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3"/>
  </p:notesMasterIdLst>
  <p:handoutMasterIdLst>
    <p:handoutMasterId r:id="rId44"/>
  </p:handoutMasterIdLst>
  <p:sldIdLst>
    <p:sldId id="256" r:id="rId2"/>
    <p:sldId id="408" r:id="rId3"/>
    <p:sldId id="409" r:id="rId4"/>
    <p:sldId id="261" r:id="rId5"/>
    <p:sldId id="346" r:id="rId6"/>
    <p:sldId id="342" r:id="rId7"/>
    <p:sldId id="368" r:id="rId8"/>
    <p:sldId id="347" r:id="rId9"/>
    <p:sldId id="277" r:id="rId10"/>
    <p:sldId id="390" r:id="rId11"/>
    <p:sldId id="476" r:id="rId12"/>
    <p:sldId id="388" r:id="rId13"/>
    <p:sldId id="463" r:id="rId14"/>
    <p:sldId id="464" r:id="rId15"/>
    <p:sldId id="465" r:id="rId16"/>
    <p:sldId id="444" r:id="rId17"/>
    <p:sldId id="289" r:id="rId18"/>
    <p:sldId id="467" r:id="rId19"/>
    <p:sldId id="469" r:id="rId20"/>
    <p:sldId id="297" r:id="rId21"/>
    <p:sldId id="470" r:id="rId22"/>
    <p:sldId id="471" r:id="rId23"/>
    <p:sldId id="472" r:id="rId24"/>
    <p:sldId id="473" r:id="rId25"/>
    <p:sldId id="468" r:id="rId26"/>
    <p:sldId id="474" r:id="rId27"/>
    <p:sldId id="412" r:id="rId28"/>
    <p:sldId id="392" r:id="rId29"/>
    <p:sldId id="445" r:id="rId30"/>
    <p:sldId id="446" r:id="rId31"/>
    <p:sldId id="447" r:id="rId32"/>
    <p:sldId id="448" r:id="rId33"/>
    <p:sldId id="449" r:id="rId34"/>
    <p:sldId id="450" r:id="rId35"/>
    <p:sldId id="451" r:id="rId36"/>
    <p:sldId id="454" r:id="rId37"/>
    <p:sldId id="455" r:id="rId38"/>
    <p:sldId id="475" r:id="rId39"/>
    <p:sldId id="457" r:id="rId40"/>
    <p:sldId id="458" r:id="rId41"/>
    <p:sldId id="460" r:id="rId42"/>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B6D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9609" autoAdjust="0"/>
  </p:normalViewPr>
  <p:slideViewPr>
    <p:cSldViewPr>
      <p:cViewPr>
        <p:scale>
          <a:sx n="100" d="100"/>
          <a:sy n="100" d="100"/>
        </p:scale>
        <p:origin x="216"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627" cy="461963"/>
          </a:xfrm>
          <a:prstGeom prst="rect">
            <a:avLst/>
          </a:prstGeom>
        </p:spPr>
        <p:txBody>
          <a:bodyPr vert="horz" lIns="92492" tIns="46246" rIns="92492" bIns="46246" rtlCol="0"/>
          <a:lstStyle>
            <a:lvl1pPr algn="l">
              <a:defRPr sz="1200"/>
            </a:lvl1pPr>
          </a:lstStyle>
          <a:p>
            <a:pPr>
              <a:defRPr/>
            </a:pPr>
            <a:endParaRPr lang="en-US"/>
          </a:p>
        </p:txBody>
      </p:sp>
      <p:sp>
        <p:nvSpPr>
          <p:cNvPr id="3" name="Date Placeholder 2"/>
          <p:cNvSpPr>
            <a:spLocks noGrp="1"/>
          </p:cNvSpPr>
          <p:nvPr>
            <p:ph type="dt" sz="quarter" idx="1"/>
          </p:nvPr>
        </p:nvSpPr>
        <p:spPr>
          <a:xfrm>
            <a:off x="3971172" y="1"/>
            <a:ext cx="3037627" cy="461963"/>
          </a:xfrm>
          <a:prstGeom prst="rect">
            <a:avLst/>
          </a:prstGeom>
        </p:spPr>
        <p:txBody>
          <a:bodyPr vert="horz" lIns="92492" tIns="46246" rIns="92492" bIns="46246" rtlCol="0"/>
          <a:lstStyle>
            <a:lvl1pPr algn="r">
              <a:defRPr sz="1200"/>
            </a:lvl1pPr>
          </a:lstStyle>
          <a:p>
            <a:pPr>
              <a:defRPr/>
            </a:pPr>
            <a:fld id="{108671B5-F55B-4010-A28D-2AEC2B3EB51B}" type="datetimeFigureOut">
              <a:rPr lang="en-US"/>
              <a:pPr>
                <a:defRPr/>
              </a:pPr>
              <a:t>1/17/2020</a:t>
            </a:fld>
            <a:endParaRPr lang="en-US"/>
          </a:p>
        </p:txBody>
      </p:sp>
      <p:sp>
        <p:nvSpPr>
          <p:cNvPr id="4" name="Footer Placeholder 3"/>
          <p:cNvSpPr>
            <a:spLocks noGrp="1"/>
          </p:cNvSpPr>
          <p:nvPr>
            <p:ph type="ftr" sz="quarter" idx="2"/>
          </p:nvPr>
        </p:nvSpPr>
        <p:spPr>
          <a:xfrm>
            <a:off x="0" y="8772526"/>
            <a:ext cx="3037627" cy="461963"/>
          </a:xfrm>
          <a:prstGeom prst="rect">
            <a:avLst/>
          </a:prstGeom>
        </p:spPr>
        <p:txBody>
          <a:bodyPr vert="horz" lIns="92492" tIns="46246" rIns="92492" bIns="46246"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1172" y="8772526"/>
            <a:ext cx="3037627" cy="461963"/>
          </a:xfrm>
          <a:prstGeom prst="rect">
            <a:avLst/>
          </a:prstGeom>
        </p:spPr>
        <p:txBody>
          <a:bodyPr vert="horz" lIns="92492" tIns="46246" rIns="92492" bIns="46246" rtlCol="0" anchor="b"/>
          <a:lstStyle>
            <a:lvl1pPr algn="r">
              <a:defRPr sz="1200"/>
            </a:lvl1pPr>
          </a:lstStyle>
          <a:p>
            <a:pPr>
              <a:defRPr/>
            </a:pPr>
            <a:fld id="{BDEAED7A-E555-4073-BD42-AB19FE39D11C}" type="slidenum">
              <a:rPr lang="en-US"/>
              <a:pPr>
                <a:defRPr/>
              </a:pPr>
              <a:t>‹#›</a:t>
            </a:fld>
            <a:endParaRPr lang="en-US"/>
          </a:p>
        </p:txBody>
      </p:sp>
    </p:spTree>
    <p:extLst>
      <p:ext uri="{BB962C8B-B14F-4D97-AF65-F5344CB8AC3E}">
        <p14:creationId xmlns:p14="http://schemas.microsoft.com/office/powerpoint/2010/main" val="2274301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627" cy="461963"/>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1172" y="1"/>
            <a:ext cx="3037627" cy="461963"/>
          </a:xfrm>
          <a:prstGeom prst="rect">
            <a:avLst/>
          </a:prstGeom>
        </p:spPr>
        <p:txBody>
          <a:bodyPr vert="horz" lIns="92492" tIns="46246" rIns="92492" bIns="46246" rtlCol="0"/>
          <a:lstStyle>
            <a:lvl1pPr algn="r" fontAlgn="auto">
              <a:spcBef>
                <a:spcPts val="0"/>
              </a:spcBef>
              <a:spcAft>
                <a:spcPts val="0"/>
              </a:spcAft>
              <a:defRPr sz="1200">
                <a:latin typeface="+mn-lt"/>
                <a:cs typeface="+mn-cs"/>
              </a:defRPr>
            </a:lvl1pPr>
          </a:lstStyle>
          <a:p>
            <a:pPr>
              <a:defRPr/>
            </a:pPr>
            <a:fld id="{FD52B326-07A6-4269-AB6E-DDE4915EA057}" type="datetimeFigureOut">
              <a:rPr lang="en-US"/>
              <a:pPr>
                <a:defRPr/>
              </a:pPr>
              <a:t>1/17/2020</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a:p>
        </p:txBody>
      </p:sp>
      <p:sp>
        <p:nvSpPr>
          <p:cNvPr id="5" name="Notes Placeholder 4"/>
          <p:cNvSpPr>
            <a:spLocks noGrp="1"/>
          </p:cNvSpPr>
          <p:nvPr>
            <p:ph type="body" sz="quarter" idx="3"/>
          </p:nvPr>
        </p:nvSpPr>
        <p:spPr>
          <a:xfrm>
            <a:off x="701362" y="4387851"/>
            <a:ext cx="5607679" cy="4156075"/>
          </a:xfrm>
          <a:prstGeom prst="rect">
            <a:avLst/>
          </a:prstGeom>
        </p:spPr>
        <p:txBody>
          <a:bodyPr vert="horz" lIns="92492" tIns="46246" rIns="92492" bIns="4624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526"/>
            <a:ext cx="3037627" cy="461963"/>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1172" y="8772526"/>
            <a:ext cx="3037627" cy="461963"/>
          </a:xfrm>
          <a:prstGeom prst="rect">
            <a:avLst/>
          </a:prstGeom>
        </p:spPr>
        <p:txBody>
          <a:bodyPr vert="horz" lIns="92492" tIns="46246" rIns="92492" bIns="46246" rtlCol="0" anchor="b"/>
          <a:lstStyle>
            <a:lvl1pPr algn="r" fontAlgn="auto">
              <a:spcBef>
                <a:spcPts val="0"/>
              </a:spcBef>
              <a:spcAft>
                <a:spcPts val="0"/>
              </a:spcAft>
              <a:defRPr sz="1200">
                <a:latin typeface="+mn-lt"/>
                <a:cs typeface="+mn-cs"/>
              </a:defRPr>
            </a:lvl1pPr>
          </a:lstStyle>
          <a:p>
            <a:pPr>
              <a:defRPr/>
            </a:pPr>
            <a:fld id="{0B785F5F-AE2A-4423-8A45-F2E297836155}" type="slidenum">
              <a:rPr lang="en-US"/>
              <a:pPr>
                <a:defRPr/>
              </a:pPr>
              <a:t>‹#›</a:t>
            </a:fld>
            <a:endParaRPr lang="en-US"/>
          </a:p>
        </p:txBody>
      </p:sp>
    </p:spTree>
    <p:extLst>
      <p:ext uri="{BB962C8B-B14F-4D97-AF65-F5344CB8AC3E}">
        <p14:creationId xmlns:p14="http://schemas.microsoft.com/office/powerpoint/2010/main" val="2325964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7467600" y="1447800"/>
            <a:ext cx="0" cy="5410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40"/>
          <p:cNvSpPr>
            <a:spLocks noChangeShapeType="1"/>
          </p:cNvSpPr>
          <p:nvPr userDrawn="1"/>
        </p:nvSpPr>
        <p:spPr bwMode="auto">
          <a:xfrm>
            <a:off x="0" y="3800475"/>
            <a:ext cx="9144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6" name="Picture 2" descr="C:\Users\aviram\SkyDrive\Pictures\i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96200" y="3886200"/>
            <a:ext cx="12954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Rectangle 3"/>
          <p:cNvSpPr>
            <a:spLocks noGrp="1" noChangeArrowheads="1"/>
          </p:cNvSpPr>
          <p:nvPr>
            <p:ph type="ctrTitle"/>
          </p:nvPr>
        </p:nvSpPr>
        <p:spPr>
          <a:xfrm>
            <a:off x="0" y="1447800"/>
            <a:ext cx="7467600" cy="2133600"/>
          </a:xfrm>
        </p:spPr>
        <p:txBody>
          <a:bodyPr/>
          <a:lstStyle>
            <a:lvl1pPr algn="ctr">
              <a:defRPr sz="4800"/>
            </a:lvl1pPr>
          </a:lstStyle>
          <a:p>
            <a:r>
              <a:rPr lang="en-US" altLang="en-US" dirty="0"/>
              <a:t>Click to edit Master title style</a:t>
            </a:r>
          </a:p>
        </p:txBody>
      </p:sp>
      <p:sp>
        <p:nvSpPr>
          <p:cNvPr id="42" name="Rectangle 4"/>
          <p:cNvSpPr>
            <a:spLocks noGrp="1" noChangeArrowheads="1"/>
          </p:cNvSpPr>
          <p:nvPr>
            <p:ph type="subTitle" idx="1"/>
          </p:nvPr>
        </p:nvSpPr>
        <p:spPr>
          <a:xfrm>
            <a:off x="0" y="4030663"/>
            <a:ext cx="7467600" cy="2362200"/>
          </a:xfrm>
        </p:spPr>
        <p:txBody>
          <a:bodyPr/>
          <a:lstStyle>
            <a:lvl1pPr marL="0" indent="0" algn="l">
              <a:buFont typeface="Wingdings" pitchFamily="2" charset="2"/>
              <a:buNone/>
              <a:defRPr sz="3200"/>
            </a:lvl1pPr>
          </a:lstStyle>
          <a:p>
            <a:r>
              <a:rPr lang="en-US" altLang="en-US" dirty="0"/>
              <a:t>Click to edit Master subtitle style</a:t>
            </a:r>
          </a:p>
        </p:txBody>
      </p:sp>
    </p:spTree>
    <p:extLst>
      <p:ext uri="{BB962C8B-B14F-4D97-AF65-F5344CB8AC3E}">
        <p14:creationId xmlns:p14="http://schemas.microsoft.com/office/powerpoint/2010/main" val="454849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0" y="1447800"/>
            <a:ext cx="9144000" cy="54102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7"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380595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3800" y="1447800"/>
            <a:ext cx="1600200" cy="54102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0" y="1447800"/>
            <a:ext cx="6477000" cy="54102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7"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2067451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r>
              <a:rPr lang="en-US"/>
              <a:t>Click to edit Master title style</a:t>
            </a:r>
          </a:p>
        </p:txBody>
      </p:sp>
      <p:sp>
        <p:nvSpPr>
          <p:cNvPr id="3" name="Text Placeholder 2"/>
          <p:cNvSpPr>
            <a:spLocks noGrp="1"/>
          </p:cNvSpPr>
          <p:nvPr>
            <p:ph type="body" sz="half" idx="1"/>
          </p:nvPr>
        </p:nvSpPr>
        <p:spPr>
          <a:xfrm>
            <a:off x="0" y="1447800"/>
            <a:ext cx="9144000" cy="2128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0" y="3733800"/>
            <a:ext cx="9144000" cy="312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8"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3541099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r>
              <a:rPr lang="en-US" dirty="0"/>
              <a:t>Click to edit Master title style</a:t>
            </a:r>
          </a:p>
        </p:txBody>
      </p:sp>
      <p:sp>
        <p:nvSpPr>
          <p:cNvPr id="3" name="Content Placeholder 2"/>
          <p:cNvSpPr>
            <a:spLocks noGrp="1"/>
          </p:cNvSpPr>
          <p:nvPr>
            <p:ph idx="1"/>
          </p:nvPr>
        </p:nvSpPr>
        <p:spPr>
          <a:xfrm>
            <a:off x="0" y="1447800"/>
            <a:ext cx="9144000" cy="5410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9"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341523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7"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3274520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0" y="1600200"/>
            <a:ext cx="4495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495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8"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1050664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0" y="1535113"/>
            <a:ext cx="4497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0" y="2174874"/>
            <a:ext cx="4497388" cy="46831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498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4"/>
            <a:ext cx="4498975" cy="46831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10"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115811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6"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10155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5"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346325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3465513" cy="91440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498850" y="1447800"/>
            <a:ext cx="5645150" cy="5410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0" y="2362200"/>
            <a:ext cx="3465513" cy="4495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8"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956097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10200"/>
            <a:ext cx="5486400" cy="533400"/>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1447800"/>
            <a:ext cx="5486400" cy="3962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943600"/>
            <a:ext cx="5486400" cy="57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8"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228553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0" y="1447800"/>
            <a:ext cx="9144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cxnSp>
        <p:nvCxnSpPr>
          <p:cNvPr id="9" name="Straight Connector 8"/>
          <p:cNvCxnSpPr/>
          <p:nvPr userDrawn="1"/>
        </p:nvCxnSpPr>
        <p:spPr>
          <a:xfrm>
            <a:off x="0" y="137160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447800"/>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0" y="1295400"/>
            <a:ext cx="9144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91" r:id="rId1"/>
    <p:sldLayoutId id="2147484089" r:id="rId2"/>
    <p:sldLayoutId id="2147484090"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 id="2147484100" r:id="rId12"/>
  </p:sldLayoutIdLst>
  <p:hf hdr="0" dt="0"/>
  <p:txStyles>
    <p:titleStyle>
      <a:lvl1pPr algn="ctr" rtl="0" eaLnBrk="0" fontAlgn="base" hangingPunct="0">
        <a:spcBef>
          <a:spcPct val="0"/>
        </a:spcBef>
        <a:spcAft>
          <a:spcPct val="0"/>
        </a:spcAft>
        <a:defRPr sz="3900" kern="1200">
          <a:solidFill>
            <a:schemeClr val="tx1"/>
          </a:solidFill>
          <a:latin typeface="+mj-lt"/>
          <a:ea typeface="+mj-ea"/>
          <a:cs typeface="+mj-cs"/>
        </a:defRPr>
      </a:lvl1pPr>
      <a:lvl2pPr algn="ctr" rtl="0" eaLnBrk="0" fontAlgn="base" hangingPunct="0">
        <a:spcBef>
          <a:spcPct val="0"/>
        </a:spcBef>
        <a:spcAft>
          <a:spcPct val="0"/>
        </a:spcAft>
        <a:defRPr sz="3900">
          <a:solidFill>
            <a:schemeClr val="tx1"/>
          </a:solidFill>
          <a:latin typeface="Calibri" pitchFamily="34" charset="0"/>
        </a:defRPr>
      </a:lvl2pPr>
      <a:lvl3pPr algn="ctr" rtl="0" eaLnBrk="0" fontAlgn="base" hangingPunct="0">
        <a:spcBef>
          <a:spcPct val="0"/>
        </a:spcBef>
        <a:spcAft>
          <a:spcPct val="0"/>
        </a:spcAft>
        <a:defRPr sz="3900">
          <a:solidFill>
            <a:schemeClr val="tx1"/>
          </a:solidFill>
          <a:latin typeface="Calibri" pitchFamily="34" charset="0"/>
        </a:defRPr>
      </a:lvl3pPr>
      <a:lvl4pPr algn="ctr" rtl="0" eaLnBrk="0" fontAlgn="base" hangingPunct="0">
        <a:spcBef>
          <a:spcPct val="0"/>
        </a:spcBef>
        <a:spcAft>
          <a:spcPct val="0"/>
        </a:spcAft>
        <a:defRPr sz="3900">
          <a:solidFill>
            <a:schemeClr val="tx1"/>
          </a:solidFill>
          <a:latin typeface="Calibri" pitchFamily="34" charset="0"/>
        </a:defRPr>
      </a:lvl4pPr>
      <a:lvl5pPr algn="ctr" rtl="0" eaLnBrk="0" fontAlgn="base" hangingPunct="0">
        <a:spcBef>
          <a:spcPct val="0"/>
        </a:spcBef>
        <a:spcAft>
          <a:spcPct val="0"/>
        </a:spcAft>
        <a:defRPr sz="3900">
          <a:solidFill>
            <a:schemeClr val="tx1"/>
          </a:solidFill>
          <a:latin typeface="Calibri" pitchFamily="34" charset="0"/>
        </a:defRPr>
      </a:lvl5pPr>
      <a:lvl6pPr marL="457200" algn="ctr" rtl="0" fontAlgn="base">
        <a:spcBef>
          <a:spcPct val="0"/>
        </a:spcBef>
        <a:spcAft>
          <a:spcPct val="0"/>
        </a:spcAft>
        <a:defRPr sz="3900">
          <a:solidFill>
            <a:schemeClr val="tx1"/>
          </a:solidFill>
          <a:latin typeface="Calibri" pitchFamily="34" charset="0"/>
        </a:defRPr>
      </a:lvl6pPr>
      <a:lvl7pPr marL="914400" algn="ctr" rtl="0" fontAlgn="base">
        <a:spcBef>
          <a:spcPct val="0"/>
        </a:spcBef>
        <a:spcAft>
          <a:spcPct val="0"/>
        </a:spcAft>
        <a:defRPr sz="3900">
          <a:solidFill>
            <a:schemeClr val="tx1"/>
          </a:solidFill>
          <a:latin typeface="Calibri" pitchFamily="34" charset="0"/>
        </a:defRPr>
      </a:lvl7pPr>
      <a:lvl8pPr marL="1371600" algn="ctr" rtl="0" fontAlgn="base">
        <a:spcBef>
          <a:spcPct val="0"/>
        </a:spcBef>
        <a:spcAft>
          <a:spcPct val="0"/>
        </a:spcAft>
        <a:defRPr sz="3900">
          <a:solidFill>
            <a:schemeClr val="tx1"/>
          </a:solidFill>
          <a:latin typeface="Calibri" pitchFamily="34" charset="0"/>
        </a:defRPr>
      </a:lvl8pPr>
      <a:lvl9pPr marL="1828800" algn="ctr" rtl="0" fontAlgn="base">
        <a:spcBef>
          <a:spcPct val="0"/>
        </a:spcBef>
        <a:spcAft>
          <a:spcPct val="0"/>
        </a:spcAft>
        <a:defRPr sz="39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0" y="1447800"/>
            <a:ext cx="7467600" cy="2362200"/>
          </a:xfrm>
        </p:spPr>
        <p:txBody>
          <a:bodyPr/>
          <a:lstStyle/>
          <a:p>
            <a:pPr eaLnBrk="1" hangingPunct="1"/>
            <a:r>
              <a:rPr lang="en-US" altLang="en-US" sz="3800" dirty="0">
                <a:solidFill>
                  <a:srgbClr val="0070C0"/>
                </a:solidFill>
              </a:rPr>
              <a:t>Mergers &amp; acquisitions</a:t>
            </a:r>
            <a:br>
              <a:rPr lang="en-US" altLang="en-US" sz="3800" dirty="0">
                <a:solidFill>
                  <a:srgbClr val="0070C0"/>
                </a:solidFill>
              </a:rPr>
            </a:br>
            <a:r>
              <a:rPr lang="en-US" altLang="en-US" sz="2800" dirty="0">
                <a:solidFill>
                  <a:srgbClr val="0070C0"/>
                </a:solidFill>
              </a:rPr>
              <a:t>Section 0:</a:t>
            </a:r>
            <a:br>
              <a:rPr lang="en-US" altLang="en-US" sz="2800" dirty="0">
                <a:solidFill>
                  <a:srgbClr val="0070C0"/>
                </a:solidFill>
              </a:rPr>
            </a:br>
            <a:r>
              <a:rPr lang="en-US" altLang="en-US" dirty="0" smtClean="0">
                <a:solidFill>
                  <a:srgbClr val="0070C0"/>
                </a:solidFill>
              </a:rPr>
              <a:t>Business Associations</a:t>
            </a:r>
            <a:br>
              <a:rPr lang="en-US" altLang="en-US" dirty="0" smtClean="0">
                <a:solidFill>
                  <a:srgbClr val="0070C0"/>
                </a:solidFill>
              </a:rPr>
            </a:br>
            <a:r>
              <a:rPr lang="en-US" altLang="en-US" dirty="0" smtClean="0">
                <a:solidFill>
                  <a:srgbClr val="0070C0"/>
                </a:solidFill>
              </a:rPr>
              <a:t>“Boot Camp”</a:t>
            </a:r>
            <a:endParaRPr lang="en-US" altLang="en-US" dirty="0">
              <a:solidFill>
                <a:srgbClr val="0070C0"/>
              </a:solidFill>
            </a:endParaRPr>
          </a:p>
        </p:txBody>
      </p:sp>
      <p:sp>
        <p:nvSpPr>
          <p:cNvPr id="12291" name="Rectangle 3"/>
          <p:cNvSpPr>
            <a:spLocks noGrp="1" noChangeArrowheads="1"/>
          </p:cNvSpPr>
          <p:nvPr>
            <p:ph type="subTitle" idx="1"/>
          </p:nvPr>
        </p:nvSpPr>
        <p:spPr>
          <a:xfrm>
            <a:off x="0" y="3810000"/>
            <a:ext cx="7467600" cy="2638425"/>
          </a:xfrm>
        </p:spPr>
        <p:txBody>
          <a:bodyPr/>
          <a:lstStyle/>
          <a:p>
            <a:pPr marL="1828800" eaLnBrk="1" hangingPunct="1">
              <a:lnSpc>
                <a:spcPct val="80000"/>
              </a:lnSpc>
              <a:defRPr/>
            </a:pPr>
            <a:r>
              <a:rPr lang="en-US" sz="2800" dirty="0"/>
              <a:t>Prof. Amitai Aviram</a:t>
            </a:r>
          </a:p>
          <a:p>
            <a:pPr marL="1828800" eaLnBrk="1" hangingPunct="1">
              <a:lnSpc>
                <a:spcPct val="80000"/>
              </a:lnSpc>
              <a:defRPr/>
            </a:pPr>
            <a:r>
              <a:rPr lang="en-US" sz="1800" dirty="0"/>
              <a:t>Aviram@illinois.edu</a:t>
            </a:r>
          </a:p>
          <a:p>
            <a:pPr marL="1828800" eaLnBrk="1" hangingPunct="1">
              <a:lnSpc>
                <a:spcPct val="80000"/>
              </a:lnSpc>
              <a:defRPr/>
            </a:pPr>
            <a:r>
              <a:rPr lang="en-US" sz="2800" dirty="0"/>
              <a:t>University of Illinois College of Law</a:t>
            </a:r>
          </a:p>
          <a:p>
            <a:pPr marL="1828800" eaLnBrk="1" hangingPunct="1">
              <a:lnSpc>
                <a:spcPct val="80000"/>
              </a:lnSpc>
              <a:defRPr/>
            </a:pPr>
            <a:r>
              <a:rPr lang="en-US" sz="1800" dirty="0"/>
              <a:t>Copyright </a:t>
            </a:r>
            <a:r>
              <a:rPr lang="en-US" sz="1800" dirty="0">
                <a:latin typeface="Tahoma" pitchFamily="34" charset="0"/>
              </a:rPr>
              <a:t>©</a:t>
            </a:r>
            <a:r>
              <a:rPr lang="en-US" sz="1800" dirty="0"/>
              <a:t> Amitai Aviram.  All Rights Reserved</a:t>
            </a:r>
          </a:p>
          <a:p>
            <a:pPr eaLnBrk="1" hangingPunct="1">
              <a:lnSpc>
                <a:spcPct val="80000"/>
              </a:lnSpc>
              <a:defRPr/>
            </a:pPr>
            <a:endParaRPr lang="en-US" sz="2000" b="1" u="sng" dirty="0"/>
          </a:p>
          <a:p>
            <a:pPr eaLnBrk="1" hangingPunct="1">
              <a:lnSpc>
                <a:spcPct val="80000"/>
              </a:lnSpc>
              <a:defRPr/>
            </a:pPr>
            <a:endParaRPr lang="en-US" sz="2000" b="1" u="sng" dirty="0"/>
          </a:p>
          <a:p>
            <a:pPr eaLnBrk="1" hangingPunct="1">
              <a:lnSpc>
                <a:spcPct val="80000"/>
              </a:lnSpc>
              <a:defRPr/>
            </a:pPr>
            <a:r>
              <a:rPr lang="en-US" sz="2800" b="1" u="sng" dirty="0"/>
              <a:t>S20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dirty="0"/>
              <a:t>BA boot camp</a:t>
            </a:r>
            <a:br>
              <a:rPr lang="en-US" altLang="en-US" dirty="0"/>
            </a:br>
            <a:r>
              <a:rPr lang="en-US" altLang="en-US" sz="3500" dirty="0"/>
              <a:t>Corporate actors: how collective actors act</a:t>
            </a:r>
          </a:p>
        </p:txBody>
      </p:sp>
      <p:sp>
        <p:nvSpPr>
          <p:cNvPr id="30723"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Collective actors act by approving resolutions, either by:</a:t>
            </a:r>
          </a:p>
          <a:p>
            <a:pPr lvl="1" eaLnBrk="1" hangingPunct="1">
              <a:spcBef>
                <a:spcPts val="0"/>
              </a:spcBef>
            </a:pPr>
            <a:r>
              <a:rPr lang="en-US" altLang="en-US" sz="2200" dirty="0"/>
              <a:t>Written consent</a:t>
            </a:r>
          </a:p>
          <a:p>
            <a:pPr lvl="2" eaLnBrk="1" hangingPunct="1">
              <a:spcBef>
                <a:spcPts val="0"/>
              </a:spcBef>
            </a:pPr>
            <a:r>
              <a:rPr lang="en-US" altLang="en-US" sz="2000" dirty="0"/>
              <a:t>Board: requires unanimity [DGCL §141(f)]</a:t>
            </a:r>
          </a:p>
          <a:p>
            <a:pPr lvl="2" eaLnBrk="1" hangingPunct="1">
              <a:spcBef>
                <a:spcPts val="0"/>
              </a:spcBef>
            </a:pPr>
            <a:r>
              <a:rPr lang="en-US" altLang="en-US" sz="2000" dirty="0"/>
              <a:t>SH meeting: requires SHs having no less than the minimum # of votes needed to take the action at meeting in which all shares entitled to vote were present [DGCL §228(a)]</a:t>
            </a:r>
          </a:p>
          <a:p>
            <a:pPr lvl="1" eaLnBrk="1" hangingPunct="1">
              <a:spcBef>
                <a:spcPts val="0"/>
              </a:spcBef>
            </a:pPr>
            <a:r>
              <a:rPr lang="en-US" altLang="en-US" sz="2200" dirty="0"/>
              <a:t>Meeting (rules for SH meetings discussed in Section 1b)</a:t>
            </a:r>
          </a:p>
          <a:p>
            <a:pPr lvl="2" eaLnBrk="1" hangingPunct="1">
              <a:spcBef>
                <a:spcPts val="0"/>
              </a:spcBef>
            </a:pPr>
            <a:r>
              <a:rPr lang="en-US" altLang="en-US" sz="2000" dirty="0"/>
              <a:t>Call (authority to call meeting + appropriate notice)</a:t>
            </a:r>
          </a:p>
          <a:p>
            <a:pPr lvl="3" eaLnBrk="1" hangingPunct="1">
              <a:spcBef>
                <a:spcPts val="0"/>
              </a:spcBef>
            </a:pPr>
            <a:r>
              <a:rPr lang="en-US" altLang="en-US" sz="1800" dirty="0"/>
              <a:t>Board: No statutory notice requirement, but abuse breaches FD</a:t>
            </a:r>
          </a:p>
          <a:p>
            <a:pPr lvl="2" eaLnBrk="1" hangingPunct="1">
              <a:spcBef>
                <a:spcPts val="0"/>
              </a:spcBef>
            </a:pPr>
            <a:r>
              <a:rPr lang="en-US" altLang="en-US" sz="2000" dirty="0"/>
              <a:t>Quorum</a:t>
            </a:r>
          </a:p>
          <a:p>
            <a:pPr lvl="3" eaLnBrk="1" hangingPunct="1">
              <a:spcBef>
                <a:spcPts val="0"/>
              </a:spcBef>
            </a:pPr>
            <a:r>
              <a:rPr lang="en-US" altLang="en-US" sz="1800" dirty="0"/>
              <a:t>Board: by default, majority of total # of directors (may be modified in charter, but no less than 1/3); presence via teleconferencing [DGCL §141(b),(i)]</a:t>
            </a:r>
          </a:p>
          <a:p>
            <a:pPr lvl="2" eaLnBrk="1" hangingPunct="1">
              <a:spcBef>
                <a:spcPts val="0"/>
              </a:spcBef>
            </a:pPr>
            <a:r>
              <a:rPr lang="en-US" altLang="en-US" sz="2000" dirty="0"/>
              <a:t>Support</a:t>
            </a:r>
          </a:p>
          <a:p>
            <a:pPr lvl="3" eaLnBrk="1" hangingPunct="1">
              <a:spcBef>
                <a:spcPts val="0"/>
              </a:spcBef>
            </a:pPr>
            <a:r>
              <a:rPr lang="en-US" altLang="en-US" sz="1800" dirty="0"/>
              <a:t>Board: by default, majority of directors present at the meeting [DGCL §141(b)]</a:t>
            </a:r>
          </a:p>
        </p:txBody>
      </p:sp>
      <p:sp>
        <p:nvSpPr>
          <p:cNvPr id="30724" name="Picture 9"/>
          <p:cNvSpPr>
            <a:spLocks noChangeAspect="1" noChangeArrowheads="1"/>
          </p:cNvSpPr>
          <p:nvPr/>
        </p:nvSpPr>
        <p:spPr bwMode="auto">
          <a:xfrm>
            <a:off x="6562725" y="1700213"/>
            <a:ext cx="2505075" cy="226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4200738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a:xfrm>
            <a:off x="0" y="0"/>
            <a:ext cx="9144000" cy="1295400"/>
          </a:xfrm>
        </p:spPr>
        <p:txBody>
          <a:bodyPr/>
          <a:lstStyle/>
          <a:p>
            <a:pPr eaLnBrk="1" hangingPunct="1"/>
            <a:r>
              <a:rPr lang="en-US" altLang="en-US" dirty="0"/>
              <a:t>BA boot camp</a:t>
            </a:r>
            <a:br>
              <a:rPr lang="en-US" altLang="en-US" dirty="0"/>
            </a:br>
            <a:r>
              <a:rPr lang="en-US" altLang="en-US" sz="3500" dirty="0"/>
              <a:t>Corporate actors: authority</a:t>
            </a:r>
            <a:endParaRPr lang="en-US" altLang="en-US" sz="3500" dirty="0" smtClean="0"/>
          </a:p>
        </p:txBody>
      </p:sp>
      <p:sp>
        <p:nvSpPr>
          <p:cNvPr id="52229"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Authority can be granted by:</a:t>
            </a:r>
          </a:p>
          <a:p>
            <a:pPr lvl="1" eaLnBrk="1" hangingPunct="1">
              <a:spcBef>
                <a:spcPts val="0"/>
              </a:spcBef>
            </a:pPr>
            <a:r>
              <a:rPr lang="en-US" altLang="en-US" sz="2000" dirty="0"/>
              <a:t>Law</a:t>
            </a:r>
          </a:p>
          <a:p>
            <a:pPr lvl="1" eaLnBrk="1" hangingPunct="1">
              <a:spcBef>
                <a:spcPts val="0"/>
              </a:spcBef>
            </a:pPr>
            <a:r>
              <a:rPr lang="en-US" altLang="en-US" sz="2000" dirty="0"/>
              <a:t>The beneficiary (person on whose behalf A acted or purported to act), by </a:t>
            </a:r>
            <a:r>
              <a:rPr lang="en-US" altLang="en-US" sz="2000" b="1" dirty="0"/>
              <a:t>approval</a:t>
            </a:r>
            <a:r>
              <a:rPr lang="en-US" altLang="en-US" sz="2000" dirty="0"/>
              <a:t> </a:t>
            </a:r>
            <a:r>
              <a:rPr lang="en-US" altLang="en-US" sz="1600" dirty="0"/>
              <a:t>(either B’s unilateral behavior or agreement that binds B, including charter/bylaws)</a:t>
            </a:r>
          </a:p>
          <a:p>
            <a:pPr lvl="2" eaLnBrk="1" hangingPunct="1">
              <a:spcBef>
                <a:spcPts val="0"/>
              </a:spcBef>
            </a:pPr>
            <a:r>
              <a:rPr lang="en-US" altLang="en-US" sz="1800" dirty="0"/>
              <a:t>The beneficiary may </a:t>
            </a:r>
            <a:r>
              <a:rPr lang="en-US" altLang="en-US" sz="1800" b="1" dirty="0"/>
              <a:t>delegate</a:t>
            </a:r>
            <a:r>
              <a:rPr lang="en-US" altLang="en-US" sz="1800" dirty="0"/>
              <a:t> the granting of authority to an actor (who authorizes another actor to act on B’s behalf; e.g., The corporation (B) authorizes the CEO (A) to authorize subordinate employees to do certain acts on behalf of the corporation)</a:t>
            </a:r>
          </a:p>
          <a:p>
            <a:pPr eaLnBrk="1" hangingPunct="1">
              <a:spcBef>
                <a:spcPts val="0"/>
              </a:spcBef>
            </a:pPr>
            <a:endParaRPr lang="en-US" altLang="en-US" sz="2400" dirty="0" smtClean="0"/>
          </a:p>
          <a:p>
            <a:pPr eaLnBrk="1" hangingPunct="1">
              <a:spcBef>
                <a:spcPts val="0"/>
              </a:spcBef>
            </a:pPr>
            <a:r>
              <a:rPr lang="en-US" altLang="en-US" sz="2400" dirty="0"/>
              <a:t>Authority created by approval (“authorization”) will be discussed </a:t>
            </a:r>
            <a:r>
              <a:rPr lang="en-US" altLang="en-US" sz="2400" dirty="0" smtClean="0"/>
              <a:t>below, in </a:t>
            </a:r>
            <a:r>
              <a:rPr lang="en-US" altLang="en-US" sz="2400" dirty="0"/>
              <a:t>the segment on </a:t>
            </a:r>
            <a:r>
              <a:rPr lang="en-US" altLang="en-US" sz="2400" dirty="0" smtClean="0"/>
              <a:t>approval</a:t>
            </a:r>
            <a:endParaRPr lang="en-US" altLang="en-US" sz="2400" dirty="0" smtClean="0"/>
          </a:p>
        </p:txBody>
      </p:sp>
    </p:spTree>
    <p:extLst>
      <p:ext uri="{BB962C8B-B14F-4D97-AF65-F5344CB8AC3E}">
        <p14:creationId xmlns:p14="http://schemas.microsoft.com/office/powerpoint/2010/main" val="1157720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dirty="0"/>
              <a:t>BA boot camp</a:t>
            </a:r>
            <a:br>
              <a:rPr lang="en-US" altLang="en-US" dirty="0"/>
            </a:br>
            <a:r>
              <a:rPr lang="en-US" altLang="en-US" sz="3500" dirty="0"/>
              <a:t>Corporate actors: authority</a:t>
            </a:r>
          </a:p>
        </p:txBody>
      </p:sp>
      <p:sp>
        <p:nvSpPr>
          <p:cNvPr id="30723"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smtClean="0"/>
              <a:t>Authority </a:t>
            </a:r>
            <a:r>
              <a:rPr lang="en-US" altLang="en-US" sz="2400" dirty="0"/>
              <a:t>created by law</a:t>
            </a:r>
          </a:p>
          <a:p>
            <a:pPr lvl="1" eaLnBrk="1" hangingPunct="1">
              <a:spcBef>
                <a:spcPts val="0"/>
              </a:spcBef>
            </a:pPr>
            <a:r>
              <a:rPr lang="en-US" altLang="en-US" sz="2000" dirty="0"/>
              <a:t>Board: All firm’s powers not reserved to others by law/charter (DGCL §141(a))</a:t>
            </a:r>
          </a:p>
          <a:p>
            <a:pPr lvl="1" eaLnBrk="1" hangingPunct="1">
              <a:spcBef>
                <a:spcPts val="0"/>
              </a:spcBef>
            </a:pPr>
            <a:r>
              <a:rPr lang="en-US" altLang="en-US" sz="2000" dirty="0"/>
              <a:t>Board committees: as stated in charter/bylaws, or as authorized by </a:t>
            </a:r>
            <a:r>
              <a:rPr lang="en-US" altLang="en-US" sz="2000" dirty="0" smtClean="0"/>
              <a:t>board</a:t>
            </a:r>
            <a:endParaRPr lang="en-US" altLang="en-US" sz="2000" dirty="0"/>
          </a:p>
          <a:p>
            <a:pPr lvl="1" eaLnBrk="1" hangingPunct="1">
              <a:spcBef>
                <a:spcPts val="0"/>
              </a:spcBef>
            </a:pPr>
            <a:r>
              <a:rPr lang="en-US" altLang="en-US" sz="2000" dirty="0"/>
              <a:t>SH meeting</a:t>
            </a:r>
          </a:p>
          <a:p>
            <a:pPr lvl="2" eaLnBrk="1" hangingPunct="1">
              <a:spcBef>
                <a:spcPts val="0"/>
              </a:spcBef>
            </a:pPr>
            <a:r>
              <a:rPr lang="en-US" altLang="en-US" sz="1900" dirty="0"/>
              <a:t>Exclusive to SH meeting</a:t>
            </a:r>
          </a:p>
          <a:p>
            <a:pPr lvl="3" eaLnBrk="1" hangingPunct="1">
              <a:spcBef>
                <a:spcPts val="0"/>
              </a:spcBef>
            </a:pPr>
            <a:r>
              <a:rPr lang="en-US" altLang="en-US" sz="1800" dirty="0" smtClean="0"/>
              <a:t>Annual election of directors</a:t>
            </a:r>
            <a:endParaRPr lang="en-US" altLang="en-US" sz="1800" dirty="0"/>
          </a:p>
          <a:p>
            <a:pPr lvl="3" eaLnBrk="1" hangingPunct="1">
              <a:spcBef>
                <a:spcPts val="0"/>
              </a:spcBef>
            </a:pPr>
            <a:r>
              <a:rPr lang="en-US" altLang="en-US" sz="1800" dirty="0" smtClean="0"/>
              <a:t>Removing directors</a:t>
            </a:r>
          </a:p>
          <a:p>
            <a:pPr lvl="2" eaLnBrk="1" hangingPunct="1">
              <a:spcBef>
                <a:spcPts val="0"/>
              </a:spcBef>
            </a:pPr>
            <a:r>
              <a:rPr lang="en-US" altLang="en-US" sz="1900" dirty="0" smtClean="0"/>
              <a:t>Jointly </a:t>
            </a:r>
            <a:r>
              <a:rPr lang="en-US" altLang="en-US" sz="1900" dirty="0"/>
              <a:t>with board</a:t>
            </a:r>
          </a:p>
          <a:p>
            <a:pPr lvl="3" eaLnBrk="1" hangingPunct="1">
              <a:spcBef>
                <a:spcPts val="0"/>
              </a:spcBef>
            </a:pPr>
            <a:r>
              <a:rPr lang="en-US" altLang="en-US" sz="1800" dirty="0"/>
              <a:t>Charter amendments</a:t>
            </a:r>
          </a:p>
          <a:p>
            <a:pPr lvl="3" eaLnBrk="1" hangingPunct="1">
              <a:spcBef>
                <a:spcPts val="0"/>
              </a:spcBef>
            </a:pPr>
            <a:r>
              <a:rPr lang="en-US" altLang="en-US" sz="1800" dirty="0"/>
              <a:t>Mergers / sale of all or substantially all of firm’s assets</a:t>
            </a:r>
          </a:p>
          <a:p>
            <a:pPr lvl="3" eaLnBrk="1" hangingPunct="1">
              <a:spcBef>
                <a:spcPts val="0"/>
              </a:spcBef>
            </a:pPr>
            <a:r>
              <a:rPr lang="en-US" altLang="en-US" sz="1800" dirty="0"/>
              <a:t>Dissolution of the firm</a:t>
            </a:r>
          </a:p>
          <a:p>
            <a:pPr lvl="3" eaLnBrk="1" hangingPunct="1">
              <a:spcBef>
                <a:spcPts val="0"/>
              </a:spcBef>
            </a:pPr>
            <a:r>
              <a:rPr lang="en-US" altLang="en-US" sz="1800" dirty="0"/>
              <a:t>Appointing corporation’s independent auditor (board selects, SHs ratify)</a:t>
            </a:r>
          </a:p>
          <a:p>
            <a:pPr lvl="3" eaLnBrk="1" hangingPunct="1">
              <a:spcBef>
                <a:spcPts val="0"/>
              </a:spcBef>
            </a:pPr>
            <a:r>
              <a:rPr lang="en-US" altLang="en-US" sz="1800" dirty="0" smtClean="0"/>
              <a:t>Ratification </a:t>
            </a:r>
            <a:r>
              <a:rPr lang="en-US" altLang="en-US" sz="1800" dirty="0"/>
              <a:t>of certain unauthorized corporate actions (DGCL §204)</a:t>
            </a:r>
          </a:p>
          <a:p>
            <a:pPr lvl="2" eaLnBrk="1" hangingPunct="1">
              <a:spcBef>
                <a:spcPts val="0"/>
              </a:spcBef>
            </a:pPr>
            <a:r>
              <a:rPr lang="en-US" altLang="en-US" sz="1900" dirty="0"/>
              <a:t>Either SH meeting or board</a:t>
            </a:r>
          </a:p>
          <a:p>
            <a:pPr lvl="3" eaLnBrk="1" hangingPunct="1">
              <a:spcBef>
                <a:spcPts val="0"/>
              </a:spcBef>
            </a:pPr>
            <a:r>
              <a:rPr lang="en-US" altLang="en-US" sz="1800" dirty="0" smtClean="0"/>
              <a:t>Filling vacancies on the board</a:t>
            </a:r>
          </a:p>
          <a:p>
            <a:pPr lvl="3" eaLnBrk="1" hangingPunct="1">
              <a:spcBef>
                <a:spcPts val="0"/>
              </a:spcBef>
            </a:pPr>
            <a:r>
              <a:rPr lang="en-US" altLang="en-US" sz="1800" dirty="0" smtClean="0"/>
              <a:t>Bylaw </a:t>
            </a:r>
            <a:r>
              <a:rPr lang="en-US" altLang="en-US" sz="1800" dirty="0"/>
              <a:t>amendments</a:t>
            </a:r>
          </a:p>
          <a:p>
            <a:pPr lvl="3" eaLnBrk="1" hangingPunct="1">
              <a:spcBef>
                <a:spcPts val="0"/>
              </a:spcBef>
            </a:pPr>
            <a:r>
              <a:rPr lang="en-US" altLang="en-US" sz="1800" dirty="0"/>
              <a:t>Ratifying breach of </a:t>
            </a:r>
            <a:r>
              <a:rPr lang="en-US" altLang="en-US" sz="1800" dirty="0" smtClean="0"/>
              <a:t>FD</a:t>
            </a:r>
            <a:endParaRPr lang="en-US" altLang="en-US" sz="1800" dirty="0"/>
          </a:p>
        </p:txBody>
      </p:sp>
      <p:sp>
        <p:nvSpPr>
          <p:cNvPr id="30724" name="Picture 9"/>
          <p:cNvSpPr>
            <a:spLocks noChangeAspect="1" noChangeArrowheads="1"/>
          </p:cNvSpPr>
          <p:nvPr/>
        </p:nvSpPr>
        <p:spPr bwMode="auto">
          <a:xfrm>
            <a:off x="6562725" y="1700213"/>
            <a:ext cx="2505075" cy="226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363551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dirty="0"/>
              <a:t>BA boot camp</a:t>
            </a:r>
            <a:r>
              <a:rPr lang="en-US" altLang="en-US" sz="3600" dirty="0"/>
              <a:t/>
            </a:r>
            <a:br>
              <a:rPr lang="en-US" altLang="en-US" sz="3600" dirty="0"/>
            </a:br>
            <a:r>
              <a:rPr lang="en-US" altLang="en-US" sz="3600" dirty="0"/>
              <a:t>Corporate actors</a:t>
            </a:r>
            <a:r>
              <a:rPr lang="en-US" altLang="en-US" sz="3500" dirty="0"/>
              <a:t>: challenging an actor’s behavior</a:t>
            </a:r>
          </a:p>
        </p:txBody>
      </p:sp>
      <p:sp>
        <p:nvSpPr>
          <p:cNvPr id="38915" name="Rectangle 3"/>
          <p:cNvSpPr>
            <a:spLocks noGrp="1" noChangeArrowheads="1"/>
          </p:cNvSpPr>
          <p:nvPr>
            <p:ph type="body" idx="1"/>
          </p:nvPr>
        </p:nvSpPr>
        <p:spPr>
          <a:xfrm>
            <a:off x="0" y="1447800"/>
            <a:ext cx="9144000" cy="5410200"/>
          </a:xfrm>
        </p:spPr>
        <p:txBody>
          <a:bodyPr/>
          <a:lstStyle/>
          <a:p>
            <a:pPr marL="0" indent="-495300" eaLnBrk="1" hangingPunct="1">
              <a:spcBef>
                <a:spcPts val="0"/>
              </a:spcBef>
              <a:defRPr/>
            </a:pPr>
            <a:r>
              <a:rPr lang="en-US" sz="2400" dirty="0"/>
              <a:t>B can challenge A’s behavior on two separate grounds:</a:t>
            </a:r>
          </a:p>
          <a:p>
            <a:pPr marL="400050" lvl="1" indent="-495300" eaLnBrk="1" hangingPunct="1">
              <a:spcBef>
                <a:spcPts val="0"/>
              </a:spcBef>
              <a:defRPr/>
            </a:pPr>
            <a:r>
              <a:rPr lang="en-US" sz="2000" dirty="0"/>
              <a:t>Lacking authority</a:t>
            </a:r>
          </a:p>
          <a:p>
            <a:pPr marL="400050" lvl="1" indent="-495300" eaLnBrk="1" hangingPunct="1">
              <a:spcBef>
                <a:spcPts val="0"/>
              </a:spcBef>
              <a:defRPr/>
            </a:pPr>
            <a:r>
              <a:rPr lang="en-US" sz="2000" dirty="0"/>
              <a:t>Breaching fiduciary duties</a:t>
            </a:r>
          </a:p>
          <a:p>
            <a:pPr marL="0" indent="-495300" eaLnBrk="1" hangingPunct="1">
              <a:spcBef>
                <a:spcPts val="0"/>
              </a:spcBef>
              <a:defRPr/>
            </a:pPr>
            <a:endParaRPr lang="en-US" sz="2400" dirty="0" smtClean="0"/>
          </a:p>
          <a:p>
            <a:pPr marL="0" indent="-495300" eaLnBrk="1" hangingPunct="1">
              <a:spcBef>
                <a:spcPts val="0"/>
              </a:spcBef>
              <a:defRPr/>
            </a:pPr>
            <a:r>
              <a:rPr lang="en-US" sz="2400" dirty="0" smtClean="0"/>
              <a:t>Challenge for lack of authority is only relevant when the challenged behavior was done on behalf of the firm</a:t>
            </a:r>
            <a:r>
              <a:rPr lang="en-US" sz="2400" dirty="0"/>
              <a:t>.</a:t>
            </a:r>
            <a:r>
              <a:rPr lang="en-US" sz="2400" dirty="0" smtClean="0"/>
              <a:t>  Therefore:</a:t>
            </a:r>
            <a:endParaRPr lang="en-US" sz="2400" dirty="0" smtClean="0"/>
          </a:p>
          <a:p>
            <a:pPr marL="0" lvl="1" indent="-457200" eaLnBrk="1" hangingPunct="1">
              <a:spcBef>
                <a:spcPts val="0"/>
              </a:spcBef>
              <a:defRPr/>
            </a:pPr>
            <a:r>
              <a:rPr lang="en-US" sz="1900" dirty="0" smtClean="0"/>
              <a:t>Authority </a:t>
            </a:r>
            <a:r>
              <a:rPr lang="en-US" sz="1900" dirty="0"/>
              <a:t>is irrelevant when an inaction is challenged</a:t>
            </a:r>
          </a:p>
          <a:p>
            <a:pPr marL="0" lvl="1" indent="-457200" eaLnBrk="1" hangingPunct="1">
              <a:spcBef>
                <a:spcPts val="0"/>
              </a:spcBef>
              <a:defRPr/>
            </a:pPr>
            <a:r>
              <a:rPr lang="en-US" sz="1900" dirty="0"/>
              <a:t>Authority is always irrelevant for controllers, since they don’t act on firm’s behalf</a:t>
            </a:r>
            <a:endParaRPr lang="en-US" sz="2400" dirty="0"/>
          </a:p>
          <a:p>
            <a:pPr marL="0" indent="-495300" eaLnBrk="1" hangingPunct="1">
              <a:lnSpc>
                <a:spcPct val="80000"/>
              </a:lnSpc>
              <a:spcBef>
                <a:spcPts val="0"/>
              </a:spcBef>
              <a:defRPr/>
            </a:pPr>
            <a:endParaRPr lang="en-US" sz="2400" dirty="0"/>
          </a:p>
        </p:txBody>
      </p:sp>
    </p:spTree>
    <p:extLst>
      <p:ext uri="{BB962C8B-B14F-4D97-AF65-F5344CB8AC3E}">
        <p14:creationId xmlns:p14="http://schemas.microsoft.com/office/powerpoint/2010/main" val="3804947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0" y="0"/>
            <a:ext cx="9144000" cy="1295400"/>
          </a:xfrm>
        </p:spPr>
        <p:txBody>
          <a:bodyPr/>
          <a:lstStyle/>
          <a:p>
            <a:pPr eaLnBrk="1" hangingPunct="1"/>
            <a:r>
              <a:rPr lang="en-US" altLang="en-US" dirty="0"/>
              <a:t>BA boot camp</a:t>
            </a:r>
            <a:br>
              <a:rPr lang="en-US" altLang="en-US" dirty="0"/>
            </a:br>
            <a:r>
              <a:rPr lang="en-US" altLang="en-US" sz="3500" dirty="0"/>
              <a:t>FD: What is a fiduciary duty?</a:t>
            </a:r>
          </a:p>
        </p:txBody>
      </p:sp>
      <p:sp>
        <p:nvSpPr>
          <p:cNvPr id="9221"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FD is a duty that requires an actor to act in the interest of the beneficiary, beyond what is required of A by contract</a:t>
            </a:r>
          </a:p>
          <a:p>
            <a:pPr marL="339725" indent="-339725" eaLnBrk="1" hangingPunct="1">
              <a:spcBef>
                <a:spcPts val="0"/>
              </a:spcBef>
              <a:defRPr/>
            </a:pPr>
            <a:r>
              <a:rPr lang="en-US" sz="2400" dirty="0"/>
              <a:t>FD analysis framework</a:t>
            </a:r>
          </a:p>
          <a:p>
            <a:pPr marL="863600" lvl="1" indent="-514350" eaLnBrk="1" hangingPunct="1">
              <a:spcBef>
                <a:spcPts val="0"/>
              </a:spcBef>
              <a:buFont typeface="+mj-lt"/>
              <a:buAutoNum type="arabicPeriod"/>
              <a:defRPr/>
            </a:pPr>
            <a:r>
              <a:rPr lang="en-US" sz="2000" b="1" dirty="0">
                <a:solidFill>
                  <a:srgbClr val="7030A0"/>
                </a:solidFill>
              </a:rPr>
              <a:t>Duty</a:t>
            </a:r>
            <a:r>
              <a:rPr lang="en-US" sz="2000" dirty="0"/>
              <a:t>: is A required to act in B’s interest?</a:t>
            </a:r>
          </a:p>
          <a:p>
            <a:pPr marL="863600" lvl="1" indent="-514350" eaLnBrk="1" hangingPunct="1">
              <a:spcBef>
                <a:spcPts val="0"/>
              </a:spcBef>
              <a:buFont typeface="+mj-lt"/>
              <a:buAutoNum type="arabicPeriod"/>
              <a:defRPr/>
            </a:pPr>
            <a:r>
              <a:rPr lang="en-US" sz="2000" b="1" dirty="0">
                <a:solidFill>
                  <a:srgbClr val="7030A0"/>
                </a:solidFill>
              </a:rPr>
              <a:t>Standard of review</a:t>
            </a:r>
            <a:r>
              <a:rPr lang="en-US" sz="2000" dirty="0">
                <a:solidFill>
                  <a:srgbClr val="7030A0"/>
                </a:solidFill>
              </a:rPr>
              <a:t> </a:t>
            </a:r>
            <a:r>
              <a:rPr lang="en-US" sz="2000" dirty="0"/>
              <a:t>(“</a:t>
            </a:r>
            <a:r>
              <a:rPr lang="en-US" sz="2000" dirty="0" err="1"/>
              <a:t>SoR</a:t>
            </a:r>
            <a:r>
              <a:rPr lang="en-US" sz="2000" dirty="0"/>
              <a:t>”): who decides if A’s act was in B’s interest?</a:t>
            </a:r>
          </a:p>
          <a:p>
            <a:pPr marL="863600" lvl="1" indent="-514350" eaLnBrk="1" hangingPunct="1">
              <a:spcBef>
                <a:spcPts val="0"/>
              </a:spcBef>
              <a:buFont typeface="+mj-lt"/>
              <a:buAutoNum type="arabicPeriod"/>
              <a:defRPr/>
            </a:pPr>
            <a:r>
              <a:rPr lang="en-US" sz="2000" b="1" dirty="0">
                <a:solidFill>
                  <a:srgbClr val="0070C0"/>
                </a:solidFill>
              </a:rPr>
              <a:t>Application</a:t>
            </a:r>
            <a:r>
              <a:rPr lang="en-US" sz="2000" dirty="0"/>
              <a:t> (of </a:t>
            </a:r>
            <a:r>
              <a:rPr lang="en-US" sz="2000" dirty="0" err="1"/>
              <a:t>SoR</a:t>
            </a:r>
            <a:r>
              <a:rPr lang="en-US" sz="2000" dirty="0"/>
              <a:t> to potential flaws in A’s behavior)</a:t>
            </a:r>
          </a:p>
          <a:p>
            <a:pPr marL="863600" lvl="1" indent="-514350" eaLnBrk="1" hangingPunct="1">
              <a:spcBef>
                <a:spcPts val="0"/>
              </a:spcBef>
              <a:defRPr/>
            </a:pPr>
            <a:r>
              <a:rPr lang="en-US" sz="2000" b="1" dirty="0">
                <a:solidFill>
                  <a:srgbClr val="00B050"/>
                </a:solidFill>
              </a:rPr>
              <a:t>Ratification/prior consent</a:t>
            </a:r>
            <a:r>
              <a:rPr lang="en-US" sz="2000" dirty="0"/>
              <a:t> </a:t>
            </a:r>
            <a:r>
              <a:rPr lang="en-US" sz="1800" dirty="0"/>
              <a:t>(if behavior by/attributable to B waived FD breach)</a:t>
            </a:r>
          </a:p>
          <a:p>
            <a:pPr marL="1263650" lvl="2" indent="-514350" eaLnBrk="1" hangingPunct="1">
              <a:spcBef>
                <a:spcPts val="0"/>
              </a:spcBef>
              <a:defRPr/>
            </a:pPr>
            <a:r>
              <a:rPr lang="en-US" sz="1800" dirty="0"/>
              <a:t>Regarding prior consent, consider e</a:t>
            </a:r>
            <a:r>
              <a:rPr lang="en-US" altLang="en-US" sz="1800" dirty="0"/>
              <a:t>xculpation: Under DGCL §102(b)(7), a firm can have a clause in its charter that eliminates or limits directors’ personal liability for monetary damages for breach of FD, except:</a:t>
            </a:r>
          </a:p>
          <a:p>
            <a:pPr marL="1720850" lvl="3" indent="-514350" eaLnBrk="1" hangingPunct="1">
              <a:spcBef>
                <a:spcPts val="0"/>
              </a:spcBef>
              <a:defRPr/>
            </a:pPr>
            <a:r>
              <a:rPr lang="en-US" altLang="en-US" sz="1700" dirty="0"/>
              <a:t>Self-dealing &amp; bad faith (acts/omissions not in good faith, involving intentional misconduct or knowing violation of the law, and acts/omissions where director derived improper personal benefit)</a:t>
            </a:r>
          </a:p>
          <a:p>
            <a:pPr marL="1720850" lvl="3" indent="-514350" eaLnBrk="1" hangingPunct="1">
              <a:spcBef>
                <a:spcPts val="0"/>
              </a:spcBef>
              <a:defRPr/>
            </a:pPr>
            <a:r>
              <a:rPr lang="en-US" altLang="en-US" sz="1700" dirty="0"/>
              <a:t>Unlawful dividend payment/stock repurchase</a:t>
            </a:r>
          </a:p>
          <a:p>
            <a:pPr marL="1263650" lvl="2" indent="-514350" eaLnBrk="1" hangingPunct="1">
              <a:spcBef>
                <a:spcPts val="0"/>
              </a:spcBef>
              <a:defRPr/>
            </a:pPr>
            <a:r>
              <a:rPr lang="en-US" sz="1800" dirty="0"/>
              <a:t>S</a:t>
            </a:r>
            <a:r>
              <a:rPr lang="en-US" altLang="en-US" sz="1800" dirty="0"/>
              <a:t>o, if a firm has an exculpation clause, a challenge based on </a:t>
            </a:r>
            <a:r>
              <a:rPr lang="en-US" altLang="en-US" sz="1800" dirty="0">
                <a:solidFill>
                  <a:srgbClr val="00B050"/>
                </a:solidFill>
              </a:rPr>
              <a:t>unintentional negligence</a:t>
            </a:r>
            <a:r>
              <a:rPr lang="en-US" altLang="en-US" sz="1800" dirty="0"/>
              <a:t> of a </a:t>
            </a:r>
            <a:r>
              <a:rPr lang="en-US" altLang="en-US" sz="1800" dirty="0">
                <a:solidFill>
                  <a:srgbClr val="00B050"/>
                </a:solidFill>
              </a:rPr>
              <a:t>director</a:t>
            </a:r>
            <a:r>
              <a:rPr lang="en-US" altLang="en-US" sz="1800" dirty="0"/>
              <a:t>, that requests a </a:t>
            </a:r>
            <a:r>
              <a:rPr lang="en-US" altLang="en-US" sz="1800" dirty="0">
                <a:solidFill>
                  <a:srgbClr val="00B050"/>
                </a:solidFill>
              </a:rPr>
              <a:t>remedy of damages</a:t>
            </a:r>
            <a:r>
              <a:rPr lang="en-US" altLang="en-US" sz="1800" dirty="0"/>
              <a:t> (as opposed to an injunction) will fail</a:t>
            </a:r>
            <a:endParaRPr lang="en-US" sz="1800" dirty="0"/>
          </a:p>
        </p:txBody>
      </p:sp>
    </p:spTree>
    <p:extLst>
      <p:ext uri="{BB962C8B-B14F-4D97-AF65-F5344CB8AC3E}">
        <p14:creationId xmlns:p14="http://schemas.microsoft.com/office/powerpoint/2010/main" val="997233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a:t>BA boot camp</a:t>
            </a:r>
            <a:r>
              <a:rPr lang="en-US" altLang="en-US" sz="4300" dirty="0"/>
              <a:t/>
            </a:r>
            <a:br>
              <a:rPr lang="en-US" altLang="en-US" sz="4300" dirty="0"/>
            </a:br>
            <a:r>
              <a:rPr lang="en-US" altLang="en-US" sz="3500" dirty="0"/>
              <a:t>FD: Step 1 – Duty</a:t>
            </a:r>
          </a:p>
        </p:txBody>
      </p:sp>
      <p:sp>
        <p:nvSpPr>
          <p:cNvPr id="49157" name="Rectangle 3"/>
          <p:cNvSpPr>
            <a:spLocks noGrp="1" noChangeArrowheads="1"/>
          </p:cNvSpPr>
          <p:nvPr>
            <p:ph type="body" idx="4294967295"/>
          </p:nvPr>
        </p:nvSpPr>
        <p:spPr>
          <a:xfrm>
            <a:off x="0" y="1447800"/>
            <a:ext cx="9144000" cy="5410200"/>
          </a:xfrm>
        </p:spPr>
        <p:txBody>
          <a:bodyPr/>
          <a:lstStyle/>
          <a:p>
            <a:pPr eaLnBrk="1" hangingPunct="1">
              <a:lnSpc>
                <a:spcPct val="90000"/>
              </a:lnSpc>
              <a:spcBef>
                <a:spcPts val="0"/>
              </a:spcBef>
            </a:pPr>
            <a:r>
              <a:rPr lang="en-US" altLang="en-US" sz="2400" dirty="0"/>
              <a:t>Controlled </a:t>
            </a:r>
            <a:r>
              <a:rPr lang="en-US" altLang="en-US" sz="2400" dirty="0" smtClean="0"/>
              <a:t>actors</a:t>
            </a:r>
            <a:r>
              <a:rPr lang="en-US" altLang="en-US" sz="2400" dirty="0" smtClean="0"/>
              <a:t> </a:t>
            </a:r>
            <a:r>
              <a:rPr lang="en-US" altLang="en-US" sz="2400" dirty="0"/>
              <a:t>(agents)</a:t>
            </a:r>
          </a:p>
          <a:p>
            <a:pPr lvl="1" eaLnBrk="1" hangingPunct="1">
              <a:lnSpc>
                <a:spcPct val="90000"/>
              </a:lnSpc>
              <a:spcBef>
                <a:spcPts val="0"/>
              </a:spcBef>
            </a:pPr>
            <a:r>
              <a:rPr lang="en-US" altLang="en-US" sz="2000" dirty="0"/>
              <a:t>Agents owe a FD to the principal (so, duty test is whether A is B’s agent)</a:t>
            </a:r>
          </a:p>
          <a:p>
            <a:pPr lvl="1" eaLnBrk="1" hangingPunct="1">
              <a:lnSpc>
                <a:spcPct val="90000"/>
              </a:lnSpc>
              <a:spcBef>
                <a:spcPts val="0"/>
              </a:spcBef>
            </a:pPr>
            <a:r>
              <a:rPr lang="en-US" altLang="en-US" sz="2000" dirty="0"/>
              <a:t>Officers: conflicting authorities as to whether officer FD follows rules for agents or autonomous fiduciaries; for this course, treat officers as agents</a:t>
            </a:r>
          </a:p>
          <a:p>
            <a:pPr eaLnBrk="1" hangingPunct="1">
              <a:lnSpc>
                <a:spcPct val="90000"/>
              </a:lnSpc>
              <a:spcBef>
                <a:spcPts val="0"/>
              </a:spcBef>
            </a:pPr>
            <a:r>
              <a:rPr lang="en-US" altLang="en-US" sz="2400" dirty="0"/>
              <a:t>Autonomous </a:t>
            </a:r>
            <a:r>
              <a:rPr lang="en-US" altLang="en-US" sz="2400" dirty="0" smtClean="0"/>
              <a:t>actors </a:t>
            </a:r>
            <a:r>
              <a:rPr lang="en-US" altLang="en-US" sz="2400" dirty="0"/>
              <a:t>(directors)</a:t>
            </a:r>
          </a:p>
          <a:p>
            <a:pPr lvl="1" eaLnBrk="1" hangingPunct="1">
              <a:lnSpc>
                <a:spcPct val="90000"/>
              </a:lnSpc>
              <a:spcBef>
                <a:spcPts val="0"/>
              </a:spcBef>
            </a:pPr>
            <a:r>
              <a:rPr lang="en-US" altLang="en-US" sz="2000" dirty="0"/>
              <a:t>Each director owes a FD to the firm (and to its SHs)</a:t>
            </a:r>
          </a:p>
          <a:p>
            <a:pPr lvl="1" eaLnBrk="1" hangingPunct="1">
              <a:lnSpc>
                <a:spcPct val="90000"/>
              </a:lnSpc>
              <a:spcBef>
                <a:spcPts val="0"/>
              </a:spcBef>
            </a:pPr>
            <a:r>
              <a:rPr lang="en-US" altLang="en-US" sz="2000" dirty="0"/>
              <a:t>An incorporator owes a FD to the firm she is forming</a:t>
            </a:r>
          </a:p>
          <a:p>
            <a:pPr eaLnBrk="1" hangingPunct="1">
              <a:lnSpc>
                <a:spcPct val="90000"/>
              </a:lnSpc>
              <a:spcBef>
                <a:spcPts val="0"/>
              </a:spcBef>
            </a:pPr>
            <a:r>
              <a:rPr lang="en-US" altLang="en-US" sz="2400" dirty="0"/>
              <a:t>SHs</a:t>
            </a:r>
          </a:p>
          <a:p>
            <a:pPr lvl="1" eaLnBrk="1" hangingPunct="1">
              <a:lnSpc>
                <a:spcPct val="80000"/>
              </a:lnSpc>
              <a:spcBef>
                <a:spcPts val="0"/>
              </a:spcBef>
            </a:pPr>
            <a:r>
              <a:rPr lang="en-US" altLang="en-US" sz="2000" dirty="0"/>
              <a:t>SHs do not owe a FD to the firm or to other SHs</a:t>
            </a:r>
          </a:p>
          <a:p>
            <a:pPr lvl="1" eaLnBrk="1" hangingPunct="1">
              <a:lnSpc>
                <a:spcPct val="80000"/>
              </a:lnSpc>
              <a:spcBef>
                <a:spcPts val="0"/>
              </a:spcBef>
            </a:pPr>
            <a:r>
              <a:rPr lang="en-US" altLang="en-US" sz="2000" dirty="0"/>
              <a:t>Exception: SHs who are controllers owe FD in exercising control of the firm (discussed in </a:t>
            </a:r>
            <a:r>
              <a:rPr lang="en-US" altLang="en-US" sz="2000" dirty="0" smtClean="0"/>
              <a:t>M&amp;A course, Class 5)</a:t>
            </a:r>
            <a:endParaRPr lang="en-US" altLang="en-US" sz="2000" dirty="0"/>
          </a:p>
        </p:txBody>
      </p:sp>
    </p:spTree>
    <p:extLst>
      <p:ext uri="{BB962C8B-B14F-4D97-AF65-F5344CB8AC3E}">
        <p14:creationId xmlns:p14="http://schemas.microsoft.com/office/powerpoint/2010/main" val="2202555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lowchart: Terminator 41"/>
          <p:cNvSpPr/>
          <p:nvPr/>
        </p:nvSpPr>
        <p:spPr>
          <a:xfrm>
            <a:off x="7543800" y="1752600"/>
            <a:ext cx="1600200" cy="685800"/>
          </a:xfrm>
          <a:prstGeom prst="flowChartTermina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Terminator 34"/>
          <p:cNvSpPr/>
          <p:nvPr/>
        </p:nvSpPr>
        <p:spPr>
          <a:xfrm>
            <a:off x="0" y="1676400"/>
            <a:ext cx="2476500" cy="838200"/>
          </a:xfrm>
          <a:prstGeom prst="flowChartTermina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156"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a:t>BA boot camp</a:t>
            </a:r>
            <a:r>
              <a:rPr lang="en-US" altLang="en-US" sz="4300" dirty="0"/>
              <a:t/>
            </a:r>
            <a:br>
              <a:rPr lang="en-US" altLang="en-US" sz="4300" dirty="0"/>
            </a:br>
            <a:r>
              <a:rPr lang="en-US" altLang="en-US" sz="3500" dirty="0"/>
              <a:t>FD: Step 2 – </a:t>
            </a:r>
            <a:r>
              <a:rPr lang="en-US" altLang="en-US" sz="3500" dirty="0" err="1"/>
              <a:t>SoR</a:t>
            </a:r>
            <a:r>
              <a:rPr lang="en-US" altLang="en-US" sz="3500" dirty="0"/>
              <a:t> selection</a:t>
            </a:r>
          </a:p>
        </p:txBody>
      </p:sp>
      <p:sp>
        <p:nvSpPr>
          <p:cNvPr id="4" name="Flowchart: Decision 3"/>
          <p:cNvSpPr/>
          <p:nvPr/>
        </p:nvSpPr>
        <p:spPr>
          <a:xfrm>
            <a:off x="3429000" y="1524000"/>
            <a:ext cx="3276600" cy="1143000"/>
          </a:xfrm>
          <a:prstGeom prst="flowChartDecision">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114800" y="1752600"/>
            <a:ext cx="1905000" cy="646331"/>
          </a:xfrm>
          <a:prstGeom prst="rect">
            <a:avLst/>
          </a:prstGeom>
          <a:noFill/>
        </p:spPr>
        <p:txBody>
          <a:bodyPr wrap="square" rtlCol="0">
            <a:spAutoFit/>
          </a:bodyPr>
          <a:lstStyle/>
          <a:p>
            <a:pPr algn="ctr"/>
            <a:r>
              <a:rPr lang="en-US" dirty="0"/>
              <a:t>What type of actor is A?</a:t>
            </a:r>
          </a:p>
        </p:txBody>
      </p:sp>
      <p:cxnSp>
        <p:nvCxnSpPr>
          <p:cNvPr id="8" name="Straight Arrow Connector 7"/>
          <p:cNvCxnSpPr>
            <a:stCxn id="4" idx="1"/>
            <a:endCxn id="35" idx="3"/>
          </p:cNvCxnSpPr>
          <p:nvPr/>
        </p:nvCxnSpPr>
        <p:spPr>
          <a:xfrm flipH="1">
            <a:off x="2476500" y="2095500"/>
            <a:ext cx="9525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200" y="1792069"/>
            <a:ext cx="2247900" cy="646331"/>
          </a:xfrm>
          <a:prstGeom prst="rect">
            <a:avLst/>
          </a:prstGeom>
          <a:noFill/>
        </p:spPr>
        <p:txBody>
          <a:bodyPr wrap="square" rtlCol="0">
            <a:spAutoFit/>
          </a:bodyPr>
          <a:lstStyle/>
          <a:p>
            <a:pPr algn="ctr"/>
            <a:r>
              <a:rPr lang="en-US" dirty="0" smtClean="0"/>
              <a:t>Doesn’t </a:t>
            </a:r>
            <a:r>
              <a:rPr lang="en-US" dirty="0"/>
              <a:t>owe FD</a:t>
            </a:r>
            <a:r>
              <a:rPr lang="en-US" dirty="0" smtClean="0"/>
              <a:t>;</a:t>
            </a:r>
            <a:br>
              <a:rPr lang="en-US" dirty="0" smtClean="0"/>
            </a:br>
            <a:r>
              <a:rPr lang="en-US" dirty="0" smtClean="0"/>
              <a:t>end </a:t>
            </a:r>
            <a:r>
              <a:rPr lang="en-US" dirty="0"/>
              <a:t>of analysis</a:t>
            </a:r>
          </a:p>
        </p:txBody>
      </p:sp>
      <p:sp>
        <p:nvSpPr>
          <p:cNvPr id="16" name="TextBox 15"/>
          <p:cNvSpPr txBox="1"/>
          <p:nvPr/>
        </p:nvSpPr>
        <p:spPr>
          <a:xfrm>
            <a:off x="7543800" y="1792069"/>
            <a:ext cx="1600200" cy="646331"/>
          </a:xfrm>
          <a:prstGeom prst="rect">
            <a:avLst/>
          </a:prstGeom>
          <a:noFill/>
        </p:spPr>
        <p:txBody>
          <a:bodyPr wrap="square" rtlCol="0">
            <a:spAutoFit/>
          </a:bodyPr>
          <a:lstStyle/>
          <a:p>
            <a:pPr algn="ctr"/>
            <a:r>
              <a:rPr lang="en-US" dirty="0"/>
              <a:t>Agency </a:t>
            </a:r>
            <a:r>
              <a:rPr lang="en-US" dirty="0" err="1"/>
              <a:t>SoR</a:t>
            </a:r>
            <a:r>
              <a:rPr lang="en-US" dirty="0"/>
              <a:t> applies</a:t>
            </a:r>
          </a:p>
        </p:txBody>
      </p:sp>
      <p:cxnSp>
        <p:nvCxnSpPr>
          <p:cNvPr id="14" name="Straight Arrow Connector 13"/>
          <p:cNvCxnSpPr>
            <a:stCxn id="4" idx="3"/>
            <a:endCxn id="42" idx="1"/>
          </p:cNvCxnSpPr>
          <p:nvPr/>
        </p:nvCxnSpPr>
        <p:spPr>
          <a:xfrm>
            <a:off x="6705600" y="2095500"/>
            <a:ext cx="838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286000" y="1524000"/>
            <a:ext cx="1485900" cy="646331"/>
          </a:xfrm>
          <a:prstGeom prst="rect">
            <a:avLst/>
          </a:prstGeom>
          <a:noFill/>
        </p:spPr>
        <p:txBody>
          <a:bodyPr wrap="square" rtlCol="0">
            <a:spAutoFit/>
          </a:bodyPr>
          <a:lstStyle/>
          <a:p>
            <a:pPr algn="ctr"/>
            <a:r>
              <a:rPr lang="en-US" dirty="0" smtClean="0"/>
              <a:t>Non-fiduciary actor</a:t>
            </a:r>
            <a:endParaRPr lang="en-US" dirty="0"/>
          </a:p>
        </p:txBody>
      </p:sp>
      <p:sp>
        <p:nvSpPr>
          <p:cNvPr id="23" name="TextBox 22"/>
          <p:cNvSpPr txBox="1"/>
          <p:nvPr/>
        </p:nvSpPr>
        <p:spPr>
          <a:xfrm>
            <a:off x="6477000" y="1524000"/>
            <a:ext cx="1219200" cy="646331"/>
          </a:xfrm>
          <a:prstGeom prst="rect">
            <a:avLst/>
          </a:prstGeom>
          <a:noFill/>
        </p:spPr>
        <p:txBody>
          <a:bodyPr wrap="square" rtlCol="0">
            <a:spAutoFit/>
          </a:bodyPr>
          <a:lstStyle/>
          <a:p>
            <a:pPr algn="ctr"/>
            <a:r>
              <a:rPr lang="en-US" dirty="0" smtClean="0"/>
              <a:t>Controlled actor</a:t>
            </a:r>
            <a:endParaRPr lang="en-US" dirty="0"/>
          </a:p>
        </p:txBody>
      </p:sp>
      <p:cxnSp>
        <p:nvCxnSpPr>
          <p:cNvPr id="22" name="Straight Arrow Connector 21"/>
          <p:cNvCxnSpPr>
            <a:stCxn id="4" idx="2"/>
            <a:endCxn id="29" idx="0"/>
          </p:cNvCxnSpPr>
          <p:nvPr/>
        </p:nvCxnSpPr>
        <p:spPr>
          <a:xfrm>
            <a:off x="5067300" y="2667000"/>
            <a:ext cx="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505200" y="2514600"/>
            <a:ext cx="1447800" cy="646331"/>
          </a:xfrm>
          <a:prstGeom prst="rect">
            <a:avLst/>
          </a:prstGeom>
          <a:noFill/>
        </p:spPr>
        <p:txBody>
          <a:bodyPr wrap="square" rtlCol="0">
            <a:spAutoFit/>
          </a:bodyPr>
          <a:lstStyle/>
          <a:p>
            <a:pPr algn="ctr"/>
            <a:r>
              <a:rPr lang="en-US" dirty="0"/>
              <a:t>Autonomous </a:t>
            </a:r>
            <a:r>
              <a:rPr lang="en-US" dirty="0" smtClean="0"/>
              <a:t>actor</a:t>
            </a:r>
            <a:endParaRPr lang="en-US" dirty="0"/>
          </a:p>
        </p:txBody>
      </p:sp>
      <p:sp>
        <p:nvSpPr>
          <p:cNvPr id="29" name="Flowchart: Decision 28"/>
          <p:cNvSpPr/>
          <p:nvPr/>
        </p:nvSpPr>
        <p:spPr>
          <a:xfrm>
            <a:off x="3429000" y="2971800"/>
            <a:ext cx="3276600" cy="1143000"/>
          </a:xfrm>
          <a:prstGeom prst="flowChartDecision">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4114800" y="3200400"/>
            <a:ext cx="1905000" cy="646331"/>
          </a:xfrm>
          <a:prstGeom prst="rect">
            <a:avLst/>
          </a:prstGeom>
          <a:noFill/>
        </p:spPr>
        <p:txBody>
          <a:bodyPr wrap="square" rtlCol="0">
            <a:spAutoFit/>
          </a:bodyPr>
          <a:lstStyle/>
          <a:p>
            <a:pPr algn="ctr"/>
            <a:r>
              <a:rPr lang="en-US" dirty="0"/>
              <a:t>Was A</a:t>
            </a:r>
            <a:br>
              <a:rPr lang="en-US" dirty="0"/>
            </a:br>
            <a:r>
              <a:rPr lang="en-US" dirty="0"/>
              <a:t>self-dealing?</a:t>
            </a:r>
          </a:p>
        </p:txBody>
      </p:sp>
      <p:sp>
        <p:nvSpPr>
          <p:cNvPr id="31" name="Flowchart: Decision 30"/>
          <p:cNvSpPr/>
          <p:nvPr/>
        </p:nvSpPr>
        <p:spPr>
          <a:xfrm>
            <a:off x="3429000" y="4572000"/>
            <a:ext cx="3276600" cy="1219200"/>
          </a:xfrm>
          <a:prstGeom prst="flowChartDecision">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886200" y="4876800"/>
            <a:ext cx="2438400" cy="738664"/>
          </a:xfrm>
          <a:prstGeom prst="rect">
            <a:avLst/>
          </a:prstGeom>
          <a:noFill/>
        </p:spPr>
        <p:txBody>
          <a:bodyPr wrap="square" rtlCol="0">
            <a:spAutoFit/>
          </a:bodyPr>
          <a:lstStyle/>
          <a:p>
            <a:pPr algn="ctr"/>
            <a:r>
              <a:rPr lang="en-US" sz="1400" dirty="0"/>
              <a:t>Did A deploy power against B or act to facilitate a change of control in the firm?</a:t>
            </a:r>
          </a:p>
        </p:txBody>
      </p:sp>
      <p:cxnSp>
        <p:nvCxnSpPr>
          <p:cNvPr id="34" name="Straight Arrow Connector 33"/>
          <p:cNvCxnSpPr>
            <a:stCxn id="29" idx="2"/>
            <a:endCxn id="31" idx="0"/>
          </p:cNvCxnSpPr>
          <p:nvPr/>
        </p:nvCxnSpPr>
        <p:spPr>
          <a:xfrm>
            <a:off x="5067300" y="4114800"/>
            <a:ext cx="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114800" y="4126468"/>
            <a:ext cx="990600" cy="369332"/>
          </a:xfrm>
          <a:prstGeom prst="rect">
            <a:avLst/>
          </a:prstGeom>
          <a:noFill/>
        </p:spPr>
        <p:txBody>
          <a:bodyPr wrap="square" rtlCol="0">
            <a:spAutoFit/>
          </a:bodyPr>
          <a:lstStyle/>
          <a:p>
            <a:pPr algn="ctr"/>
            <a:r>
              <a:rPr lang="en-US" dirty="0"/>
              <a:t>No</a:t>
            </a:r>
          </a:p>
        </p:txBody>
      </p:sp>
      <p:sp>
        <p:nvSpPr>
          <p:cNvPr id="38" name="TextBox 37"/>
          <p:cNvSpPr txBox="1"/>
          <p:nvPr/>
        </p:nvSpPr>
        <p:spPr>
          <a:xfrm>
            <a:off x="3962400" y="5638800"/>
            <a:ext cx="990600" cy="369332"/>
          </a:xfrm>
          <a:prstGeom prst="rect">
            <a:avLst/>
          </a:prstGeom>
          <a:noFill/>
        </p:spPr>
        <p:txBody>
          <a:bodyPr wrap="square" rtlCol="0">
            <a:spAutoFit/>
          </a:bodyPr>
          <a:lstStyle/>
          <a:p>
            <a:pPr algn="ctr"/>
            <a:r>
              <a:rPr lang="en-US" dirty="0"/>
              <a:t>No</a:t>
            </a:r>
          </a:p>
        </p:txBody>
      </p:sp>
      <p:cxnSp>
        <p:nvCxnSpPr>
          <p:cNvPr id="46" name="Straight Arrow Connector 45"/>
          <p:cNvCxnSpPr>
            <a:stCxn id="31" idx="2"/>
            <a:endCxn id="49" idx="0"/>
          </p:cNvCxnSpPr>
          <p:nvPr/>
        </p:nvCxnSpPr>
        <p:spPr>
          <a:xfrm>
            <a:off x="5067300" y="5791200"/>
            <a:ext cx="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Flowchart: Terminator 48"/>
          <p:cNvSpPr/>
          <p:nvPr/>
        </p:nvSpPr>
        <p:spPr>
          <a:xfrm>
            <a:off x="4267200" y="6096000"/>
            <a:ext cx="1600200" cy="685800"/>
          </a:xfrm>
          <a:prstGeom prst="flowChartTermina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4267200" y="6248400"/>
            <a:ext cx="1600200" cy="369332"/>
          </a:xfrm>
          <a:prstGeom prst="rect">
            <a:avLst/>
          </a:prstGeom>
          <a:noFill/>
        </p:spPr>
        <p:txBody>
          <a:bodyPr wrap="square" rtlCol="0">
            <a:spAutoFit/>
          </a:bodyPr>
          <a:lstStyle/>
          <a:p>
            <a:pPr algn="ctr"/>
            <a:r>
              <a:rPr lang="en-US" dirty="0"/>
              <a:t>BJR applies</a:t>
            </a:r>
          </a:p>
        </p:txBody>
      </p:sp>
      <p:sp>
        <p:nvSpPr>
          <p:cNvPr id="52" name="Flowchart: Terminator 51"/>
          <p:cNvSpPr/>
          <p:nvPr/>
        </p:nvSpPr>
        <p:spPr>
          <a:xfrm>
            <a:off x="7543800" y="3200400"/>
            <a:ext cx="1600200" cy="685800"/>
          </a:xfrm>
          <a:prstGeom prst="flowChartTermina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7543800" y="3239869"/>
            <a:ext cx="1600200" cy="646331"/>
          </a:xfrm>
          <a:prstGeom prst="rect">
            <a:avLst/>
          </a:prstGeom>
          <a:noFill/>
        </p:spPr>
        <p:txBody>
          <a:bodyPr wrap="square" rtlCol="0">
            <a:spAutoFit/>
          </a:bodyPr>
          <a:lstStyle/>
          <a:p>
            <a:pPr algn="ctr"/>
            <a:r>
              <a:rPr lang="en-US" dirty="0"/>
              <a:t>Entire fairness applies</a:t>
            </a:r>
          </a:p>
        </p:txBody>
      </p:sp>
      <p:cxnSp>
        <p:nvCxnSpPr>
          <p:cNvPr id="54" name="Straight Arrow Connector 53"/>
          <p:cNvCxnSpPr>
            <a:endCxn id="52" idx="1"/>
          </p:cNvCxnSpPr>
          <p:nvPr/>
        </p:nvCxnSpPr>
        <p:spPr>
          <a:xfrm>
            <a:off x="6705600" y="3543300"/>
            <a:ext cx="838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553200" y="3212068"/>
            <a:ext cx="990600" cy="369332"/>
          </a:xfrm>
          <a:prstGeom prst="rect">
            <a:avLst/>
          </a:prstGeom>
          <a:noFill/>
        </p:spPr>
        <p:txBody>
          <a:bodyPr wrap="square" rtlCol="0">
            <a:spAutoFit/>
          </a:bodyPr>
          <a:lstStyle/>
          <a:p>
            <a:pPr algn="ctr"/>
            <a:r>
              <a:rPr lang="en-US" dirty="0"/>
              <a:t>Yes</a:t>
            </a:r>
          </a:p>
        </p:txBody>
      </p:sp>
      <p:sp>
        <p:nvSpPr>
          <p:cNvPr id="56" name="Flowchart: Terminator 55"/>
          <p:cNvSpPr/>
          <p:nvPr/>
        </p:nvSpPr>
        <p:spPr>
          <a:xfrm>
            <a:off x="7543800" y="4876800"/>
            <a:ext cx="1600200" cy="685800"/>
          </a:xfrm>
          <a:prstGeom prst="flowChartTermina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7505700" y="4876800"/>
            <a:ext cx="1638300" cy="646331"/>
          </a:xfrm>
          <a:prstGeom prst="rect">
            <a:avLst/>
          </a:prstGeom>
          <a:noFill/>
        </p:spPr>
        <p:txBody>
          <a:bodyPr wrap="square" rtlCol="0">
            <a:spAutoFit/>
          </a:bodyPr>
          <a:lstStyle/>
          <a:p>
            <a:pPr algn="ctr"/>
            <a:r>
              <a:rPr lang="en-US" dirty="0"/>
              <a:t>Enhanced scrutiny applies</a:t>
            </a:r>
          </a:p>
        </p:txBody>
      </p:sp>
      <p:cxnSp>
        <p:nvCxnSpPr>
          <p:cNvPr id="58" name="Straight Arrow Connector 57"/>
          <p:cNvCxnSpPr>
            <a:stCxn id="31" idx="3"/>
            <a:endCxn id="57" idx="1"/>
          </p:cNvCxnSpPr>
          <p:nvPr/>
        </p:nvCxnSpPr>
        <p:spPr>
          <a:xfrm>
            <a:off x="6705600" y="5181600"/>
            <a:ext cx="800100" cy="183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6553200" y="4812268"/>
            <a:ext cx="990600" cy="369332"/>
          </a:xfrm>
          <a:prstGeom prst="rect">
            <a:avLst/>
          </a:prstGeom>
          <a:noFill/>
        </p:spPr>
        <p:txBody>
          <a:bodyPr wrap="square" rtlCol="0">
            <a:spAutoFit/>
          </a:bodyPr>
          <a:lstStyle/>
          <a:p>
            <a:pPr algn="ctr"/>
            <a:r>
              <a:rPr lang="en-US" dirty="0"/>
              <a:t>Yes</a:t>
            </a:r>
          </a:p>
        </p:txBody>
      </p:sp>
    </p:spTree>
    <p:extLst>
      <p:ext uri="{BB962C8B-B14F-4D97-AF65-F5344CB8AC3E}">
        <p14:creationId xmlns:p14="http://schemas.microsoft.com/office/powerpoint/2010/main" val="350891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dirty="0"/>
              <a:t>BA boot camp</a:t>
            </a:r>
            <a:br>
              <a:rPr lang="en-US" altLang="en-US" dirty="0"/>
            </a:br>
            <a:r>
              <a:rPr lang="en-US" altLang="en-US" sz="3500" dirty="0"/>
              <a:t>FD: Step 2 – When does entire fairness apply?</a:t>
            </a:r>
          </a:p>
        </p:txBody>
      </p:sp>
      <p:sp>
        <p:nvSpPr>
          <p:cNvPr id="43011" name="Rectangle 3"/>
          <p:cNvSpPr>
            <a:spLocks noGrp="1" noChangeArrowheads="1"/>
          </p:cNvSpPr>
          <p:nvPr>
            <p:ph type="body" idx="1"/>
          </p:nvPr>
        </p:nvSpPr>
        <p:spPr>
          <a:xfrm>
            <a:off x="0" y="1447800"/>
            <a:ext cx="9144000" cy="5410200"/>
          </a:xfrm>
        </p:spPr>
        <p:txBody>
          <a:bodyPr/>
          <a:lstStyle/>
          <a:p>
            <a:pPr>
              <a:lnSpc>
                <a:spcPct val="80000"/>
              </a:lnSpc>
              <a:spcBef>
                <a:spcPct val="0"/>
              </a:spcBef>
            </a:pPr>
            <a:r>
              <a:rPr lang="en-US" altLang="en-US" sz="2400" dirty="0"/>
              <a:t>Entire fairness </a:t>
            </a:r>
            <a:r>
              <a:rPr lang="en-US" altLang="en-US" sz="2400" dirty="0" err="1"/>
              <a:t>SoR</a:t>
            </a:r>
            <a:r>
              <a:rPr lang="en-US" altLang="en-US" sz="2400" dirty="0"/>
              <a:t> applies if A was self-dealing</a:t>
            </a:r>
          </a:p>
          <a:p>
            <a:pPr lvl="1">
              <a:lnSpc>
                <a:spcPct val="80000"/>
              </a:lnSpc>
              <a:spcBef>
                <a:spcPct val="0"/>
              </a:spcBef>
            </a:pPr>
            <a:r>
              <a:rPr lang="en-US" altLang="en-US" sz="2000" dirty="0"/>
              <a:t>I.e., A is conflicted with respect to the challenged behavior or received an unauthorized benefit from the fiduciary position</a:t>
            </a:r>
          </a:p>
          <a:p>
            <a:pPr eaLnBrk="1" hangingPunct="1">
              <a:lnSpc>
                <a:spcPct val="80000"/>
              </a:lnSpc>
              <a:spcBef>
                <a:spcPct val="0"/>
              </a:spcBef>
            </a:pPr>
            <a:r>
              <a:rPr lang="en-US" altLang="en-US" sz="2400" dirty="0"/>
              <a:t>A (an actor or member of a collective actor) is conflicted if:</a:t>
            </a:r>
            <a:endParaRPr lang="en-US" altLang="en-US" sz="2000" dirty="0"/>
          </a:p>
          <a:p>
            <a:pPr lvl="1" eaLnBrk="1" hangingPunct="1">
              <a:lnSpc>
                <a:spcPct val="80000"/>
              </a:lnSpc>
              <a:spcBef>
                <a:spcPct val="0"/>
              </a:spcBef>
            </a:pPr>
            <a:r>
              <a:rPr lang="en-US" altLang="en-US" sz="2000" dirty="0"/>
              <a:t>Direct conflict: A is aware (at time of act) of a personal interest that conflicts with the firm’s interest, and the conflict occurs in a matter connected with A’s fiduciary relationship</a:t>
            </a:r>
          </a:p>
          <a:p>
            <a:pPr lvl="1" eaLnBrk="1" hangingPunct="1">
              <a:lnSpc>
                <a:spcPct val="80000"/>
              </a:lnSpc>
              <a:spcBef>
                <a:spcPct val="0"/>
              </a:spcBef>
            </a:pPr>
            <a:r>
              <a:rPr lang="en-US" altLang="en-US" sz="2000" dirty="0"/>
              <a:t>Domination: Someone with a </a:t>
            </a:r>
            <a:r>
              <a:rPr lang="en-US" altLang="en-US" sz="2000" dirty="0" err="1"/>
              <a:t>CoI</a:t>
            </a:r>
            <a:r>
              <a:rPr lang="en-US" altLang="en-US" sz="2000" dirty="0"/>
              <a:t> </a:t>
            </a:r>
            <a:r>
              <a:rPr lang="en-US" altLang="en-US" sz="2000" b="1" u="sng" dirty="0"/>
              <a:t>controls or dominates</a:t>
            </a:r>
            <a:r>
              <a:rPr lang="en-US" altLang="en-US" sz="2000" dirty="0"/>
              <a:t> A (at time of act)</a:t>
            </a:r>
          </a:p>
          <a:p>
            <a:pPr lvl="2">
              <a:lnSpc>
                <a:spcPct val="80000"/>
              </a:lnSpc>
              <a:spcBef>
                <a:spcPct val="0"/>
              </a:spcBef>
            </a:pPr>
            <a:r>
              <a:rPr lang="en-US" altLang="en-US" sz="1800" dirty="0"/>
              <a:t>Test for domination (</a:t>
            </a:r>
            <a:r>
              <a:rPr lang="en-US" altLang="en-US" sz="1800" i="1" dirty="0"/>
              <a:t>Beam v. Stewart</a:t>
            </a:r>
            <a:r>
              <a:rPr lang="en-US" altLang="en-US" sz="1800" dirty="0"/>
              <a:t>): Is the non-interested director more willing to risk his or her </a:t>
            </a:r>
            <a:r>
              <a:rPr lang="en-US" altLang="en-US" sz="1800" dirty="0">
                <a:solidFill>
                  <a:srgbClr val="0070C0"/>
                </a:solidFill>
              </a:rPr>
              <a:t>reputation</a:t>
            </a:r>
            <a:r>
              <a:rPr lang="en-US" altLang="en-US" sz="1800" dirty="0"/>
              <a:t> than risk the </a:t>
            </a:r>
            <a:r>
              <a:rPr lang="en-US" altLang="en-US" sz="1800" dirty="0">
                <a:solidFill>
                  <a:srgbClr val="7030A0"/>
                </a:solidFill>
              </a:rPr>
              <a:t>relationship with the conflicted director</a:t>
            </a:r>
            <a:r>
              <a:rPr lang="en-US" altLang="en-US" sz="1800" dirty="0"/>
              <a:t>?</a:t>
            </a:r>
            <a:endParaRPr lang="en-US" altLang="en-US" sz="1800" i="1" dirty="0"/>
          </a:p>
          <a:p>
            <a:pPr lvl="1" eaLnBrk="1" hangingPunct="1">
              <a:lnSpc>
                <a:spcPct val="80000"/>
              </a:lnSpc>
              <a:spcBef>
                <a:spcPct val="0"/>
              </a:spcBef>
            </a:pPr>
            <a:r>
              <a:rPr lang="en-US" altLang="en-US" sz="2000" dirty="0"/>
              <a:t>Constructive conflict: A is unaware (at time of act) of another person’s </a:t>
            </a:r>
            <a:r>
              <a:rPr lang="en-US" altLang="en-US" sz="2000" dirty="0" err="1"/>
              <a:t>CoI</a:t>
            </a:r>
            <a:r>
              <a:rPr lang="en-US" altLang="en-US" sz="2000" dirty="0"/>
              <a:t>, if the conflicted person </a:t>
            </a:r>
            <a:r>
              <a:rPr lang="en-US" altLang="en-US" sz="2000" b="1" u="sng" dirty="0"/>
              <a:t>violated a duty to disclose</a:t>
            </a:r>
            <a:r>
              <a:rPr lang="en-US" altLang="en-US" sz="2000" dirty="0"/>
              <a:t> their conflict to A</a:t>
            </a:r>
          </a:p>
          <a:p>
            <a:pPr lvl="2" eaLnBrk="1" hangingPunct="1">
              <a:lnSpc>
                <a:spcPct val="80000"/>
              </a:lnSpc>
              <a:spcBef>
                <a:spcPct val="0"/>
              </a:spcBef>
            </a:pPr>
            <a:r>
              <a:rPr lang="en-US" altLang="en-US" sz="1700" dirty="0"/>
              <a:t>Conflicted person is an actor for the firm (e.g., director, agent)</a:t>
            </a:r>
          </a:p>
          <a:p>
            <a:pPr lvl="2" eaLnBrk="1" hangingPunct="1">
              <a:lnSpc>
                <a:spcPct val="80000"/>
              </a:lnSpc>
              <a:spcBef>
                <a:spcPct val="0"/>
              </a:spcBef>
            </a:pPr>
            <a:r>
              <a:rPr lang="en-US" altLang="en-US" sz="1700" dirty="0"/>
              <a:t>Conflicted person </a:t>
            </a:r>
            <a:r>
              <a:rPr lang="en-US" altLang="en-US" sz="1600" dirty="0"/>
              <a:t>knows info related to A’s decision-making/oversight functions for the firm</a:t>
            </a:r>
          </a:p>
          <a:p>
            <a:pPr lvl="2" eaLnBrk="1" hangingPunct="1">
              <a:lnSpc>
                <a:spcPct val="80000"/>
              </a:lnSpc>
              <a:spcBef>
                <a:spcPct val="0"/>
              </a:spcBef>
            </a:pPr>
            <a:r>
              <a:rPr lang="en-US" altLang="en-US" sz="1700" dirty="0"/>
              <a:t>Info is material to the discharge of those functions</a:t>
            </a:r>
          </a:p>
          <a:p>
            <a:pPr lvl="2" eaLnBrk="1" hangingPunct="1">
              <a:lnSpc>
                <a:spcPct val="80000"/>
              </a:lnSpc>
              <a:spcBef>
                <a:spcPct val="0"/>
              </a:spcBef>
            </a:pPr>
            <a:r>
              <a:rPr lang="en-US" altLang="en-US" sz="1700" dirty="0"/>
              <a:t>Disclosure doesn’t violate a superior duty imposed on the conflicted person</a:t>
            </a:r>
          </a:p>
          <a:p>
            <a:pPr>
              <a:lnSpc>
                <a:spcPct val="80000"/>
              </a:lnSpc>
              <a:spcBef>
                <a:spcPct val="0"/>
              </a:spcBef>
            </a:pPr>
            <a:r>
              <a:rPr lang="en-US" altLang="en-US" sz="2400" dirty="0"/>
              <a:t>A collective actor (e.g., board, board committee) has </a:t>
            </a:r>
            <a:r>
              <a:rPr lang="en-US" altLang="en-US" sz="2400" dirty="0" err="1"/>
              <a:t>CoI</a:t>
            </a:r>
            <a:r>
              <a:rPr lang="en-US" altLang="en-US" sz="2400" dirty="0"/>
              <a:t> if </a:t>
            </a:r>
            <a:r>
              <a:rPr lang="en-US" altLang="en-US" sz="2400" dirty="0">
                <a:solidFill>
                  <a:srgbClr val="0070C0"/>
                </a:solidFill>
              </a:rPr>
              <a:t>50%</a:t>
            </a:r>
            <a:r>
              <a:rPr lang="en-US" altLang="en-US" sz="2400" dirty="0"/>
              <a:t> or more of its members have </a:t>
            </a:r>
            <a:r>
              <a:rPr lang="en-US" altLang="en-US" sz="2400" dirty="0" err="1"/>
              <a:t>CoI</a:t>
            </a:r>
            <a:endParaRPr lang="en-US" altLang="en-US" sz="2400" dirty="0"/>
          </a:p>
          <a:p>
            <a:pPr lvl="1">
              <a:lnSpc>
                <a:spcPct val="80000"/>
              </a:lnSpc>
              <a:spcBef>
                <a:spcPct val="0"/>
              </a:spcBef>
            </a:pPr>
            <a:r>
              <a:rPr lang="en-US" altLang="en-US" sz="2000" dirty="0"/>
              <a:t>Example: board composed of 4 directors votes 4-0 to hire Ann</a:t>
            </a:r>
          </a:p>
          <a:p>
            <a:pPr lvl="2">
              <a:lnSpc>
                <a:spcPct val="80000"/>
              </a:lnSpc>
              <a:spcBef>
                <a:spcPct val="0"/>
              </a:spcBef>
            </a:pPr>
            <a:r>
              <a:rPr lang="en-US" altLang="en-US" sz="1900" dirty="0"/>
              <a:t>If 1 director has </a:t>
            </a:r>
            <a:r>
              <a:rPr lang="en-US" altLang="en-US" sz="1900" dirty="0" err="1"/>
              <a:t>CoI</a:t>
            </a:r>
            <a:r>
              <a:rPr lang="en-US" altLang="en-US" sz="1900" dirty="0"/>
              <a:t> &amp; 3 don’t, decision benefits from BJR</a:t>
            </a:r>
          </a:p>
          <a:p>
            <a:pPr lvl="2">
              <a:lnSpc>
                <a:spcPct val="80000"/>
              </a:lnSpc>
              <a:spcBef>
                <a:spcPct val="0"/>
              </a:spcBef>
            </a:pPr>
            <a:r>
              <a:rPr lang="en-US" altLang="en-US" sz="1900" dirty="0"/>
              <a:t>If 2 directors have </a:t>
            </a:r>
            <a:r>
              <a:rPr lang="en-US" altLang="en-US" sz="1900" dirty="0" err="1"/>
              <a:t>CoI</a:t>
            </a:r>
            <a:r>
              <a:rPr lang="en-US" altLang="en-US" sz="1900" dirty="0"/>
              <a:t> &amp; 2 don’t, BJR is rebutted</a:t>
            </a: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a:xfrm>
            <a:off x="0" y="0"/>
            <a:ext cx="9144000" cy="1295400"/>
          </a:xfrm>
        </p:spPr>
        <p:txBody>
          <a:bodyPr/>
          <a:lstStyle/>
          <a:p>
            <a:pPr algn="ctr"/>
            <a:r>
              <a:rPr lang="en-US" altLang="en-US" dirty="0"/>
              <a:t>BA boot camp</a:t>
            </a:r>
            <a:br>
              <a:rPr lang="en-US" altLang="en-US" dirty="0"/>
            </a:br>
            <a:r>
              <a:rPr lang="en-US" altLang="en-US" sz="3500" dirty="0"/>
              <a:t>FD: Step 2 - When does enhanced scrutiny apply?</a:t>
            </a:r>
          </a:p>
        </p:txBody>
      </p:sp>
      <p:sp>
        <p:nvSpPr>
          <p:cNvPr id="53253" name="Rectangle 3"/>
          <p:cNvSpPr>
            <a:spLocks noGrp="1" noChangeArrowheads="1"/>
          </p:cNvSpPr>
          <p:nvPr>
            <p:ph type="body" idx="1"/>
          </p:nvPr>
        </p:nvSpPr>
        <p:spPr>
          <a:xfrm>
            <a:off x="0" y="1447800"/>
            <a:ext cx="9144000" cy="5410200"/>
          </a:xfrm>
        </p:spPr>
        <p:txBody>
          <a:bodyPr/>
          <a:lstStyle/>
          <a:p>
            <a:pPr marL="571500" indent="-571500" eaLnBrk="1" hangingPunct="1">
              <a:spcBef>
                <a:spcPct val="0"/>
              </a:spcBef>
            </a:pPr>
            <a:r>
              <a:rPr lang="en-US" altLang="en-US" sz="2400" dirty="0"/>
              <a:t>Enhanced scrutiny applies when:</a:t>
            </a:r>
          </a:p>
          <a:p>
            <a:pPr marL="971550" lvl="1" indent="-571500" eaLnBrk="1" hangingPunct="1">
              <a:spcBef>
                <a:spcPct val="0"/>
              </a:spcBef>
            </a:pPr>
            <a:r>
              <a:rPr lang="en-US" altLang="en-US" sz="2000" dirty="0"/>
              <a:t>A </a:t>
            </a:r>
            <a:r>
              <a:rPr lang="en-US" altLang="en-US" sz="2000" dirty="0">
                <a:solidFill>
                  <a:srgbClr val="0070C0"/>
                </a:solidFill>
              </a:rPr>
              <a:t>deploys corporate power against SHs</a:t>
            </a:r>
            <a:r>
              <a:rPr lang="en-US" altLang="en-US" sz="2000" dirty="0"/>
              <a:t> to achieve greater good for firm</a:t>
            </a:r>
          </a:p>
          <a:p>
            <a:pPr marL="1216025" lvl="2" indent="-571500" eaLnBrk="1" hangingPunct="1">
              <a:spcBef>
                <a:spcPct val="0"/>
              </a:spcBef>
            </a:pPr>
            <a:r>
              <a:rPr lang="en-US" altLang="en-US" sz="1900" dirty="0"/>
              <a:t>Board interferes with SH voting rights (</a:t>
            </a:r>
            <a:r>
              <a:rPr lang="en-US" altLang="en-US" sz="1900" i="1" dirty="0"/>
              <a:t>Blasius</a:t>
            </a:r>
            <a:r>
              <a:rPr lang="en-US" altLang="en-US" sz="1900" dirty="0"/>
              <a:t>)</a:t>
            </a:r>
          </a:p>
          <a:p>
            <a:pPr marL="1216025" lvl="2" indent="-571500" eaLnBrk="1" hangingPunct="1">
              <a:spcBef>
                <a:spcPct val="0"/>
              </a:spcBef>
            </a:pPr>
            <a:r>
              <a:rPr lang="en-US" altLang="en-US" sz="1900" dirty="0"/>
              <a:t>Board implements actions that make it impossible or economically unfeasible for SHs to sell their shares to someone (</a:t>
            </a:r>
            <a:r>
              <a:rPr lang="en-US" altLang="en-US" sz="1900" i="1" dirty="0"/>
              <a:t>Unocal</a:t>
            </a:r>
            <a:r>
              <a:rPr lang="en-US" altLang="en-US" sz="1900" dirty="0"/>
              <a:t>)</a:t>
            </a:r>
          </a:p>
          <a:p>
            <a:pPr marL="1216025" lvl="2" indent="-571500" eaLnBrk="1" hangingPunct="1">
              <a:spcBef>
                <a:spcPct val="0"/>
              </a:spcBef>
            </a:pPr>
            <a:r>
              <a:rPr lang="en-US" altLang="en-US" sz="1900" dirty="0"/>
              <a:t>Special litigation committee moves to dismiss a SH derivative claim (</a:t>
            </a:r>
            <a:r>
              <a:rPr lang="en-US" altLang="en-US" sz="1900" i="1" dirty="0"/>
              <a:t>Obeid</a:t>
            </a:r>
            <a:r>
              <a:rPr lang="en-US" altLang="en-US" sz="1900" dirty="0"/>
              <a:t>)</a:t>
            </a:r>
          </a:p>
          <a:p>
            <a:pPr marL="920750" lvl="1" indent="-571500" eaLnBrk="1" hangingPunct="1">
              <a:spcBef>
                <a:spcPct val="0"/>
              </a:spcBef>
            </a:pPr>
            <a:r>
              <a:rPr lang="en-US" altLang="en-US" sz="2000" dirty="0"/>
              <a:t>A embarks on a transaction that will result in a </a:t>
            </a:r>
            <a:r>
              <a:rPr lang="en-US" altLang="en-US" sz="2000" dirty="0">
                <a:solidFill>
                  <a:srgbClr val="0070C0"/>
                </a:solidFill>
              </a:rPr>
              <a:t>change of control</a:t>
            </a:r>
            <a:r>
              <a:rPr lang="en-US" altLang="en-US" sz="2000" dirty="0"/>
              <a:t> (</a:t>
            </a:r>
            <a:r>
              <a:rPr lang="en-US" altLang="en-US" sz="2000" i="1" dirty="0"/>
              <a:t>Revlon</a:t>
            </a:r>
            <a:r>
              <a:rPr lang="en-US" altLang="en-US" sz="2000" dirty="0"/>
              <a:t>)</a:t>
            </a:r>
            <a:endParaRPr lang="en-US" altLang="en-US" dirty="0"/>
          </a:p>
        </p:txBody>
      </p:sp>
    </p:spTree>
    <p:extLst>
      <p:ext uri="{BB962C8B-B14F-4D97-AF65-F5344CB8AC3E}">
        <p14:creationId xmlns:p14="http://schemas.microsoft.com/office/powerpoint/2010/main" val="4147607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a:xfrm>
            <a:off x="0" y="0"/>
            <a:ext cx="9144000" cy="1295400"/>
          </a:xfrm>
        </p:spPr>
        <p:txBody>
          <a:bodyPr/>
          <a:lstStyle/>
          <a:p>
            <a:pPr eaLnBrk="1" hangingPunct="1"/>
            <a:r>
              <a:rPr lang="en-US" altLang="en-US" dirty="0"/>
              <a:t>BA boot camp</a:t>
            </a:r>
            <a:br>
              <a:rPr lang="en-US" altLang="en-US" dirty="0"/>
            </a:br>
            <a:r>
              <a:rPr lang="en-US" altLang="en-US" sz="3500" dirty="0"/>
              <a:t>FD: flaws</a:t>
            </a:r>
          </a:p>
        </p:txBody>
      </p:sp>
      <p:sp>
        <p:nvSpPr>
          <p:cNvPr id="32773" name="Rectangle 3"/>
          <p:cNvSpPr>
            <a:spLocks noGrp="1" noChangeArrowheads="1"/>
          </p:cNvSpPr>
          <p:nvPr>
            <p:ph type="body" idx="1"/>
          </p:nvPr>
        </p:nvSpPr>
        <p:spPr>
          <a:xfrm>
            <a:off x="0" y="1447800"/>
            <a:ext cx="9144000" cy="5410200"/>
          </a:xfrm>
        </p:spPr>
        <p:txBody>
          <a:bodyPr/>
          <a:lstStyle/>
          <a:p>
            <a:pPr eaLnBrk="1" hangingPunct="1">
              <a:spcBef>
                <a:spcPts val="0"/>
              </a:spcBef>
              <a:defRPr/>
            </a:pPr>
            <a:endParaRPr lang="en-US" sz="2400" dirty="0"/>
          </a:p>
          <a:p>
            <a:pPr eaLnBrk="1" hangingPunct="1">
              <a:spcBef>
                <a:spcPts val="0"/>
              </a:spcBef>
              <a:defRPr/>
            </a:pPr>
            <a:endParaRPr lang="en-US" sz="2400" dirty="0"/>
          </a:p>
          <a:p>
            <a:pPr eaLnBrk="1" hangingPunct="1">
              <a:spcBef>
                <a:spcPts val="0"/>
              </a:spcBef>
              <a:defRPr/>
            </a:pPr>
            <a:endParaRPr lang="en-US" sz="2400" dirty="0"/>
          </a:p>
          <a:p>
            <a:pPr eaLnBrk="1" hangingPunct="1">
              <a:spcBef>
                <a:spcPts val="0"/>
              </a:spcBef>
              <a:defRPr/>
            </a:pPr>
            <a:endParaRPr lang="en-US" sz="2800" dirty="0"/>
          </a:p>
          <a:p>
            <a:pPr eaLnBrk="1" hangingPunct="1">
              <a:spcBef>
                <a:spcPts val="0"/>
              </a:spcBef>
              <a:defRPr/>
            </a:pPr>
            <a:endParaRPr lang="en-US" sz="1400" dirty="0"/>
          </a:p>
          <a:p>
            <a:pPr eaLnBrk="1" hangingPunct="1">
              <a:lnSpc>
                <a:spcPct val="90000"/>
              </a:lnSpc>
              <a:spcBef>
                <a:spcPts val="0"/>
              </a:spcBef>
              <a:defRPr/>
            </a:pPr>
            <a:r>
              <a:rPr lang="en-US" sz="2400" dirty="0"/>
              <a:t>Negligence (breach of A’s duty of care)</a:t>
            </a:r>
          </a:p>
          <a:p>
            <a:pPr lvl="1" eaLnBrk="1" hangingPunct="1">
              <a:lnSpc>
                <a:spcPct val="90000"/>
              </a:lnSpc>
              <a:spcBef>
                <a:spcPts val="0"/>
              </a:spcBef>
              <a:defRPr/>
            </a:pPr>
            <a:r>
              <a:rPr lang="en-US" sz="2000" dirty="0"/>
              <a:t>Action/inaction in which A doesn’t employ sufficient effort/care</a:t>
            </a:r>
          </a:p>
          <a:p>
            <a:pPr eaLnBrk="1" hangingPunct="1">
              <a:lnSpc>
                <a:spcPct val="90000"/>
              </a:lnSpc>
              <a:spcBef>
                <a:spcPts val="0"/>
              </a:spcBef>
              <a:defRPr/>
            </a:pPr>
            <a:r>
              <a:rPr lang="en-US" sz="2400" dirty="0"/>
              <a:t>Self-dealing (breach of A’s duty of loyalty)</a:t>
            </a:r>
          </a:p>
          <a:p>
            <a:pPr lvl="1" eaLnBrk="1" hangingPunct="1">
              <a:lnSpc>
                <a:spcPct val="90000"/>
              </a:lnSpc>
              <a:spcBef>
                <a:spcPts val="0"/>
              </a:spcBef>
              <a:defRPr/>
            </a:pPr>
            <a:r>
              <a:rPr lang="en-US" sz="2000" dirty="0"/>
              <a:t>Conflict of (self-)interest &amp; duty</a:t>
            </a:r>
          </a:p>
          <a:p>
            <a:pPr lvl="1" eaLnBrk="1" hangingPunct="1">
              <a:lnSpc>
                <a:spcPct val="90000"/>
              </a:lnSpc>
              <a:spcBef>
                <a:spcPts val="0"/>
              </a:spcBef>
              <a:defRPr/>
            </a:pPr>
            <a:r>
              <a:rPr lang="en-US" sz="2000" dirty="0"/>
              <a:t>Unauthorized benefit from fiduciary position</a:t>
            </a:r>
          </a:p>
          <a:p>
            <a:pPr eaLnBrk="1" hangingPunct="1">
              <a:lnSpc>
                <a:spcPct val="90000"/>
              </a:lnSpc>
              <a:spcBef>
                <a:spcPts val="0"/>
              </a:spcBef>
              <a:defRPr/>
            </a:pPr>
            <a:r>
              <a:rPr lang="en-US" sz="2400" dirty="0"/>
              <a:t>Bad faith (breach of A’s </a:t>
            </a:r>
            <a:r>
              <a:rPr lang="en-US" sz="2400" dirty="0" err="1"/>
              <a:t>DoL</a:t>
            </a:r>
            <a:r>
              <a:rPr lang="en-US" sz="2400" dirty="0"/>
              <a:t>)</a:t>
            </a:r>
            <a:endParaRPr lang="en-US" sz="2000" dirty="0">
              <a:solidFill>
                <a:srgbClr val="0070C0"/>
              </a:solidFill>
            </a:endParaRPr>
          </a:p>
          <a:p>
            <a:pPr lvl="1" eaLnBrk="1" hangingPunct="1">
              <a:spcBef>
                <a:spcPts val="0"/>
              </a:spcBef>
            </a:pPr>
            <a:r>
              <a:rPr lang="en-US" altLang="en-US" sz="2000" dirty="0"/>
              <a:t>Illegality: Actor knowingly violates the law</a:t>
            </a:r>
          </a:p>
          <a:p>
            <a:pPr lvl="1" eaLnBrk="1" hangingPunct="1">
              <a:spcBef>
                <a:spcPts val="0"/>
              </a:spcBef>
            </a:pPr>
            <a:r>
              <a:rPr lang="en-US" altLang="en-US" sz="2000" dirty="0"/>
              <a:t>Corporate waste: </a:t>
            </a:r>
            <a:r>
              <a:rPr lang="en-US" sz="2000" dirty="0"/>
              <a:t>A’s acts are allegedly against B’s interest, but no evidence of self-dealing</a:t>
            </a:r>
          </a:p>
          <a:p>
            <a:pPr lvl="1" eaLnBrk="1" hangingPunct="1">
              <a:spcBef>
                <a:spcPts val="0"/>
              </a:spcBef>
            </a:pPr>
            <a:r>
              <a:rPr lang="en-US" altLang="en-US" sz="2000" dirty="0"/>
              <a:t>Conscious disregard of duty: A consciously fails to respond to a known FD</a:t>
            </a:r>
            <a:endParaRPr lang="en-US" sz="2000" dirty="0"/>
          </a:p>
        </p:txBody>
      </p:sp>
      <p:graphicFrame>
        <p:nvGraphicFramePr>
          <p:cNvPr id="8" name="Table 7"/>
          <p:cNvGraphicFramePr>
            <a:graphicFrameLocks noGrp="1"/>
          </p:cNvGraphicFramePr>
          <p:nvPr>
            <p:extLst/>
          </p:nvPr>
        </p:nvGraphicFramePr>
        <p:xfrm>
          <a:off x="533400" y="1499743"/>
          <a:ext cx="8153400" cy="1645548"/>
        </p:xfrm>
        <a:graphic>
          <a:graphicData uri="http://schemas.openxmlformats.org/drawingml/2006/table">
            <a:tbl>
              <a:tblPr firstRow="1" bandRow="1">
                <a:tableStyleId>{5C22544A-7EE6-4342-B048-85BDC9FD1C3A}</a:tableStyleId>
              </a:tblPr>
              <a:tblGrid>
                <a:gridCol w="2102395">
                  <a:extLst>
                    <a:ext uri="{9D8B030D-6E8A-4147-A177-3AD203B41FA5}">
                      <a16:colId xmlns:a16="http://schemas.microsoft.com/office/drawing/2014/main" val="20000"/>
                    </a:ext>
                  </a:extLst>
                </a:gridCol>
                <a:gridCol w="3377070">
                  <a:extLst>
                    <a:ext uri="{9D8B030D-6E8A-4147-A177-3AD203B41FA5}">
                      <a16:colId xmlns:a16="http://schemas.microsoft.com/office/drawing/2014/main" val="20001"/>
                    </a:ext>
                  </a:extLst>
                </a:gridCol>
                <a:gridCol w="2673935">
                  <a:extLst>
                    <a:ext uri="{9D8B030D-6E8A-4147-A177-3AD203B41FA5}">
                      <a16:colId xmlns:a16="http://schemas.microsoft.com/office/drawing/2014/main" val="20002"/>
                    </a:ext>
                  </a:extLst>
                </a:gridCol>
              </a:tblGrid>
              <a:tr h="344018">
                <a:tc gridSpan="3">
                  <a:txBody>
                    <a:bodyPr/>
                    <a:lstStyle/>
                    <a:p>
                      <a:pPr algn="ctr"/>
                      <a:r>
                        <a:rPr lang="en-US" sz="1800" dirty="0">
                          <a:solidFill>
                            <a:schemeClr val="accent4">
                              <a:lumMod val="95000"/>
                              <a:lumOff val="5000"/>
                            </a:schemeClr>
                          </a:solidFill>
                        </a:rPr>
                        <a:t>Types of legal flaws</a:t>
                      </a:r>
                    </a:p>
                  </a:txBody>
                  <a:tcPr marT="45658" marB="45658">
                    <a:solidFill>
                      <a:srgbClr val="9BFA6C"/>
                    </a:solidFill>
                  </a:tcPr>
                </a:tc>
                <a:tc hMerge="1">
                  <a:txBody>
                    <a:bodyPr/>
                    <a:lstStyle/>
                    <a:p>
                      <a:endParaRPr lang="en-US" sz="1800" dirty="0">
                        <a:solidFill>
                          <a:schemeClr val="accent4">
                            <a:lumMod val="95000"/>
                            <a:lumOff val="5000"/>
                          </a:schemeClr>
                        </a:solidFill>
                      </a:endParaRPr>
                    </a:p>
                  </a:txBody>
                  <a:tcPr marT="45658" marB="45658">
                    <a:solidFill>
                      <a:srgbClr val="9BFA6C"/>
                    </a:solidFill>
                  </a:tcPr>
                </a:tc>
                <a:tc hMerge="1">
                  <a:txBody>
                    <a:bodyPr/>
                    <a:lstStyle/>
                    <a:p>
                      <a:endParaRPr lang="en-US" sz="1800" dirty="0">
                        <a:solidFill>
                          <a:schemeClr val="accent4">
                            <a:lumMod val="95000"/>
                            <a:lumOff val="5000"/>
                          </a:schemeClr>
                        </a:solidFill>
                      </a:endParaRPr>
                    </a:p>
                  </a:txBody>
                  <a:tcPr marT="45658" marB="45658">
                    <a:solidFill>
                      <a:srgbClr val="9BFA6C"/>
                    </a:solidFill>
                  </a:tcPr>
                </a:tc>
                <a:extLst>
                  <a:ext uri="{0D108BD9-81ED-4DB2-BD59-A6C34878D82A}">
                    <a16:rowId xmlns:a16="http://schemas.microsoft.com/office/drawing/2014/main" val="10000"/>
                  </a:ext>
                </a:extLst>
              </a:tr>
              <a:tr h="344018">
                <a:tc>
                  <a:txBody>
                    <a:bodyPr/>
                    <a:lstStyle/>
                    <a:p>
                      <a:r>
                        <a:rPr lang="en-US" sz="1800" dirty="0">
                          <a:solidFill>
                            <a:schemeClr val="accent4">
                              <a:lumMod val="95000"/>
                              <a:lumOff val="5000"/>
                            </a:schemeClr>
                          </a:solidFill>
                        </a:rPr>
                        <a:t>Negligence</a:t>
                      </a:r>
                    </a:p>
                  </a:txBody>
                  <a:tcPr marT="45658" marB="45658">
                    <a:solidFill>
                      <a:srgbClr val="9BFA6C"/>
                    </a:solidFill>
                  </a:tcPr>
                </a:tc>
                <a:tc>
                  <a:txBody>
                    <a:bodyPr/>
                    <a:lstStyle/>
                    <a:p>
                      <a:r>
                        <a:rPr lang="en-US" sz="1800" dirty="0">
                          <a:solidFill>
                            <a:schemeClr val="accent4">
                              <a:lumMod val="95000"/>
                              <a:lumOff val="5000"/>
                            </a:schemeClr>
                          </a:solidFill>
                        </a:rPr>
                        <a:t>Self-dealing</a:t>
                      </a:r>
                    </a:p>
                  </a:txBody>
                  <a:tcPr marT="45658" marB="45658">
                    <a:solidFill>
                      <a:srgbClr val="9BFA6C"/>
                    </a:solidFill>
                  </a:tcPr>
                </a:tc>
                <a:tc>
                  <a:txBody>
                    <a:bodyPr/>
                    <a:lstStyle/>
                    <a:p>
                      <a:r>
                        <a:rPr lang="en-US" sz="1800" dirty="0">
                          <a:solidFill>
                            <a:schemeClr val="accent4">
                              <a:lumMod val="95000"/>
                              <a:lumOff val="5000"/>
                            </a:schemeClr>
                          </a:solidFill>
                        </a:rPr>
                        <a:t>Bad faith</a:t>
                      </a:r>
                    </a:p>
                  </a:txBody>
                  <a:tcPr marT="45658" marB="45658">
                    <a:solidFill>
                      <a:srgbClr val="9BFA6C"/>
                    </a:solidFill>
                  </a:tcPr>
                </a:tc>
                <a:extLst>
                  <a:ext uri="{0D108BD9-81ED-4DB2-BD59-A6C34878D82A}">
                    <a16:rowId xmlns:a16="http://schemas.microsoft.com/office/drawing/2014/main" val="10001"/>
                  </a:ext>
                </a:extLst>
              </a:tr>
              <a:tr h="860221">
                <a:tc>
                  <a:txBody>
                    <a:bodyPr/>
                    <a:lstStyle/>
                    <a:p>
                      <a:endParaRPr lang="en-US" sz="1800" dirty="0"/>
                    </a:p>
                  </a:txBody>
                  <a:tcPr marT="45658" marB="45658">
                    <a:solidFill>
                      <a:srgbClr val="9BFA6C"/>
                    </a:solidFill>
                  </a:tcPr>
                </a:tc>
                <a:tc>
                  <a:txBody>
                    <a:bodyPr/>
                    <a:lstStyle/>
                    <a:p>
                      <a:r>
                        <a:rPr lang="en-US" sz="1800" dirty="0" err="1"/>
                        <a:t>CoI</a:t>
                      </a:r>
                      <a:endParaRPr lang="en-US" sz="18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Unauthorized benefit</a:t>
                      </a:r>
                    </a:p>
                  </a:txBody>
                  <a:tcPr marT="45658" marB="45658">
                    <a:solidFill>
                      <a:srgbClr val="9BFA6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Illegality</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Corporate waste</a:t>
                      </a:r>
                      <a:br>
                        <a:rPr lang="en-US" sz="1800" dirty="0"/>
                      </a:br>
                      <a:r>
                        <a:rPr lang="en-US" sz="1800" dirty="0"/>
                        <a:t>Disregard of duty</a:t>
                      </a:r>
                    </a:p>
                  </a:txBody>
                  <a:tcPr marT="45658" marB="45658">
                    <a:solidFill>
                      <a:srgbClr val="9BFA6C"/>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32806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Corporate law (in the broad sense of the law of business organization, including agency law, partnership law, LLCs, etc.) is the law that governs </a:t>
            </a:r>
            <a:r>
              <a:rPr lang="en-US" altLang="en-US" sz="2400" b="1" u="sng" dirty="0"/>
              <a:t>acting through others</a:t>
            </a:r>
            <a:r>
              <a:rPr lang="en-US" altLang="en-US" sz="2400" dirty="0"/>
              <a:t> (the act of one on another’s behalf)</a:t>
            </a:r>
            <a:endParaRPr lang="en-US" altLang="en-US" sz="2400" b="1" u="sng" dirty="0"/>
          </a:p>
          <a:p>
            <a:pPr lvl="1" eaLnBrk="1" hangingPunct="1">
              <a:spcBef>
                <a:spcPct val="0"/>
              </a:spcBef>
            </a:pPr>
            <a:r>
              <a:rPr lang="en-US" altLang="en-US" sz="2000" dirty="0"/>
              <a:t>The one who acts is the </a:t>
            </a:r>
            <a:r>
              <a:rPr lang="en-US" altLang="en-US" sz="2000" dirty="0">
                <a:solidFill>
                  <a:srgbClr val="0070C0"/>
                </a:solidFill>
              </a:rPr>
              <a:t>corporate actor</a:t>
            </a:r>
            <a:r>
              <a:rPr lang="en-US" altLang="en-US" sz="2000" dirty="0"/>
              <a:t> (A); the one on whose behalf the actor is acting is the </a:t>
            </a:r>
            <a:r>
              <a:rPr lang="en-US" altLang="en-US" sz="2000" dirty="0">
                <a:solidFill>
                  <a:srgbClr val="FF0000"/>
                </a:solidFill>
              </a:rPr>
              <a:t>beneficiary</a:t>
            </a:r>
            <a:r>
              <a:rPr lang="en-US" altLang="en-US" sz="2000" dirty="0"/>
              <a:t> (B); a person interacting with A in connection with the matter on which A is acting on behalf of B is the third party (T)</a:t>
            </a:r>
          </a:p>
          <a:p>
            <a:pPr eaLnBrk="1" hangingPunct="1">
              <a:spcBef>
                <a:spcPct val="0"/>
              </a:spcBef>
            </a:pPr>
            <a:endParaRPr lang="en-US" altLang="en-US" sz="2400" dirty="0"/>
          </a:p>
          <a:p>
            <a:pPr eaLnBrk="1" hangingPunct="1">
              <a:spcBef>
                <a:spcPct val="0"/>
              </a:spcBef>
            </a:pPr>
            <a:r>
              <a:rPr lang="en-US" altLang="en-US" sz="2400" dirty="0"/>
              <a:t>Acting through others raises two sets of legal issues</a:t>
            </a:r>
          </a:p>
          <a:p>
            <a:pPr lvl="1" eaLnBrk="1" hangingPunct="1">
              <a:spcBef>
                <a:spcPct val="0"/>
              </a:spcBef>
            </a:pPr>
            <a:r>
              <a:rPr lang="en-US" altLang="en-US" sz="2000" dirty="0"/>
              <a:t>External relationships (corporate compliance): addressing when A’s behavior changes the legal relationship between B and T (e.g., contract/tort liability)</a:t>
            </a:r>
          </a:p>
          <a:p>
            <a:pPr lvl="1" eaLnBrk="1" hangingPunct="1">
              <a:spcBef>
                <a:spcPct val="0"/>
              </a:spcBef>
            </a:pPr>
            <a:r>
              <a:rPr lang="en-US" altLang="en-US" sz="2000" dirty="0"/>
              <a:t>Internal relationships (corporate governance): mitigating the agency problem (A’s incentive to “shirk or steal”, that is – to fail to put B’s interests before A’s own interests)</a:t>
            </a:r>
          </a:p>
        </p:txBody>
      </p:sp>
      <p:sp>
        <p:nvSpPr>
          <p:cNvPr id="14341" name="Rectangle 2"/>
          <p:cNvSpPr>
            <a:spLocks noGrp="1" noChangeArrowheads="1"/>
          </p:cNvSpPr>
          <p:nvPr>
            <p:ph type="title" idx="4294967295"/>
          </p:nvPr>
        </p:nvSpPr>
        <p:spPr/>
        <p:txBody>
          <a:bodyPr/>
          <a:lstStyle/>
          <a:p>
            <a:pPr eaLnBrk="1" hangingPunct="1"/>
            <a:r>
              <a:rPr lang="en-US" altLang="en-US" dirty="0"/>
              <a:t>BA boot camp</a:t>
            </a:r>
            <a:r>
              <a:rPr lang="en-US" altLang="en-US" sz="3500" dirty="0"/>
              <a:t/>
            </a:r>
            <a:br>
              <a:rPr lang="en-US" altLang="en-US" sz="3500" dirty="0"/>
            </a:br>
            <a:r>
              <a:rPr lang="en-US" altLang="en-US" sz="3500" dirty="0"/>
              <a:t>What is corporate law</a:t>
            </a:r>
          </a:p>
        </p:txBody>
      </p:sp>
    </p:spTree>
    <p:extLst>
      <p:ext uri="{BB962C8B-B14F-4D97-AF65-F5344CB8AC3E}">
        <p14:creationId xmlns:p14="http://schemas.microsoft.com/office/powerpoint/2010/main" val="4252413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dirty="0"/>
              <a:t>BA boot camp</a:t>
            </a:r>
            <a:br>
              <a:rPr lang="en-US" altLang="en-US" dirty="0"/>
            </a:br>
            <a:r>
              <a:rPr lang="en-US" altLang="en-US" sz="3500" dirty="0"/>
              <a:t>FD: Step 3 - Application (agency</a:t>
            </a:r>
            <a:r>
              <a:rPr lang="en-US" altLang="en-US" sz="3300" dirty="0"/>
              <a:t>)</a:t>
            </a:r>
            <a:endParaRPr lang="en-US" altLang="en-US" sz="3500" dirty="0"/>
          </a:p>
        </p:txBody>
      </p:sp>
      <p:sp>
        <p:nvSpPr>
          <p:cNvPr id="5120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defRPr/>
            </a:pPr>
            <a:r>
              <a:rPr lang="en-US" sz="2400" dirty="0"/>
              <a:t>Negligence: FD breached if reasonable actor would have exercised more care/effort under the same circumstances (R3A §8.08)</a:t>
            </a:r>
          </a:p>
          <a:p>
            <a:pPr marL="514350" lvl="1" indent="-514350" eaLnBrk="1" hangingPunct="1">
              <a:spcBef>
                <a:spcPts val="0"/>
              </a:spcBef>
              <a:buFont typeface="Arial" charset="0"/>
              <a:buChar char="•"/>
              <a:defRPr/>
            </a:pPr>
            <a:endParaRPr lang="en-US" sz="2400" dirty="0"/>
          </a:p>
          <a:p>
            <a:pPr marL="514350" lvl="1" indent="-514350" eaLnBrk="1" hangingPunct="1">
              <a:spcBef>
                <a:spcPts val="0"/>
              </a:spcBef>
              <a:buFont typeface="Arial" charset="0"/>
              <a:buChar char="•"/>
              <a:defRPr/>
            </a:pPr>
            <a:r>
              <a:rPr lang="en-US" sz="2400" dirty="0"/>
              <a:t>Self-dealing: FD breached if either:</a:t>
            </a:r>
          </a:p>
          <a:p>
            <a:pPr marL="914400" lvl="2" indent="-514350" eaLnBrk="1" hangingPunct="1">
              <a:spcBef>
                <a:spcPts val="0"/>
              </a:spcBef>
              <a:defRPr/>
            </a:pPr>
            <a:r>
              <a:rPr lang="en-US" sz="2000" dirty="0"/>
              <a:t>A has </a:t>
            </a:r>
            <a:r>
              <a:rPr lang="en-US" sz="2000" dirty="0" err="1"/>
              <a:t>CoI</a:t>
            </a:r>
            <a:r>
              <a:rPr lang="en-US" sz="2000" dirty="0"/>
              <a:t> </a:t>
            </a:r>
            <a:r>
              <a:rPr lang="en-US" altLang="en-US" sz="2000" dirty="0"/>
              <a:t>(R3A §§8.01, 8.03-8.04);</a:t>
            </a:r>
          </a:p>
          <a:p>
            <a:pPr marL="1371600" lvl="3" indent="-514350" eaLnBrk="1" hangingPunct="1">
              <a:spcBef>
                <a:spcPts val="0"/>
              </a:spcBef>
              <a:defRPr/>
            </a:pPr>
            <a:r>
              <a:rPr lang="en-US" altLang="en-US" sz="1600" dirty="0"/>
              <a:t>B had an interest in a matter</a:t>
            </a:r>
          </a:p>
          <a:p>
            <a:pPr marL="1371600" lvl="3" indent="-514350" eaLnBrk="1" hangingPunct="1">
              <a:spcBef>
                <a:spcPts val="0"/>
              </a:spcBef>
              <a:defRPr/>
            </a:pPr>
            <a:r>
              <a:rPr lang="en-US" altLang="en-US" sz="1600" dirty="0"/>
              <a:t>A had a personal interest that conflicted with B’s interest</a:t>
            </a:r>
          </a:p>
          <a:p>
            <a:pPr marL="1371600" lvl="3" indent="-514350" eaLnBrk="1" hangingPunct="1">
              <a:spcBef>
                <a:spcPts val="0"/>
              </a:spcBef>
              <a:defRPr/>
            </a:pPr>
            <a:r>
              <a:rPr lang="en-US" altLang="en-US" sz="1600" dirty="0"/>
              <a:t>The conflict occurred in connection with the fiduciary relationship</a:t>
            </a:r>
          </a:p>
          <a:p>
            <a:pPr marL="914400" lvl="2" indent="-514350" eaLnBrk="1" hangingPunct="1">
              <a:spcBef>
                <a:spcPts val="0"/>
              </a:spcBef>
              <a:defRPr/>
            </a:pPr>
            <a:r>
              <a:rPr lang="en-US" sz="2000" dirty="0"/>
              <a:t>A received an unauthorized benefit from the fiduciary position </a:t>
            </a:r>
            <a:r>
              <a:rPr lang="en-US" altLang="en-US" sz="2000" dirty="0"/>
              <a:t>(R3A §8.02, 8.04-8.05)</a:t>
            </a:r>
          </a:p>
          <a:p>
            <a:pPr marL="1371600" lvl="3" indent="-514350" eaLnBrk="1" hangingPunct="1">
              <a:spcBef>
                <a:spcPts val="0"/>
              </a:spcBef>
              <a:defRPr/>
            </a:pPr>
            <a:r>
              <a:rPr lang="en-US" sz="1600" dirty="0"/>
              <a:t>A received a benefit</a:t>
            </a:r>
          </a:p>
          <a:p>
            <a:pPr marL="1371600" lvl="3" indent="-514350" eaLnBrk="1" hangingPunct="1">
              <a:spcBef>
                <a:spcPts val="0"/>
              </a:spcBef>
              <a:defRPr/>
            </a:pPr>
            <a:r>
              <a:rPr lang="en-US" sz="1600" dirty="0"/>
              <a:t>The benefit was unauthorized</a:t>
            </a:r>
          </a:p>
          <a:p>
            <a:pPr marL="1371600" lvl="3" indent="-514350" eaLnBrk="1" hangingPunct="1">
              <a:spcBef>
                <a:spcPts val="0"/>
              </a:spcBef>
              <a:defRPr/>
            </a:pPr>
            <a:r>
              <a:rPr lang="en-US" sz="1600" dirty="0"/>
              <a:t>The benefit was derived in connection with A’s fiduciary position or actions on behalf of B</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2"/>
          <p:cNvSpPr>
            <a:spLocks noGrp="1" noChangeArrowheads="1"/>
          </p:cNvSpPr>
          <p:nvPr>
            <p:ph type="title"/>
          </p:nvPr>
        </p:nvSpPr>
        <p:spPr>
          <a:xfrm>
            <a:off x="0" y="0"/>
            <a:ext cx="9144000" cy="1295400"/>
          </a:xfrm>
        </p:spPr>
        <p:txBody>
          <a:bodyPr/>
          <a:lstStyle/>
          <a:p>
            <a:r>
              <a:rPr lang="en-US" altLang="en-US" dirty="0"/>
              <a:t>BA boot camp</a:t>
            </a:r>
            <a:br>
              <a:rPr lang="en-US" altLang="en-US" dirty="0"/>
            </a:br>
            <a:r>
              <a:rPr lang="en-US" altLang="en-US" sz="3500" dirty="0"/>
              <a:t>FD: Step 3 - application (BJR)</a:t>
            </a:r>
          </a:p>
        </p:txBody>
      </p:sp>
      <p:sp>
        <p:nvSpPr>
          <p:cNvPr id="6246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BJR is a rebuttable presumption that A’s behavior was in B’s interest; when BJR doesn’t apply, it is said that “BJR was rebutted”</a:t>
            </a:r>
          </a:p>
          <a:p>
            <a:pPr lvl="1" eaLnBrk="1" hangingPunct="1">
              <a:spcBef>
                <a:spcPct val="0"/>
              </a:spcBef>
            </a:pPr>
            <a:r>
              <a:rPr lang="en-US" altLang="en-US" sz="2000" dirty="0"/>
              <a:t>Rebutting the presumption doesn’t always mean FD was breached</a:t>
            </a:r>
          </a:p>
          <a:p>
            <a:pPr eaLnBrk="1" hangingPunct="1">
              <a:spcBef>
                <a:spcPct val="0"/>
              </a:spcBef>
            </a:pPr>
            <a:r>
              <a:rPr lang="en-US" altLang="en-US" sz="2400" dirty="0"/>
              <a:t>Analyzing a challenged action:</a:t>
            </a:r>
          </a:p>
          <a:p>
            <a:pPr marL="914400" lvl="1" indent="-457200" eaLnBrk="1" hangingPunct="1">
              <a:spcBef>
                <a:spcPct val="0"/>
              </a:spcBef>
              <a:buFont typeface="+mj-lt"/>
              <a:buAutoNum type="arabicPeriod"/>
            </a:pPr>
            <a:r>
              <a:rPr lang="en-US" altLang="en-US" sz="2000" b="1" u="sng" dirty="0"/>
              <a:t>Legitimate purpose</a:t>
            </a:r>
            <a:r>
              <a:rPr lang="en-US" altLang="en-US" sz="2000" dirty="0"/>
              <a:t> (no bad faith): This is where the presumption of the BJR applies. Court assumes a legitimate purpose unless plaintiff proves bad faith: </a:t>
            </a:r>
            <a:r>
              <a:rPr lang="en-US" altLang="en-US" sz="2000" b="1" dirty="0">
                <a:solidFill>
                  <a:srgbClr val="0070C0"/>
                </a:solidFill>
              </a:rPr>
              <a:t>corporate waste</a:t>
            </a:r>
            <a:r>
              <a:rPr lang="en-US" altLang="en-US" sz="2000" dirty="0"/>
              <a:t> or </a:t>
            </a:r>
            <a:r>
              <a:rPr lang="en-US" altLang="en-US" sz="2000" b="1" dirty="0">
                <a:solidFill>
                  <a:srgbClr val="0070C0"/>
                </a:solidFill>
              </a:rPr>
              <a:t>illegality</a:t>
            </a:r>
            <a:r>
              <a:rPr lang="en-US" altLang="en-US" sz="2000" dirty="0"/>
              <a:t>. If either exists, BJR is rebutted &amp; FD is breached.</a:t>
            </a:r>
          </a:p>
          <a:p>
            <a:pPr marL="914400" lvl="1" indent="-457200" eaLnBrk="1" hangingPunct="1">
              <a:spcBef>
                <a:spcPct val="0"/>
              </a:spcBef>
              <a:buFont typeface="+mj-lt"/>
              <a:buAutoNum type="arabicPeriod"/>
            </a:pPr>
            <a:endParaRPr lang="en-US" altLang="en-US" sz="1000" dirty="0"/>
          </a:p>
          <a:p>
            <a:pPr marL="914400" lvl="1" indent="-457200" eaLnBrk="1" hangingPunct="1">
              <a:spcBef>
                <a:spcPct val="0"/>
              </a:spcBef>
              <a:buFont typeface="+mj-lt"/>
              <a:buAutoNum type="arabicPeriod"/>
            </a:pPr>
            <a:r>
              <a:rPr lang="en-US" altLang="en-US" sz="2000" b="1" u="sng" dirty="0"/>
              <a:t>Reasonable investigation</a:t>
            </a:r>
            <a:r>
              <a:rPr lang="en-US" altLang="en-US" sz="2000" dirty="0"/>
              <a:t> (no negligence):  FD breached if challenged behavior amounted to </a:t>
            </a:r>
            <a:r>
              <a:rPr lang="en-US" altLang="en-US" sz="2000" b="1" dirty="0">
                <a:solidFill>
                  <a:srgbClr val="0070C0"/>
                </a:solidFill>
              </a:rPr>
              <a:t>gross negligence</a:t>
            </a:r>
            <a:r>
              <a:rPr lang="en-US" altLang="en-US" sz="2000" dirty="0"/>
              <a:t> (BJR is rebutted because grossly negligent behavior can’t be considered a business judgement).</a:t>
            </a:r>
          </a:p>
          <a:p>
            <a:pPr marL="914400" lvl="1" indent="-457200" eaLnBrk="1" hangingPunct="1">
              <a:spcBef>
                <a:spcPct val="0"/>
              </a:spcBef>
              <a:buFont typeface="+mj-lt"/>
              <a:buAutoNum type="arabicPeriod"/>
            </a:pPr>
            <a:endParaRPr lang="en-US" altLang="en-US" sz="1000" dirty="0"/>
          </a:p>
          <a:p>
            <a:pPr marL="914400" lvl="1" indent="-457200" eaLnBrk="1" hangingPunct="1">
              <a:spcBef>
                <a:spcPct val="0"/>
              </a:spcBef>
              <a:buFont typeface="+mj-lt"/>
              <a:buAutoNum type="arabicPeriod"/>
            </a:pPr>
            <a:r>
              <a:rPr lang="en-US" altLang="en-US" sz="2000" b="1" u="sng" dirty="0"/>
              <a:t>Independence/good faith</a:t>
            </a:r>
            <a:r>
              <a:rPr lang="en-US" altLang="en-US" sz="2000" dirty="0"/>
              <a:t> (no self-dealing): If plaintiff shows that A was self-dealing, BJR is rebutted and behavior is analyzed under entire fairness </a:t>
            </a:r>
            <a:r>
              <a:rPr lang="en-US" altLang="en-US" sz="2000" dirty="0" err="1"/>
              <a:t>SoR</a:t>
            </a:r>
            <a:r>
              <a:rPr lang="en-US" altLang="en-US" sz="2000" dirty="0"/>
              <a:t>.</a:t>
            </a:r>
          </a:p>
        </p:txBody>
      </p:sp>
    </p:spTree>
    <p:extLst>
      <p:ext uri="{BB962C8B-B14F-4D97-AF65-F5344CB8AC3E}">
        <p14:creationId xmlns:p14="http://schemas.microsoft.com/office/powerpoint/2010/main" val="3197586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2"/>
          <p:cNvSpPr>
            <a:spLocks noGrp="1" noChangeArrowheads="1"/>
          </p:cNvSpPr>
          <p:nvPr>
            <p:ph type="title"/>
          </p:nvPr>
        </p:nvSpPr>
        <p:spPr>
          <a:xfrm>
            <a:off x="0" y="0"/>
            <a:ext cx="9144000" cy="1295400"/>
          </a:xfrm>
        </p:spPr>
        <p:txBody>
          <a:bodyPr/>
          <a:lstStyle/>
          <a:p>
            <a:r>
              <a:rPr lang="en-US" altLang="en-US" dirty="0"/>
              <a:t>BA boot camp</a:t>
            </a:r>
            <a:br>
              <a:rPr lang="en-US" altLang="en-US" dirty="0"/>
            </a:br>
            <a:r>
              <a:rPr lang="en-US" altLang="en-US" sz="3500" dirty="0"/>
              <a:t>FD: Step 3 - application (BJR)</a:t>
            </a:r>
          </a:p>
        </p:txBody>
      </p:sp>
      <p:sp>
        <p:nvSpPr>
          <p:cNvPr id="6246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Analyzing a challenged inaction:</a:t>
            </a:r>
          </a:p>
          <a:p>
            <a:pPr lvl="1" eaLnBrk="1" hangingPunct="1">
              <a:spcBef>
                <a:spcPct val="0"/>
              </a:spcBef>
            </a:pPr>
            <a:r>
              <a:rPr lang="en-US" altLang="en-US" sz="2000" dirty="0"/>
              <a:t>BJR does not apply to inactions (no business judgment to defer to), but we need to check if the inaction breached FD</a:t>
            </a:r>
          </a:p>
          <a:p>
            <a:pPr marL="914400" lvl="1" indent="-457200" eaLnBrk="1" hangingPunct="1">
              <a:spcBef>
                <a:spcPct val="0"/>
              </a:spcBef>
              <a:buFont typeface="+mj-lt"/>
              <a:buAutoNum type="arabicPeriod"/>
            </a:pPr>
            <a:r>
              <a:rPr lang="en-US" altLang="en-US" sz="2000" b="1" u="sng" dirty="0"/>
              <a:t>No bad faith</a:t>
            </a:r>
            <a:r>
              <a:rPr lang="en-US" altLang="en-US" sz="2000" dirty="0"/>
              <a:t>: FD is breached only if inaction amounted to </a:t>
            </a:r>
            <a:r>
              <a:rPr lang="en-US" altLang="en-US" sz="2000" b="1" dirty="0">
                <a:solidFill>
                  <a:srgbClr val="0070C0"/>
                </a:solidFill>
              </a:rPr>
              <a:t>conscious disregard of duty</a:t>
            </a:r>
            <a:r>
              <a:rPr lang="en-US" altLang="en-US" sz="2000" dirty="0"/>
              <a:t> (which is very hard to show, like corporate waste).</a:t>
            </a:r>
          </a:p>
          <a:p>
            <a:pPr marL="914400" lvl="1" indent="-457200" eaLnBrk="1" hangingPunct="1">
              <a:spcBef>
                <a:spcPct val="0"/>
              </a:spcBef>
              <a:buFont typeface="+mj-lt"/>
              <a:buAutoNum type="arabicPeriod"/>
            </a:pPr>
            <a:endParaRPr lang="en-US" altLang="en-US" sz="1000" dirty="0"/>
          </a:p>
          <a:p>
            <a:pPr marL="914400" lvl="1" indent="-457200" eaLnBrk="1" hangingPunct="1">
              <a:spcBef>
                <a:spcPct val="0"/>
              </a:spcBef>
              <a:buFont typeface="+mj-lt"/>
              <a:buAutoNum type="arabicPeriod"/>
            </a:pPr>
            <a:r>
              <a:rPr lang="en-US" altLang="en-US" sz="2000" b="1" u="sng" dirty="0"/>
              <a:t>No negligence</a:t>
            </a:r>
            <a:r>
              <a:rPr lang="en-US" altLang="en-US" sz="2000" dirty="0"/>
              <a:t>:  FD breached if challenged inaction amounted to </a:t>
            </a:r>
            <a:r>
              <a:rPr lang="en-US" altLang="en-US" sz="2000" b="1" dirty="0">
                <a:solidFill>
                  <a:srgbClr val="0070C0"/>
                </a:solidFill>
              </a:rPr>
              <a:t>gross negligence</a:t>
            </a:r>
            <a:endParaRPr lang="en-US" altLang="en-US" sz="2000" dirty="0"/>
          </a:p>
          <a:p>
            <a:pPr marL="914400" lvl="1" indent="-457200" eaLnBrk="1" hangingPunct="1">
              <a:spcBef>
                <a:spcPct val="0"/>
              </a:spcBef>
              <a:buFont typeface="+mj-lt"/>
              <a:buAutoNum type="arabicPeriod"/>
            </a:pPr>
            <a:endParaRPr lang="en-US" altLang="en-US" sz="1000" dirty="0"/>
          </a:p>
          <a:p>
            <a:pPr marL="914400" lvl="1" indent="-457200" eaLnBrk="1" hangingPunct="1">
              <a:spcBef>
                <a:spcPct val="0"/>
              </a:spcBef>
              <a:buFont typeface="+mj-lt"/>
              <a:buAutoNum type="arabicPeriod"/>
            </a:pPr>
            <a:r>
              <a:rPr lang="en-US" altLang="en-US" sz="2000" b="1" u="sng" dirty="0"/>
              <a:t>No self-dealing</a:t>
            </a:r>
            <a:r>
              <a:rPr lang="en-US" altLang="en-US" sz="2000" dirty="0"/>
              <a:t>: If plaintiff shows that A was self-dealing, behavior is analyzed under entire fairness </a:t>
            </a:r>
            <a:r>
              <a:rPr lang="en-US" altLang="en-US" sz="2000" dirty="0" err="1"/>
              <a:t>SoR</a:t>
            </a:r>
            <a:r>
              <a:rPr lang="en-US" altLang="en-US" sz="2000" dirty="0"/>
              <a:t>.</a:t>
            </a:r>
          </a:p>
          <a:p>
            <a:pPr marL="1314450" lvl="2" indent="-457200" eaLnBrk="1" hangingPunct="1">
              <a:spcBef>
                <a:spcPct val="0"/>
              </a:spcBef>
            </a:pPr>
            <a:r>
              <a:rPr lang="en-US" altLang="en-US" sz="1600" dirty="0"/>
              <a:t>Note that self-dealing requires that A knows about their personal interest (this is true for both actions and inactions), so an inaction amounts to self-dealing only if A was aware that failing to act on B’s behalf would benefit A.</a:t>
            </a:r>
          </a:p>
        </p:txBody>
      </p:sp>
    </p:spTree>
    <p:extLst>
      <p:ext uri="{BB962C8B-B14F-4D97-AF65-F5344CB8AC3E}">
        <p14:creationId xmlns:p14="http://schemas.microsoft.com/office/powerpoint/2010/main" val="3223331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2"/>
          <p:cNvSpPr>
            <a:spLocks noGrp="1" noChangeArrowheads="1"/>
          </p:cNvSpPr>
          <p:nvPr>
            <p:ph type="title"/>
          </p:nvPr>
        </p:nvSpPr>
        <p:spPr>
          <a:xfrm>
            <a:off x="0" y="0"/>
            <a:ext cx="9144000" cy="1295400"/>
          </a:xfrm>
        </p:spPr>
        <p:txBody>
          <a:bodyPr/>
          <a:lstStyle/>
          <a:p>
            <a:r>
              <a:rPr lang="en-US" altLang="en-US" dirty="0"/>
              <a:t>BA boot camp</a:t>
            </a:r>
            <a:br>
              <a:rPr lang="en-US" altLang="en-US" dirty="0"/>
            </a:br>
            <a:r>
              <a:rPr lang="en-US" altLang="en-US" sz="3500" dirty="0"/>
              <a:t>FD: Step 3 - application (BJR)</a:t>
            </a:r>
          </a:p>
        </p:txBody>
      </p:sp>
      <p:sp>
        <p:nvSpPr>
          <p:cNvPr id="62469" name="Rectangle 3"/>
          <p:cNvSpPr>
            <a:spLocks noGrp="1" noChangeArrowheads="1"/>
          </p:cNvSpPr>
          <p:nvPr>
            <p:ph type="body" idx="1"/>
          </p:nvPr>
        </p:nvSpPr>
        <p:spPr>
          <a:xfrm>
            <a:off x="0" y="1447800"/>
            <a:ext cx="9144000" cy="5410200"/>
          </a:xfrm>
        </p:spPr>
        <p:txBody>
          <a:bodyPr/>
          <a:lstStyle/>
          <a:p>
            <a:pPr marL="0" indent="0" algn="ctr">
              <a:spcBef>
                <a:spcPct val="0"/>
              </a:spcBef>
              <a:buNone/>
            </a:pPr>
            <a:r>
              <a:rPr lang="en-US" altLang="en-US" sz="2400" b="1" u="sng" dirty="0"/>
              <a:t>Reasonable investigation (negligence)</a:t>
            </a:r>
          </a:p>
          <a:p>
            <a:pPr marL="571500" indent="-571500">
              <a:spcBef>
                <a:spcPct val="0"/>
              </a:spcBef>
            </a:pPr>
            <a:endParaRPr lang="en-US" altLang="en-US" sz="1200" dirty="0"/>
          </a:p>
          <a:p>
            <a:pPr marL="571500" indent="-571500">
              <a:spcBef>
                <a:spcPct val="0"/>
              </a:spcBef>
            </a:pPr>
            <a:r>
              <a:rPr lang="en-US" altLang="en-US" sz="2400" dirty="0"/>
              <a:t>General standard: gross negligence</a:t>
            </a:r>
          </a:p>
          <a:p>
            <a:pPr marL="971550" lvl="1" indent="-571500">
              <a:spcBef>
                <a:spcPct val="0"/>
              </a:spcBef>
            </a:pPr>
            <a:r>
              <a:rPr lang="en-US" altLang="en-US" sz="2000" i="1" dirty="0" err="1"/>
              <a:t>McPadden</a:t>
            </a:r>
            <a:r>
              <a:rPr lang="en-US" altLang="en-US" sz="2000" i="1" dirty="0"/>
              <a:t> v. Sidhu </a:t>
            </a:r>
            <a:r>
              <a:rPr lang="en-US" altLang="en-US" sz="2000" dirty="0"/>
              <a:t>(</a:t>
            </a:r>
            <a:r>
              <a:rPr lang="en-US" altLang="en-US" sz="2000" dirty="0" err="1"/>
              <a:t>Del.Ch</a:t>
            </a:r>
            <a:r>
              <a:rPr lang="en-US" altLang="en-US" sz="2000" dirty="0"/>
              <a:t>. 2008): </a:t>
            </a:r>
            <a:r>
              <a:rPr lang="en-US" altLang="en-US" sz="1900" dirty="0"/>
              <a:t>“gross negligence is conduct that constitutes reckless indifference or actions that are without the bounds of reason”</a:t>
            </a:r>
          </a:p>
          <a:p>
            <a:pPr marL="971550" lvl="1" indent="-571500">
              <a:spcBef>
                <a:spcPct val="0"/>
              </a:spcBef>
            </a:pPr>
            <a:r>
              <a:rPr lang="en-US" altLang="en-US" sz="2000" dirty="0"/>
              <a:t>This requires some subjective “red flag” warning to A</a:t>
            </a:r>
          </a:p>
          <a:p>
            <a:pPr marL="571500" indent="-571500">
              <a:spcBef>
                <a:spcPct val="0"/>
              </a:spcBef>
            </a:pPr>
            <a:endParaRPr lang="en-US" altLang="en-US" sz="1200" dirty="0"/>
          </a:p>
          <a:p>
            <a:pPr marL="571500" indent="-571500">
              <a:spcBef>
                <a:spcPct val="0"/>
              </a:spcBef>
            </a:pPr>
            <a:r>
              <a:rPr lang="en-US" altLang="en-US" sz="2400" dirty="0"/>
              <a:t>Specific test for reasonable investigation before a decision</a:t>
            </a:r>
          </a:p>
          <a:p>
            <a:pPr marL="971550" lvl="1" indent="-571500">
              <a:spcBef>
                <a:spcPct val="0"/>
              </a:spcBef>
            </a:pPr>
            <a:r>
              <a:rPr lang="en-US" altLang="en-US" sz="2000" dirty="0"/>
              <a:t>Identify necessary information &amp; skills, taking into account time constraints &amp; importance of the challenged decision to B</a:t>
            </a:r>
          </a:p>
          <a:p>
            <a:pPr marL="971550" lvl="1" indent="-571500">
              <a:spcBef>
                <a:spcPct val="0"/>
              </a:spcBef>
            </a:pPr>
            <a:r>
              <a:rPr lang="en-US" altLang="en-US" sz="2000" dirty="0"/>
              <a:t>Did actor acquire necessary information &amp; skills?</a:t>
            </a:r>
          </a:p>
          <a:p>
            <a:pPr marL="1371600" lvl="2" indent="-571500">
              <a:spcBef>
                <a:spcPct val="0"/>
              </a:spcBef>
            </a:pPr>
            <a:r>
              <a:rPr lang="en-US" altLang="en-US" sz="1900" dirty="0"/>
              <a:t>Information &amp; skills that A (the directors) have</a:t>
            </a:r>
          </a:p>
          <a:p>
            <a:pPr marL="1371600" lvl="2" indent="-571500">
              <a:spcBef>
                <a:spcPct val="0"/>
              </a:spcBef>
            </a:pPr>
            <a:r>
              <a:rPr lang="en-US" altLang="en-US" sz="1900" dirty="0"/>
              <a:t>Information &amp; skills provided to A by advisor, if:</a:t>
            </a:r>
          </a:p>
          <a:p>
            <a:pPr marL="1828800" lvl="3" indent="-571500">
              <a:spcBef>
                <a:spcPct val="0"/>
              </a:spcBef>
            </a:pPr>
            <a:r>
              <a:rPr lang="en-US" altLang="en-US" sz="1900" dirty="0"/>
              <a:t>Advisor possesses </a:t>
            </a:r>
            <a:r>
              <a:rPr lang="en-US" altLang="en-US" sz="1900" b="1" dirty="0"/>
              <a:t>expertise</a:t>
            </a:r>
            <a:r>
              <a:rPr lang="en-US" altLang="en-US" sz="1900" dirty="0"/>
              <a:t> to evaluate the information/apply the skills</a:t>
            </a:r>
          </a:p>
          <a:p>
            <a:pPr marL="1828800" lvl="3" indent="-571500">
              <a:spcBef>
                <a:spcPct val="0"/>
              </a:spcBef>
            </a:pPr>
            <a:r>
              <a:rPr lang="en-US" altLang="en-US" sz="1900" dirty="0"/>
              <a:t>Advisor is </a:t>
            </a:r>
            <a:r>
              <a:rPr lang="en-US" altLang="en-US" sz="1900" b="1" dirty="0"/>
              <a:t>independent</a:t>
            </a:r>
            <a:r>
              <a:rPr lang="en-US" altLang="en-US" sz="1900" dirty="0"/>
              <a:t> (no self-dealing in providing the advice)</a:t>
            </a:r>
          </a:p>
          <a:p>
            <a:pPr marL="1828800" lvl="3" indent="-571500">
              <a:spcBef>
                <a:spcPct val="0"/>
              </a:spcBef>
            </a:pPr>
            <a:r>
              <a:rPr lang="en-US" altLang="en-US" sz="1900" dirty="0"/>
              <a:t>No abdication of decision (A can’t delegate the decision to the advisor, only acquire from advisor information/skills that inform the decision</a:t>
            </a:r>
          </a:p>
        </p:txBody>
      </p:sp>
    </p:spTree>
    <p:extLst>
      <p:ext uri="{BB962C8B-B14F-4D97-AF65-F5344CB8AC3E}">
        <p14:creationId xmlns:p14="http://schemas.microsoft.com/office/powerpoint/2010/main" val="2392842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2"/>
          <p:cNvSpPr>
            <a:spLocks noGrp="1" noChangeArrowheads="1"/>
          </p:cNvSpPr>
          <p:nvPr>
            <p:ph type="title"/>
          </p:nvPr>
        </p:nvSpPr>
        <p:spPr>
          <a:xfrm>
            <a:off x="0" y="0"/>
            <a:ext cx="9144000" cy="1295400"/>
          </a:xfrm>
        </p:spPr>
        <p:txBody>
          <a:bodyPr/>
          <a:lstStyle/>
          <a:p>
            <a:r>
              <a:rPr lang="en-US" altLang="en-US" dirty="0"/>
              <a:t>BA boot camp</a:t>
            </a:r>
            <a:br>
              <a:rPr lang="en-US" altLang="en-US" dirty="0"/>
            </a:br>
            <a:r>
              <a:rPr lang="en-US" altLang="en-US" sz="3500" dirty="0"/>
              <a:t>FD: Step 3 - application (BJR)</a:t>
            </a:r>
          </a:p>
        </p:txBody>
      </p:sp>
      <p:sp>
        <p:nvSpPr>
          <p:cNvPr id="65541" name="Rectangle 3"/>
          <p:cNvSpPr>
            <a:spLocks noGrp="1" noChangeArrowheads="1"/>
          </p:cNvSpPr>
          <p:nvPr>
            <p:ph type="body" idx="1"/>
          </p:nvPr>
        </p:nvSpPr>
        <p:spPr>
          <a:xfrm>
            <a:off x="0" y="1447800"/>
            <a:ext cx="9144000" cy="5410200"/>
          </a:xfrm>
        </p:spPr>
        <p:txBody>
          <a:bodyPr/>
          <a:lstStyle/>
          <a:p>
            <a:pPr marL="0" indent="0" algn="ctr">
              <a:spcBef>
                <a:spcPts val="0"/>
              </a:spcBef>
              <a:buNone/>
            </a:pPr>
            <a:r>
              <a:rPr lang="en-US" altLang="en-US" sz="2400" b="1" u="sng" dirty="0"/>
              <a:t>Exceptions to legitimate purpose (bad faith)</a:t>
            </a:r>
          </a:p>
          <a:p>
            <a:pPr marL="571500" indent="-571500">
              <a:spcBef>
                <a:spcPts val="0"/>
              </a:spcBef>
            </a:pPr>
            <a:endParaRPr lang="en-US" altLang="en-US" sz="2400" dirty="0"/>
          </a:p>
          <a:p>
            <a:pPr marL="571500" indent="-571500">
              <a:spcBef>
                <a:spcPts val="0"/>
              </a:spcBef>
            </a:pPr>
            <a:r>
              <a:rPr lang="en-US" altLang="en-US" sz="2400" b="1" dirty="0">
                <a:solidFill>
                  <a:srgbClr val="0070C0"/>
                </a:solidFill>
              </a:rPr>
              <a:t>Illegality</a:t>
            </a:r>
            <a:r>
              <a:rPr lang="en-US" altLang="en-US" sz="2400" dirty="0"/>
              <a:t>: actor knowingly violates the law (including fraud)</a:t>
            </a:r>
          </a:p>
          <a:p>
            <a:pPr marL="571500" indent="-571500">
              <a:spcBef>
                <a:spcPts val="0"/>
              </a:spcBef>
            </a:pPr>
            <a:r>
              <a:rPr lang="en-US" altLang="en-US" sz="2400" b="1" dirty="0">
                <a:solidFill>
                  <a:srgbClr val="0070C0"/>
                </a:solidFill>
              </a:rPr>
              <a:t>Corporate waste</a:t>
            </a:r>
            <a:r>
              <a:rPr lang="en-US" altLang="en-US" sz="2400" dirty="0"/>
              <a:t>: transaction is so one-sided that no business person of ordinary, sound judgment could conclude that the corporation has received adequate consideration</a:t>
            </a:r>
          </a:p>
          <a:p>
            <a:pPr marL="971550" lvl="1" indent="-571500">
              <a:spcBef>
                <a:spcPts val="0"/>
              </a:spcBef>
            </a:pPr>
            <a:r>
              <a:rPr lang="en-US" altLang="en-US" sz="2000" dirty="0"/>
              <a:t>Underlying concern: A knowingly pursues a purpose other than SH welfare or A’s self-interest</a:t>
            </a:r>
          </a:p>
          <a:p>
            <a:pPr>
              <a:spcBef>
                <a:spcPts val="0"/>
              </a:spcBef>
            </a:pPr>
            <a:r>
              <a:rPr lang="en-US" altLang="en-US" sz="2400" dirty="0"/>
              <a:t>Under </a:t>
            </a:r>
            <a:r>
              <a:rPr lang="en-US" altLang="en-US" sz="2400" i="1" dirty="0"/>
              <a:t>Stone v. Ritter</a:t>
            </a:r>
            <a:r>
              <a:rPr lang="en-US" altLang="en-US" sz="2400" dirty="0"/>
              <a:t> test, </a:t>
            </a:r>
            <a:r>
              <a:rPr lang="en-US" altLang="en-US" sz="2400" b="1" dirty="0">
                <a:solidFill>
                  <a:srgbClr val="0070C0"/>
                </a:solidFill>
              </a:rPr>
              <a:t>conscious disregard of duty</a:t>
            </a:r>
            <a:r>
              <a:rPr lang="en-US" altLang="en-US" sz="2400" dirty="0"/>
              <a:t> shown only if:</a:t>
            </a:r>
          </a:p>
          <a:p>
            <a:pPr lvl="2">
              <a:spcBef>
                <a:spcPts val="0"/>
              </a:spcBef>
            </a:pPr>
            <a:r>
              <a:rPr lang="en-US" altLang="en-US" sz="2000" dirty="0"/>
              <a:t>Directors utterly failed to implement any reporting or information system or controls; or</a:t>
            </a:r>
          </a:p>
          <a:p>
            <a:pPr lvl="2">
              <a:spcBef>
                <a:spcPts val="0"/>
              </a:spcBef>
            </a:pPr>
            <a:r>
              <a:rPr lang="en-US" altLang="en-US" sz="2000" dirty="0"/>
              <a:t>Having implemented such a system or controls, consciously failed to monitor or oversee its operations, thus disabling themselves from being informed of risks or problems requiring their attention</a:t>
            </a:r>
            <a:endParaRPr lang="en-US" altLang="en-US" sz="2000" dirty="0">
              <a:solidFill>
                <a:srgbClr val="FF0000"/>
              </a:solidFill>
            </a:endParaRPr>
          </a:p>
          <a:p>
            <a:pPr lvl="1">
              <a:spcBef>
                <a:spcPts val="0"/>
              </a:spcBef>
            </a:pPr>
            <a:r>
              <a:rPr lang="en-US" altLang="en-US" sz="1800" dirty="0"/>
              <a:t>Evidence of non-compliance doesn’t prove lack of a system or insufficient monitoring</a:t>
            </a:r>
          </a:p>
        </p:txBody>
      </p:sp>
    </p:spTree>
    <p:extLst>
      <p:ext uri="{BB962C8B-B14F-4D97-AF65-F5344CB8AC3E}">
        <p14:creationId xmlns:p14="http://schemas.microsoft.com/office/powerpoint/2010/main" val="413487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ChangeArrowheads="1"/>
          </p:cNvSpPr>
          <p:nvPr>
            <p:ph type="title"/>
          </p:nvPr>
        </p:nvSpPr>
        <p:spPr>
          <a:xfrm>
            <a:off x="0" y="0"/>
            <a:ext cx="9144000" cy="1295400"/>
          </a:xfrm>
        </p:spPr>
        <p:txBody>
          <a:bodyPr/>
          <a:lstStyle/>
          <a:p>
            <a:pPr algn="ctr"/>
            <a:r>
              <a:rPr lang="en-US" altLang="en-US" dirty="0"/>
              <a:t>BA boot camp</a:t>
            </a:r>
            <a:br>
              <a:rPr lang="en-US" altLang="en-US" dirty="0"/>
            </a:br>
            <a:r>
              <a:rPr lang="en-US" altLang="en-US" sz="3500" dirty="0"/>
              <a:t>FD: Step 3 - Application (enhanced scrutiny)</a:t>
            </a:r>
            <a:endParaRPr lang="en-US" altLang="en-US" sz="2400" dirty="0"/>
          </a:p>
        </p:txBody>
      </p:sp>
      <p:sp>
        <p:nvSpPr>
          <p:cNvPr id="76804" name="Rectangle 3"/>
          <p:cNvSpPr>
            <a:spLocks noGrp="1" noChangeArrowheads="1"/>
          </p:cNvSpPr>
          <p:nvPr>
            <p:ph type="body" idx="1"/>
          </p:nvPr>
        </p:nvSpPr>
        <p:spPr>
          <a:xfrm>
            <a:off x="0" y="1447800"/>
            <a:ext cx="9144000" cy="5410200"/>
          </a:xfrm>
        </p:spPr>
        <p:txBody>
          <a:bodyPr/>
          <a:lstStyle/>
          <a:p>
            <a:pPr marL="457200" lvl="1" indent="-457200" eaLnBrk="1" hangingPunct="1">
              <a:spcBef>
                <a:spcPct val="0"/>
              </a:spcBef>
              <a:buFont typeface="+mj-lt"/>
              <a:buAutoNum type="arabicPeriod"/>
            </a:pPr>
            <a:r>
              <a:rPr lang="en-US" altLang="en-US" sz="2300" dirty="0">
                <a:solidFill>
                  <a:srgbClr val="0070C0"/>
                </a:solidFill>
              </a:rPr>
              <a:t>Quasi-BJR</a:t>
            </a:r>
            <a:r>
              <a:rPr lang="en-US" altLang="en-US" sz="2300" dirty="0"/>
              <a:t>: did the board find, in good faith &amp; after a reasonable investigation, a legitimate purpose that warranted the board’s act?</a:t>
            </a:r>
          </a:p>
          <a:p>
            <a:pPr marL="857250" lvl="2" indent="-457200" eaLnBrk="1" hangingPunct="1">
              <a:spcBef>
                <a:spcPct val="0"/>
              </a:spcBef>
            </a:pPr>
            <a:r>
              <a:rPr lang="en-US" altLang="en-US" sz="2000" b="1" dirty="0"/>
              <a:t>Legitimate purpose</a:t>
            </a:r>
            <a:r>
              <a:rPr lang="en-US" altLang="en-US" sz="2000" dirty="0"/>
              <a:t>: No bad faith (i.e., no corporate waste or illegality)</a:t>
            </a:r>
          </a:p>
          <a:p>
            <a:pPr marL="857250" lvl="2" indent="-457200" eaLnBrk="1" hangingPunct="1">
              <a:spcBef>
                <a:spcPct val="0"/>
              </a:spcBef>
            </a:pPr>
            <a:r>
              <a:rPr lang="en-US" altLang="en-US" sz="2000" b="1" dirty="0"/>
              <a:t>Reasonable investigation</a:t>
            </a:r>
            <a:r>
              <a:rPr lang="en-US" altLang="en-US" sz="2000" dirty="0"/>
              <a:t>: No negligence</a:t>
            </a:r>
          </a:p>
          <a:p>
            <a:pPr marL="857250" lvl="2" indent="-457200" eaLnBrk="1" hangingPunct="1">
              <a:spcBef>
                <a:spcPct val="0"/>
              </a:spcBef>
            </a:pPr>
            <a:r>
              <a:rPr lang="en-US" altLang="en-US" sz="2000" b="1" dirty="0"/>
              <a:t>Good faith</a:t>
            </a:r>
            <a:r>
              <a:rPr lang="en-US" altLang="en-US" sz="2000" dirty="0"/>
              <a:t>: No self-dealing</a:t>
            </a:r>
          </a:p>
          <a:p>
            <a:pPr marL="457200" lvl="1" indent="-457200" eaLnBrk="1" hangingPunct="1">
              <a:spcBef>
                <a:spcPct val="0"/>
              </a:spcBef>
              <a:buFont typeface="+mj-lt"/>
              <a:buAutoNum type="arabicPeriod"/>
            </a:pPr>
            <a:endParaRPr lang="en-US" altLang="en-US" sz="2300" dirty="0"/>
          </a:p>
          <a:p>
            <a:pPr marL="457200" lvl="1" indent="-457200" eaLnBrk="1" hangingPunct="1">
              <a:spcBef>
                <a:spcPct val="0"/>
              </a:spcBef>
              <a:buFont typeface="+mj-lt"/>
              <a:buAutoNum type="arabicPeriod"/>
            </a:pPr>
            <a:r>
              <a:rPr lang="en-US" altLang="en-US" sz="2300" dirty="0"/>
              <a:t>Was the act a </a:t>
            </a:r>
            <a:r>
              <a:rPr lang="en-US" altLang="en-US" sz="2300" dirty="0">
                <a:solidFill>
                  <a:srgbClr val="0070C0"/>
                </a:solidFill>
              </a:rPr>
              <a:t>reasonable</a:t>
            </a:r>
            <a:r>
              <a:rPr lang="en-US" altLang="en-US" sz="2300" dirty="0"/>
              <a:t> response proportionate to the purpose?</a:t>
            </a:r>
          </a:p>
          <a:p>
            <a:pPr marL="857250" lvl="2" indent="-457200" eaLnBrk="1" hangingPunct="1">
              <a:spcBef>
                <a:spcPct val="0"/>
              </a:spcBef>
            </a:pPr>
            <a:r>
              <a:rPr lang="en-US" altLang="en-US" sz="2000" dirty="0"/>
              <a:t>Usually act is seen as unreasonable if it is:</a:t>
            </a:r>
          </a:p>
          <a:p>
            <a:pPr marL="1314450" lvl="3" indent="-457200" eaLnBrk="1" hangingPunct="1">
              <a:spcBef>
                <a:spcPct val="0"/>
              </a:spcBef>
            </a:pPr>
            <a:r>
              <a:rPr lang="en-US" altLang="en-US" sz="1900" dirty="0"/>
              <a:t>Coercive (forces B to vote in favor of A’s desired act); or</a:t>
            </a:r>
          </a:p>
          <a:p>
            <a:pPr marL="1314450" lvl="3" indent="-457200" eaLnBrk="1" hangingPunct="1">
              <a:spcBef>
                <a:spcPct val="0"/>
              </a:spcBef>
            </a:pPr>
            <a:r>
              <a:rPr lang="en-US" altLang="en-US" sz="1900" dirty="0"/>
              <a:t>Preclusive (prevents B from ever successfully exercising their right)</a:t>
            </a:r>
          </a:p>
          <a:p>
            <a:pPr marL="857250" lvl="2" indent="-457200" eaLnBrk="1" hangingPunct="1">
              <a:spcBef>
                <a:spcPct val="0"/>
              </a:spcBef>
            </a:pPr>
            <a:r>
              <a:rPr lang="en-US" altLang="en-US" sz="2000" dirty="0"/>
              <a:t>But an act might be unreasonable even if it is not coercive or preclusive</a:t>
            </a:r>
          </a:p>
        </p:txBody>
      </p:sp>
    </p:spTree>
    <p:extLst>
      <p:ext uri="{BB962C8B-B14F-4D97-AF65-F5344CB8AC3E}">
        <p14:creationId xmlns:p14="http://schemas.microsoft.com/office/powerpoint/2010/main" val="23975121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2"/>
          <p:cNvSpPr>
            <a:spLocks noGrp="1" noChangeArrowheads="1"/>
          </p:cNvSpPr>
          <p:nvPr>
            <p:ph type="title"/>
          </p:nvPr>
        </p:nvSpPr>
        <p:spPr>
          <a:xfrm>
            <a:off x="0" y="0"/>
            <a:ext cx="9144000" cy="1295400"/>
          </a:xfrm>
        </p:spPr>
        <p:txBody>
          <a:bodyPr/>
          <a:lstStyle/>
          <a:p>
            <a:r>
              <a:rPr lang="en-US" altLang="en-US" dirty="0"/>
              <a:t>BA boot camp</a:t>
            </a:r>
            <a:br>
              <a:rPr lang="en-US" altLang="en-US" dirty="0"/>
            </a:br>
            <a:r>
              <a:rPr lang="en-US" altLang="en-US" sz="3500" dirty="0"/>
              <a:t>FD: Step 3 - application (entire fairness)</a:t>
            </a:r>
          </a:p>
        </p:txBody>
      </p:sp>
      <p:sp>
        <p:nvSpPr>
          <p:cNvPr id="77829" name="Rectangle 3"/>
          <p:cNvSpPr>
            <a:spLocks noGrp="1" noChangeArrowheads="1"/>
          </p:cNvSpPr>
          <p:nvPr>
            <p:ph type="body" idx="1"/>
          </p:nvPr>
        </p:nvSpPr>
        <p:spPr>
          <a:xfrm>
            <a:off x="0" y="1447800"/>
            <a:ext cx="9144000" cy="5410200"/>
          </a:xfrm>
        </p:spPr>
        <p:txBody>
          <a:bodyPr/>
          <a:lstStyle/>
          <a:p>
            <a:pPr>
              <a:spcBef>
                <a:spcPct val="0"/>
              </a:spcBef>
            </a:pPr>
            <a:r>
              <a:rPr lang="en-US" altLang="en-US" sz="2400" dirty="0"/>
              <a:t>General test: was the challenged behavior in B’s interest (in a corporation: wealth-maximizing for the SHs)?</a:t>
            </a:r>
          </a:p>
          <a:p>
            <a:pPr lvl="1">
              <a:spcBef>
                <a:spcPct val="0"/>
              </a:spcBef>
            </a:pPr>
            <a:r>
              <a:rPr lang="en-US" altLang="en-US" sz="2000" dirty="0"/>
              <a:t>Behavior that amounts to bad faith (illegality, corporate waste, conscious disregard of duty) is automatically unfair</a:t>
            </a:r>
          </a:p>
          <a:p>
            <a:pPr>
              <a:spcBef>
                <a:spcPct val="0"/>
              </a:spcBef>
            </a:pPr>
            <a:r>
              <a:rPr lang="en-US" altLang="en-US" sz="2400" dirty="0"/>
              <a:t>Detailed test (typically used to evaluate transactions): Were the terms similar to those likely achieved in a non-conflicted (arm’s length) transaction? </a:t>
            </a:r>
            <a:r>
              <a:rPr lang="en-US" altLang="en-US" sz="2000" dirty="0"/>
              <a:t>[</a:t>
            </a:r>
            <a:r>
              <a:rPr lang="en-US" altLang="en-US" sz="2000" i="1" dirty="0"/>
              <a:t>Weinberger</a:t>
            </a:r>
            <a:r>
              <a:rPr lang="en-US" altLang="en-US" sz="2000" dirty="0"/>
              <a:t> (Del. 1983)]</a:t>
            </a:r>
          </a:p>
          <a:p>
            <a:pPr lvl="2">
              <a:spcBef>
                <a:spcPct val="0"/>
              </a:spcBef>
            </a:pPr>
            <a:r>
              <a:rPr lang="en-US" altLang="en-US" sz="1900" dirty="0">
                <a:solidFill>
                  <a:srgbClr val="0070C0"/>
                </a:solidFill>
              </a:rPr>
              <a:t>Fair process</a:t>
            </a:r>
            <a:r>
              <a:rPr lang="en-US" altLang="en-US" sz="1900" dirty="0"/>
              <a:t> </a:t>
            </a:r>
            <a:r>
              <a:rPr lang="en-US" altLang="en-US" sz="1800" dirty="0"/>
              <a:t>(“fair dealing”, examines process for determining price/other terms)</a:t>
            </a:r>
          </a:p>
          <a:p>
            <a:pPr lvl="2">
              <a:spcBef>
                <a:spcPct val="0"/>
              </a:spcBef>
            </a:pPr>
            <a:r>
              <a:rPr lang="en-US" altLang="en-US" sz="1900" dirty="0">
                <a:solidFill>
                  <a:srgbClr val="0070C0"/>
                </a:solidFill>
              </a:rPr>
              <a:t>Fair price</a:t>
            </a:r>
            <a:r>
              <a:rPr lang="en-US" altLang="en-US" sz="1900" dirty="0"/>
              <a:t> (valuation/comparison)</a:t>
            </a:r>
          </a:p>
          <a:p>
            <a:pPr lvl="1">
              <a:spcBef>
                <a:spcPct val="0"/>
              </a:spcBef>
            </a:pPr>
            <a:r>
              <a:rPr lang="en-US" altLang="en-US" sz="2000" i="1" dirty="0"/>
              <a:t>In re Nine Systems Corp</a:t>
            </a:r>
            <a:r>
              <a:rPr lang="en-US" altLang="en-US" sz="2000" dirty="0"/>
              <a:t>. (</a:t>
            </a:r>
            <a:r>
              <a:rPr lang="en-US" altLang="en-US" sz="2000" dirty="0" err="1"/>
              <a:t>Del.Ch</a:t>
            </a:r>
            <a:r>
              <a:rPr lang="en-US" altLang="en-US" sz="2000" dirty="0"/>
              <a:t>. 2014): if process is grossly unfair, decision is unfair even if the price is fair (possible remedy: shifting attorney’s fees &amp; costs)</a:t>
            </a:r>
          </a:p>
          <a:p>
            <a:pPr>
              <a:spcBef>
                <a:spcPct val="0"/>
              </a:spcBef>
            </a:pPr>
            <a:r>
              <a:rPr lang="en-US" altLang="en-US" sz="2400" dirty="0"/>
              <a:t>Detailed fairness test for usurpation of business opportunities</a:t>
            </a:r>
            <a:br>
              <a:rPr lang="en-US" altLang="en-US" sz="2400" dirty="0"/>
            </a:br>
            <a:r>
              <a:rPr lang="en-US" altLang="en-US" sz="2000" dirty="0"/>
              <a:t>(</a:t>
            </a:r>
            <a:r>
              <a:rPr lang="en-US" altLang="en-US" sz="2000" i="1" dirty="0" err="1"/>
              <a:t>Guth</a:t>
            </a:r>
            <a:r>
              <a:rPr lang="en-US" altLang="en-US" sz="2000" i="1" dirty="0"/>
              <a:t> v. Loft </a:t>
            </a:r>
            <a:r>
              <a:rPr lang="en-US" altLang="en-US" sz="1800" dirty="0"/>
              <a:t>[</a:t>
            </a:r>
            <a:r>
              <a:rPr lang="en-US" altLang="en-US" sz="1800" dirty="0" err="1"/>
              <a:t>Del.Ch</a:t>
            </a:r>
            <a:r>
              <a:rPr lang="en-US" altLang="en-US" sz="1800" dirty="0"/>
              <a:t>. 1939]</a:t>
            </a:r>
            <a:r>
              <a:rPr lang="en-US" altLang="en-US" sz="2000" dirty="0"/>
              <a:t>: no single factor is dispositive; court balances all factors)</a:t>
            </a:r>
          </a:p>
          <a:p>
            <a:pPr lvl="2">
              <a:spcBef>
                <a:spcPct val="0"/>
              </a:spcBef>
            </a:pPr>
            <a:r>
              <a:rPr lang="en-US" altLang="en-US" sz="1700" dirty="0"/>
              <a:t>Was B financially able to take the opportunity?</a:t>
            </a:r>
          </a:p>
          <a:p>
            <a:pPr lvl="2">
              <a:spcBef>
                <a:spcPct val="0"/>
              </a:spcBef>
            </a:pPr>
            <a:r>
              <a:rPr lang="en-US" altLang="en-US" sz="1700" dirty="0"/>
              <a:t>Was the opportunity is in B’s line of business?</a:t>
            </a:r>
          </a:p>
          <a:p>
            <a:pPr lvl="2">
              <a:spcBef>
                <a:spcPct val="0"/>
              </a:spcBef>
            </a:pPr>
            <a:r>
              <a:rPr lang="en-US" altLang="en-US" sz="1700" dirty="0"/>
              <a:t>Did B have an interest or expectancy in the opportunity?</a:t>
            </a:r>
          </a:p>
          <a:p>
            <a:pPr lvl="2">
              <a:spcBef>
                <a:spcPct val="0"/>
              </a:spcBef>
            </a:pPr>
            <a:r>
              <a:rPr lang="en-US" altLang="en-US" sz="1600" dirty="0"/>
              <a:t>Would A create a conflict between his self-interest &amp; that of B by embracing the opportunity?</a:t>
            </a:r>
          </a:p>
        </p:txBody>
      </p:sp>
    </p:spTree>
    <p:extLst>
      <p:ext uri="{BB962C8B-B14F-4D97-AF65-F5344CB8AC3E}">
        <p14:creationId xmlns:p14="http://schemas.microsoft.com/office/powerpoint/2010/main" val="3404842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p:txBody>
          <a:bodyPr/>
          <a:lstStyle/>
          <a:p>
            <a:pPr eaLnBrk="1" hangingPunct="1"/>
            <a:r>
              <a:rPr lang="en-US" altLang="en-US" dirty="0"/>
              <a:t>BA boot camp</a:t>
            </a:r>
            <a:r>
              <a:rPr lang="en-US" altLang="en-US" sz="4300" dirty="0"/>
              <a:t/>
            </a:r>
            <a:br>
              <a:rPr lang="en-US" altLang="en-US" sz="4300" dirty="0"/>
            </a:br>
            <a:r>
              <a:rPr lang="en-US" altLang="en-US" sz="3500" dirty="0"/>
              <a:t>FD: bypassing a conflict of interest</a:t>
            </a:r>
            <a:endParaRPr lang="en-US" altLang="en-US" sz="3500" i="1" dirty="0"/>
          </a:p>
        </p:txBody>
      </p:sp>
      <p:sp>
        <p:nvSpPr>
          <p:cNvPr id="69635" name="Rectangle 3"/>
          <p:cNvSpPr>
            <a:spLocks noGrp="1" noChangeArrowheads="1"/>
          </p:cNvSpPr>
          <p:nvPr>
            <p:ph type="body" idx="4294967295"/>
          </p:nvPr>
        </p:nvSpPr>
        <p:spPr>
          <a:xfrm>
            <a:off x="0" y="1447800"/>
            <a:ext cx="9144000" cy="5410200"/>
          </a:xfrm>
        </p:spPr>
        <p:txBody>
          <a:bodyPr/>
          <a:lstStyle/>
          <a:p>
            <a:pPr marL="571500" indent="-571500" eaLnBrk="1" hangingPunct="1">
              <a:lnSpc>
                <a:spcPct val="90000"/>
              </a:lnSpc>
              <a:spcBef>
                <a:spcPct val="0"/>
              </a:spcBef>
            </a:pPr>
            <a:r>
              <a:rPr lang="en-US" altLang="en-US" sz="2400" dirty="0"/>
              <a:t>When A has a conflict of interest, best procedure is to isolate the conflicted A from both negotiating the transaction &amp; approving it</a:t>
            </a:r>
          </a:p>
          <a:p>
            <a:pPr marL="571500" indent="-571500" eaLnBrk="1" hangingPunct="1">
              <a:lnSpc>
                <a:spcPct val="90000"/>
              </a:lnSpc>
              <a:spcBef>
                <a:spcPct val="0"/>
              </a:spcBef>
            </a:pPr>
            <a:r>
              <a:rPr lang="en-US" altLang="en-US" sz="2400" dirty="0"/>
              <a:t>That’s easy when A has a non-conflicted superior or board – just have A recuse herself, declare her conflict &amp; let the superior agent or the board negotiate the transaction without A’s involvement</a:t>
            </a:r>
          </a:p>
          <a:p>
            <a:pPr marL="571500" indent="-571500" eaLnBrk="1" hangingPunct="1">
              <a:lnSpc>
                <a:spcPct val="90000"/>
              </a:lnSpc>
              <a:spcBef>
                <a:spcPct val="0"/>
              </a:spcBef>
            </a:pPr>
            <a:r>
              <a:rPr lang="en-US" altLang="en-US" sz="2400" dirty="0"/>
              <a:t>When a majority of directors are tainted, a good way to cut them out of the loop is to create a board committee of independent directors and authorize the committee to handle the transaction</a:t>
            </a:r>
          </a:p>
          <a:p>
            <a:pPr marL="571500" indent="-571500" eaLnBrk="1" hangingPunct="1">
              <a:lnSpc>
                <a:spcPct val="90000"/>
              </a:lnSpc>
              <a:spcBef>
                <a:spcPct val="0"/>
              </a:spcBef>
            </a:pPr>
            <a:r>
              <a:rPr lang="en-US" altLang="en-US" sz="2400" dirty="0"/>
              <a:t>Best practices of such delegation to an independent committee are:</a:t>
            </a:r>
          </a:p>
          <a:p>
            <a:pPr eaLnBrk="1" hangingPunct="1">
              <a:lnSpc>
                <a:spcPct val="90000"/>
              </a:lnSpc>
              <a:spcBef>
                <a:spcPct val="0"/>
              </a:spcBef>
            </a:pPr>
            <a:r>
              <a:rPr lang="en-US" altLang="en-US" sz="2400" dirty="0"/>
              <a:t>Transaction negotiated &amp; approved by a special committee or an independent board majority</a:t>
            </a:r>
          </a:p>
          <a:p>
            <a:pPr marL="839788" lvl="1" indent="-495300" eaLnBrk="1" hangingPunct="1">
              <a:lnSpc>
                <a:spcPct val="90000"/>
              </a:lnSpc>
              <a:spcBef>
                <a:spcPct val="0"/>
              </a:spcBef>
            </a:pPr>
            <a:r>
              <a:rPr lang="en-US" altLang="en-US" sz="2000" dirty="0"/>
              <a:t>Committee is independent</a:t>
            </a:r>
          </a:p>
          <a:p>
            <a:pPr marL="839788" lvl="1" indent="-495300" eaLnBrk="1" hangingPunct="1">
              <a:lnSpc>
                <a:spcPct val="90000"/>
              </a:lnSpc>
              <a:spcBef>
                <a:spcPct val="0"/>
              </a:spcBef>
            </a:pPr>
            <a:r>
              <a:rPr lang="en-US" altLang="en-US" sz="2000" dirty="0"/>
              <a:t>Committee satisfied its duty of care</a:t>
            </a:r>
          </a:p>
          <a:p>
            <a:pPr marL="839788" lvl="1" indent="-495300" eaLnBrk="1" hangingPunct="1">
              <a:lnSpc>
                <a:spcPct val="90000"/>
              </a:lnSpc>
              <a:spcBef>
                <a:spcPct val="0"/>
              </a:spcBef>
            </a:pPr>
            <a:r>
              <a:rPr lang="en-US" altLang="en-US" sz="2000" dirty="0"/>
              <a:t>Committee authorized to freely select its advisors (&amp; they’re independent)</a:t>
            </a:r>
          </a:p>
          <a:p>
            <a:pPr marL="839788" lvl="1" indent="-495300" eaLnBrk="1" hangingPunct="1">
              <a:lnSpc>
                <a:spcPct val="90000"/>
              </a:lnSpc>
              <a:spcBef>
                <a:spcPct val="0"/>
              </a:spcBef>
            </a:pPr>
            <a:r>
              <a:rPr lang="en-US" altLang="en-US" sz="2000" dirty="0"/>
              <a:t>Committee authorized to use firm’s full bargaining power (e.g., implement takeover defenses) &amp; to consider all of the firm’s options</a:t>
            </a:r>
          </a:p>
        </p:txBody>
      </p:sp>
      <p:sp>
        <p:nvSpPr>
          <p:cNvPr id="6" name="Rectangle 4"/>
          <p:cNvSpPr>
            <a:spLocks noChangeArrowheads="1"/>
          </p:cNvSpPr>
          <p:nvPr/>
        </p:nvSpPr>
        <p:spPr bwMode="auto">
          <a:xfrm>
            <a:off x="0" y="4419600"/>
            <a:ext cx="9144000" cy="205740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3515442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a:xfrm>
            <a:off x="0" y="0"/>
            <a:ext cx="9144000" cy="1295400"/>
          </a:xfrm>
        </p:spPr>
        <p:txBody>
          <a:bodyPr/>
          <a:lstStyle/>
          <a:p>
            <a:pPr algn="ctr" eaLnBrk="1" hangingPunct="1"/>
            <a:r>
              <a:rPr lang="en-US" altLang="en-US" dirty="0"/>
              <a:t>BA boot camp</a:t>
            </a:r>
            <a:br>
              <a:rPr lang="en-US" altLang="en-US" dirty="0"/>
            </a:br>
            <a:r>
              <a:rPr lang="en-US" altLang="en-US" sz="3500" dirty="0"/>
              <a:t>Approval: general principles</a:t>
            </a:r>
          </a:p>
        </p:txBody>
      </p:sp>
      <p:sp>
        <p:nvSpPr>
          <p:cNvPr id="49157"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Approval is behavior by (or attributed to) B, that:</a:t>
            </a:r>
          </a:p>
          <a:p>
            <a:pPr lvl="1" eaLnBrk="1" hangingPunct="1">
              <a:spcBef>
                <a:spcPct val="0"/>
              </a:spcBef>
            </a:pPr>
            <a:r>
              <a:rPr lang="en-US" altLang="en-US" sz="2000" dirty="0"/>
              <a:t>gives A the right to act in a particular way on B’s behalf (grants authority); or</a:t>
            </a:r>
          </a:p>
          <a:p>
            <a:pPr lvl="1" eaLnBrk="1" hangingPunct="1">
              <a:spcBef>
                <a:spcPct val="0"/>
              </a:spcBef>
            </a:pPr>
            <a:r>
              <a:rPr lang="en-US" altLang="en-US" sz="2000" dirty="0"/>
              <a:t>cures a legal flaw in A’s behavior (cures breach of FD)</a:t>
            </a:r>
          </a:p>
          <a:p>
            <a:pPr eaLnBrk="1" hangingPunct="1">
              <a:spcBef>
                <a:spcPct val="0"/>
              </a:spcBef>
            </a:pPr>
            <a:r>
              <a:rPr lang="en-US" altLang="en-US" sz="2400" dirty="0" smtClean="0"/>
              <a:t>Types </a:t>
            </a:r>
            <a:r>
              <a:rPr lang="en-US" altLang="en-US" sz="2400" dirty="0"/>
              <a:t>of approval</a:t>
            </a:r>
          </a:p>
          <a:p>
            <a:pPr eaLnBrk="1" hangingPunct="1">
              <a:spcBef>
                <a:spcPct val="0"/>
              </a:spcBef>
            </a:pPr>
            <a:endParaRPr lang="en-US" altLang="en-US" sz="2400" dirty="0"/>
          </a:p>
          <a:p>
            <a:pPr eaLnBrk="1" hangingPunct="1">
              <a:spcBef>
                <a:spcPct val="0"/>
              </a:spcBef>
            </a:pPr>
            <a:endParaRPr lang="en-US" altLang="en-US" sz="2400" dirty="0"/>
          </a:p>
          <a:p>
            <a:pPr eaLnBrk="1" hangingPunct="1">
              <a:spcBef>
                <a:spcPct val="0"/>
              </a:spcBef>
            </a:pPr>
            <a:endParaRPr lang="en-US" altLang="en-US" sz="2400" dirty="0"/>
          </a:p>
          <a:p>
            <a:pPr eaLnBrk="1" hangingPunct="1">
              <a:spcBef>
                <a:spcPct val="0"/>
              </a:spcBef>
            </a:pPr>
            <a:endParaRPr lang="en-US" altLang="en-US" sz="2400" dirty="0"/>
          </a:p>
          <a:p>
            <a:pPr eaLnBrk="1" hangingPunct="1">
              <a:spcBef>
                <a:spcPct val="0"/>
              </a:spcBef>
            </a:pPr>
            <a:r>
              <a:rPr lang="en-US" altLang="en-US" sz="2400" dirty="0"/>
              <a:t>Revoking approval</a:t>
            </a:r>
          </a:p>
          <a:p>
            <a:pPr lvl="1" eaLnBrk="1" hangingPunct="1">
              <a:spcBef>
                <a:spcPct val="0"/>
              </a:spcBef>
            </a:pPr>
            <a:r>
              <a:rPr lang="en-US" altLang="en-US" sz="2000" dirty="0"/>
              <a:t>Valid ratification can’t be revoked</a:t>
            </a:r>
            <a:r>
              <a:rPr lang="en-US" altLang="en-US" sz="1900" dirty="0"/>
              <a:t> (i.e., once ratified, act can’t be un-ratified)</a:t>
            </a:r>
          </a:p>
          <a:p>
            <a:pPr lvl="1" eaLnBrk="1" hangingPunct="1">
              <a:spcBef>
                <a:spcPct val="0"/>
              </a:spcBef>
            </a:pPr>
            <a:r>
              <a:rPr lang="en-US" altLang="en-US" sz="2000" dirty="0"/>
              <a:t>Authorization &amp; prior consent can’t be revoked after A acts; whether they can be revoked before A acts depends on the agency agreement (by default, yes)</a:t>
            </a:r>
          </a:p>
        </p:txBody>
      </p:sp>
      <p:graphicFrame>
        <p:nvGraphicFramePr>
          <p:cNvPr id="2" name="Table 1"/>
          <p:cNvGraphicFramePr>
            <a:graphicFrameLocks noGrp="1"/>
          </p:cNvGraphicFramePr>
          <p:nvPr>
            <p:extLst>
              <p:ext uri="{D42A27DB-BD31-4B8C-83A1-F6EECF244321}">
                <p14:modId xmlns:p14="http://schemas.microsoft.com/office/powerpoint/2010/main" val="2994996479"/>
              </p:ext>
            </p:extLst>
          </p:nvPr>
        </p:nvGraphicFramePr>
        <p:xfrm>
          <a:off x="1524000" y="3048000"/>
          <a:ext cx="6096000" cy="11125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354399538"/>
                    </a:ext>
                  </a:extLst>
                </a:gridCol>
                <a:gridCol w="2032000">
                  <a:extLst>
                    <a:ext uri="{9D8B030D-6E8A-4147-A177-3AD203B41FA5}">
                      <a16:colId xmlns:a16="http://schemas.microsoft.com/office/drawing/2014/main" val="3509317140"/>
                    </a:ext>
                  </a:extLst>
                </a:gridCol>
                <a:gridCol w="2032000">
                  <a:extLst>
                    <a:ext uri="{9D8B030D-6E8A-4147-A177-3AD203B41FA5}">
                      <a16:colId xmlns:a16="http://schemas.microsoft.com/office/drawing/2014/main" val="4071954787"/>
                    </a:ext>
                  </a:extLst>
                </a:gridCol>
              </a:tblGrid>
              <a:tr h="370840">
                <a:tc>
                  <a:txBody>
                    <a:bodyPr/>
                    <a:lstStyle/>
                    <a:p>
                      <a:endParaRPr lang="en-US" dirty="0"/>
                    </a:p>
                  </a:txBody>
                  <a:tcPr/>
                </a:tc>
                <a:tc>
                  <a:txBody>
                    <a:bodyPr/>
                    <a:lstStyle/>
                    <a:p>
                      <a:r>
                        <a:rPr lang="en-US" dirty="0"/>
                        <a:t>Grants authority</a:t>
                      </a:r>
                    </a:p>
                  </a:txBody>
                  <a:tcPr/>
                </a:tc>
                <a:tc>
                  <a:txBody>
                    <a:bodyPr/>
                    <a:lstStyle/>
                    <a:p>
                      <a:r>
                        <a:rPr lang="en-US" dirty="0"/>
                        <a:t>Cures breach of FD</a:t>
                      </a:r>
                    </a:p>
                  </a:txBody>
                  <a:tcPr/>
                </a:tc>
                <a:extLst>
                  <a:ext uri="{0D108BD9-81ED-4DB2-BD59-A6C34878D82A}">
                    <a16:rowId xmlns:a16="http://schemas.microsoft.com/office/drawing/2014/main" val="1409333600"/>
                  </a:ext>
                </a:extLst>
              </a:tr>
              <a:tr h="370840">
                <a:tc>
                  <a:txBody>
                    <a:bodyPr/>
                    <a:lstStyle/>
                    <a:p>
                      <a:r>
                        <a:rPr lang="en-US" dirty="0"/>
                        <a:t>Before A’s behavior</a:t>
                      </a:r>
                    </a:p>
                  </a:txBody>
                  <a:tcPr/>
                </a:tc>
                <a:tc>
                  <a:txBody>
                    <a:bodyPr/>
                    <a:lstStyle/>
                    <a:p>
                      <a:r>
                        <a:rPr lang="en-US" dirty="0"/>
                        <a:t>Authorization</a:t>
                      </a:r>
                    </a:p>
                  </a:txBody>
                  <a:tcPr/>
                </a:tc>
                <a:tc>
                  <a:txBody>
                    <a:bodyPr/>
                    <a:lstStyle/>
                    <a:p>
                      <a:r>
                        <a:rPr lang="en-US" dirty="0"/>
                        <a:t>Prior consent</a:t>
                      </a:r>
                    </a:p>
                  </a:txBody>
                  <a:tcPr/>
                </a:tc>
                <a:extLst>
                  <a:ext uri="{0D108BD9-81ED-4DB2-BD59-A6C34878D82A}">
                    <a16:rowId xmlns:a16="http://schemas.microsoft.com/office/drawing/2014/main" val="3601727830"/>
                  </a:ext>
                </a:extLst>
              </a:tr>
              <a:tr h="370840">
                <a:tc>
                  <a:txBody>
                    <a:bodyPr/>
                    <a:lstStyle/>
                    <a:p>
                      <a:r>
                        <a:rPr lang="en-US" dirty="0"/>
                        <a:t>After A’s behavior</a:t>
                      </a:r>
                    </a:p>
                  </a:txBody>
                  <a:tcPr/>
                </a:tc>
                <a:tc>
                  <a:txBody>
                    <a:bodyPr/>
                    <a:lstStyle/>
                    <a:p>
                      <a:r>
                        <a:rPr lang="en-US" dirty="0"/>
                        <a:t>Ratification</a:t>
                      </a:r>
                    </a:p>
                  </a:txBody>
                  <a:tcPr/>
                </a:tc>
                <a:tc>
                  <a:txBody>
                    <a:bodyPr/>
                    <a:lstStyle/>
                    <a:p>
                      <a:r>
                        <a:rPr lang="en-US" dirty="0"/>
                        <a:t>Ratification</a:t>
                      </a:r>
                    </a:p>
                  </a:txBody>
                  <a:tcPr/>
                </a:tc>
                <a:extLst>
                  <a:ext uri="{0D108BD9-81ED-4DB2-BD59-A6C34878D82A}">
                    <a16:rowId xmlns:a16="http://schemas.microsoft.com/office/drawing/2014/main" val="749303749"/>
                  </a:ext>
                </a:extLst>
              </a:tr>
            </a:tbl>
          </a:graphicData>
        </a:graphic>
      </p:graphicFrame>
    </p:spTree>
    <p:extLst>
      <p:ext uri="{BB962C8B-B14F-4D97-AF65-F5344CB8AC3E}">
        <p14:creationId xmlns:p14="http://schemas.microsoft.com/office/powerpoint/2010/main" val="22359365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a:xfrm>
            <a:off x="0" y="0"/>
            <a:ext cx="9144000" cy="1295400"/>
          </a:xfrm>
        </p:spPr>
        <p:txBody>
          <a:bodyPr/>
          <a:lstStyle/>
          <a:p>
            <a:pPr eaLnBrk="1" hangingPunct="1"/>
            <a:r>
              <a:rPr lang="en-US" altLang="en-US" dirty="0"/>
              <a:t>BA boot camp</a:t>
            </a:r>
            <a:br>
              <a:rPr lang="en-US" altLang="en-US" dirty="0"/>
            </a:br>
            <a:r>
              <a:rPr lang="en-US" altLang="en-US" sz="3500" dirty="0"/>
              <a:t>Approval: elements</a:t>
            </a:r>
          </a:p>
        </p:txBody>
      </p:sp>
      <p:graphicFrame>
        <p:nvGraphicFramePr>
          <p:cNvPr id="4" name="Table 3"/>
          <p:cNvGraphicFramePr>
            <a:graphicFrameLocks noGrp="1"/>
          </p:cNvGraphicFramePr>
          <p:nvPr>
            <p:extLst>
              <p:ext uri="{D42A27DB-BD31-4B8C-83A1-F6EECF244321}">
                <p14:modId xmlns:p14="http://schemas.microsoft.com/office/powerpoint/2010/main" val="59386275"/>
              </p:ext>
            </p:extLst>
          </p:nvPr>
        </p:nvGraphicFramePr>
        <p:xfrm>
          <a:off x="1066800" y="1752600"/>
          <a:ext cx="7086600" cy="1706880"/>
        </p:xfrm>
        <a:graphic>
          <a:graphicData uri="http://schemas.openxmlformats.org/drawingml/2006/table">
            <a:tbl>
              <a:tblPr firstRow="1" bandRow="1">
                <a:tableStyleId>{0E3FDE45-AF77-4B5C-9715-49D594BDF05E}</a:tableStyleId>
              </a:tblPr>
              <a:tblGrid>
                <a:gridCol w="7086600">
                  <a:extLst>
                    <a:ext uri="{9D8B030D-6E8A-4147-A177-3AD203B41FA5}">
                      <a16:colId xmlns:a16="http://schemas.microsoft.com/office/drawing/2014/main" val="20000"/>
                    </a:ext>
                  </a:extLst>
                </a:gridCol>
              </a:tblGrid>
              <a:tr h="381000">
                <a:tc>
                  <a:txBody>
                    <a:bodyPr/>
                    <a:lstStyle/>
                    <a:p>
                      <a:pPr marL="0" indent="0" algn="ctr">
                        <a:buFont typeface="+mj-lt"/>
                        <a:buNone/>
                      </a:pPr>
                      <a:r>
                        <a:rPr lang="en-US" sz="2000" dirty="0">
                          <a:solidFill>
                            <a:schemeClr val="tx1"/>
                          </a:solidFill>
                        </a:rPr>
                        <a:t>Elements of </a:t>
                      </a:r>
                      <a:r>
                        <a:rPr lang="en-US" sz="2000" dirty="0" smtClean="0">
                          <a:solidFill>
                            <a:schemeClr val="tx1"/>
                          </a:solidFill>
                        </a:rPr>
                        <a:t>authorization</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marL="457200" indent="-457200">
                        <a:buFont typeface="+mj-lt"/>
                        <a:buAutoNum type="arabicPeriod"/>
                      </a:pPr>
                      <a:r>
                        <a:rPr lang="en-US" sz="2000" b="0" dirty="0">
                          <a:solidFill>
                            <a:schemeClr val="tx1"/>
                          </a:solidFill>
                        </a:rPr>
                        <a:t>Source of </a:t>
                      </a:r>
                      <a:r>
                        <a:rPr lang="en-US" sz="2000" b="0" dirty="0" smtClean="0">
                          <a:solidFill>
                            <a:schemeClr val="tx1"/>
                          </a:solidFill>
                        </a:rPr>
                        <a:t>authority</a:t>
                      </a:r>
                      <a:endParaRPr lang="en-US" sz="2000" b="0" dirty="0">
                        <a:solidFill>
                          <a:schemeClr val="tx1"/>
                        </a:solidFill>
                      </a:endParaRPr>
                    </a:p>
                    <a:p>
                      <a:pPr marL="457200" indent="-457200">
                        <a:buFont typeface="+mj-lt"/>
                        <a:buAutoNum type="arabicPeriod"/>
                      </a:pPr>
                      <a:r>
                        <a:rPr lang="en-US" sz="2000" b="0" dirty="0">
                          <a:solidFill>
                            <a:schemeClr val="tx1"/>
                          </a:solidFill>
                        </a:rPr>
                        <a:t>Unambiguous</a:t>
                      </a:r>
                    </a:p>
                    <a:p>
                      <a:pPr marL="457200" marR="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000" b="0" dirty="0" err="1">
                          <a:solidFill>
                            <a:schemeClr val="tx1"/>
                          </a:solidFill>
                        </a:rPr>
                        <a:t>Uncoerced</a:t>
                      </a:r>
                      <a:endParaRPr lang="en-US" sz="2000" b="0" dirty="0">
                        <a:solidFill>
                          <a:schemeClr val="tx1"/>
                        </a:solidFill>
                      </a:endParaRPr>
                    </a:p>
                    <a:p>
                      <a:pPr marL="457200" indent="-457200">
                        <a:buFont typeface="+mj-lt"/>
                        <a:buAutoNum type="arabicPeriod"/>
                      </a:pPr>
                      <a:r>
                        <a:rPr lang="en-US" sz="2000" b="0" dirty="0" smtClean="0">
                          <a:solidFill>
                            <a:schemeClr val="tx1"/>
                          </a:solidFill>
                        </a:rPr>
                        <a:t>Informed</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5" name="TextBox 4"/>
          <p:cNvSpPr txBox="1"/>
          <p:nvPr/>
        </p:nvSpPr>
        <p:spPr>
          <a:xfrm>
            <a:off x="0" y="4876800"/>
            <a:ext cx="9144000" cy="1569660"/>
          </a:xfrm>
          <a:prstGeom prst="rect">
            <a:avLst/>
          </a:prstGeom>
          <a:noFill/>
        </p:spPr>
        <p:txBody>
          <a:bodyPr wrap="square" rtlCol="0">
            <a:spAutoFit/>
          </a:bodyPr>
          <a:lstStyle/>
          <a:p>
            <a:r>
              <a:rPr lang="en-US" sz="2400" dirty="0"/>
              <a:t>Exam tip: if approval is an issue, describe element 1 (the manifestations by B that may be seen as approval), then discuss only the additional elements that are not clearly satisfied (“unambiguous” would almost always need to be discussed).</a:t>
            </a:r>
          </a:p>
        </p:txBody>
      </p:sp>
    </p:spTree>
    <p:extLst>
      <p:ext uri="{BB962C8B-B14F-4D97-AF65-F5344CB8AC3E}">
        <p14:creationId xmlns:p14="http://schemas.microsoft.com/office/powerpoint/2010/main" val="1699901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How does A “steal” from B? This is often called “tunneling”</a:t>
            </a:r>
          </a:p>
          <a:p>
            <a:pPr lvl="1" eaLnBrk="1" hangingPunct="1">
              <a:spcBef>
                <a:spcPct val="0"/>
              </a:spcBef>
            </a:pPr>
            <a:r>
              <a:rPr lang="en-US" altLang="en-US" sz="2000" dirty="0"/>
              <a:t>A conducts a transaction between B &amp; A, skewed in favor of A</a:t>
            </a:r>
          </a:p>
          <a:p>
            <a:pPr lvl="2" eaLnBrk="1" hangingPunct="1">
              <a:spcBef>
                <a:spcPct val="0"/>
              </a:spcBef>
            </a:pPr>
            <a:r>
              <a:rPr lang="en-US" altLang="en-US" sz="1900" dirty="0"/>
              <a:t>Excessive compensation for A (excessive money, perks, stock options, etc.)</a:t>
            </a:r>
          </a:p>
          <a:p>
            <a:pPr lvl="2" eaLnBrk="1" hangingPunct="1">
              <a:spcBef>
                <a:spcPct val="0"/>
              </a:spcBef>
            </a:pPr>
            <a:r>
              <a:rPr lang="en-US" altLang="en-US" sz="1900" dirty="0"/>
              <a:t>A buys/rents/borrows an asset from B at below market price</a:t>
            </a:r>
          </a:p>
          <a:p>
            <a:pPr lvl="2" eaLnBrk="1" hangingPunct="1">
              <a:spcBef>
                <a:spcPct val="0"/>
              </a:spcBef>
            </a:pPr>
            <a:r>
              <a:rPr lang="en-US" altLang="en-US" sz="1900" dirty="0"/>
              <a:t>A sells/lets an asset to B at above market price</a:t>
            </a:r>
          </a:p>
          <a:p>
            <a:pPr lvl="1" eaLnBrk="1" hangingPunct="1">
              <a:spcBef>
                <a:spcPct val="0"/>
              </a:spcBef>
            </a:pPr>
            <a:r>
              <a:rPr lang="en-US" altLang="en-US" sz="2000" dirty="0"/>
              <a:t>A makes personal use of the position of acting on B’s behalf, or of information that belongs to B (e.g., obtained by A in acting on B’s behalf)</a:t>
            </a:r>
          </a:p>
          <a:p>
            <a:pPr lvl="2" eaLnBrk="1" hangingPunct="1">
              <a:spcBef>
                <a:spcPct val="0"/>
              </a:spcBef>
            </a:pPr>
            <a:r>
              <a:rPr lang="en-US" altLang="en-US" sz="1900" dirty="0"/>
              <a:t>Usurping business opportunities (diverting the opportunity from B to A)</a:t>
            </a:r>
          </a:p>
          <a:p>
            <a:pPr lvl="2" eaLnBrk="1" hangingPunct="1">
              <a:spcBef>
                <a:spcPct val="0"/>
              </a:spcBef>
            </a:pPr>
            <a:r>
              <a:rPr lang="en-US" altLang="en-US" sz="1900" dirty="0"/>
              <a:t>Insider trading (buying or selling shares in market with advantage of non-public information A has by virtue of his position)</a:t>
            </a:r>
          </a:p>
          <a:p>
            <a:pPr lvl="1" eaLnBrk="1" hangingPunct="1">
              <a:spcBef>
                <a:spcPct val="0"/>
              </a:spcBef>
            </a:pPr>
            <a:r>
              <a:rPr lang="en-US" altLang="en-US" sz="2000" dirty="0"/>
              <a:t>Controller (SH who controls firm’s board) influences the board to enter a transaction that diverts value from the MSHs to C</a:t>
            </a:r>
          </a:p>
          <a:p>
            <a:pPr lvl="2" eaLnBrk="1" hangingPunct="1">
              <a:spcBef>
                <a:spcPct val="0"/>
              </a:spcBef>
            </a:pPr>
            <a:r>
              <a:rPr lang="en-US" altLang="en-US" sz="1900" dirty="0" err="1"/>
              <a:t>Freezeout</a:t>
            </a:r>
            <a:r>
              <a:rPr lang="en-US" altLang="en-US" sz="1900" dirty="0"/>
              <a:t>: C acquires sole ownership of firm, paying MSHs less than fair value</a:t>
            </a:r>
            <a:endParaRPr lang="en-US" altLang="en-US" sz="1800" dirty="0"/>
          </a:p>
          <a:p>
            <a:pPr lvl="2" eaLnBrk="1" hangingPunct="1">
              <a:spcBef>
                <a:spcPct val="0"/>
              </a:spcBef>
            </a:pPr>
            <a:r>
              <a:rPr lang="en-US" altLang="en-US" sz="1900" dirty="0"/>
              <a:t>Sale of control: Firm enters agreement to sell itself to T, with C receiving undeserved preferential terms compared to the MSHs</a:t>
            </a:r>
          </a:p>
        </p:txBody>
      </p:sp>
      <p:sp>
        <p:nvSpPr>
          <p:cNvPr id="14341" name="Rectangle 2"/>
          <p:cNvSpPr>
            <a:spLocks noGrp="1" noChangeArrowheads="1"/>
          </p:cNvSpPr>
          <p:nvPr>
            <p:ph type="title" idx="4294967295"/>
          </p:nvPr>
        </p:nvSpPr>
        <p:spPr/>
        <p:txBody>
          <a:bodyPr/>
          <a:lstStyle/>
          <a:p>
            <a:pPr eaLnBrk="1" hangingPunct="1"/>
            <a:r>
              <a:rPr lang="en-US" altLang="en-US" dirty="0"/>
              <a:t>BA boot camp</a:t>
            </a:r>
            <a:r>
              <a:rPr lang="en-US" altLang="en-US" sz="3500" dirty="0"/>
              <a:t/>
            </a:r>
            <a:br>
              <a:rPr lang="en-US" altLang="en-US" sz="3500" dirty="0"/>
            </a:br>
            <a:r>
              <a:rPr lang="en-US" altLang="en-US" sz="3500" dirty="0"/>
              <a:t>Tunneling</a:t>
            </a:r>
          </a:p>
        </p:txBody>
      </p:sp>
    </p:spTree>
    <p:extLst>
      <p:ext uri="{BB962C8B-B14F-4D97-AF65-F5344CB8AC3E}">
        <p14:creationId xmlns:p14="http://schemas.microsoft.com/office/powerpoint/2010/main" val="578564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a:xfrm>
            <a:off x="0" y="0"/>
            <a:ext cx="9144000" cy="1295400"/>
          </a:xfrm>
        </p:spPr>
        <p:txBody>
          <a:bodyPr/>
          <a:lstStyle/>
          <a:p>
            <a:pPr eaLnBrk="1" hangingPunct="1"/>
            <a:r>
              <a:rPr lang="en-US" altLang="en-US" dirty="0"/>
              <a:t>BA boot camp</a:t>
            </a:r>
            <a:r>
              <a:rPr lang="en-US" altLang="en-US" sz="3500" dirty="0"/>
              <a:t/>
            </a:r>
            <a:br>
              <a:rPr lang="en-US" altLang="en-US" sz="3500" dirty="0"/>
            </a:br>
            <a:r>
              <a:rPr lang="en-US" altLang="en-US" sz="3500" dirty="0"/>
              <a:t>Approval: </a:t>
            </a:r>
            <a:r>
              <a:rPr lang="en-US" altLang="en-US" sz="3500" dirty="0" smtClean="0"/>
              <a:t>Source of authority</a:t>
            </a:r>
            <a:endParaRPr lang="en-US" altLang="en-US" sz="3500" dirty="0"/>
          </a:p>
        </p:txBody>
      </p:sp>
      <p:sp>
        <p:nvSpPr>
          <p:cNvPr id="52229"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The starting point </a:t>
            </a:r>
            <a:r>
              <a:rPr lang="en-US" altLang="en-US" sz="2400" dirty="0" smtClean="0"/>
              <a:t>is </a:t>
            </a:r>
            <a:r>
              <a:rPr lang="en-US" altLang="en-US" sz="2400" dirty="0"/>
              <a:t>manifestations by B</a:t>
            </a:r>
          </a:p>
          <a:p>
            <a:pPr lvl="1" eaLnBrk="1" hangingPunct="1">
              <a:spcBef>
                <a:spcPts val="0"/>
              </a:spcBef>
            </a:pPr>
            <a:r>
              <a:rPr lang="en-US" altLang="en-US" sz="2000" dirty="0"/>
              <a:t>Manifestation can be words, actions, and even silence/inaction (when circumstances make it reasonable to infer the inaction is acquiescence)</a:t>
            </a:r>
          </a:p>
          <a:p>
            <a:pPr lvl="1" eaLnBrk="1" hangingPunct="1">
              <a:spcBef>
                <a:spcPts val="0"/>
              </a:spcBef>
            </a:pPr>
            <a:r>
              <a:rPr lang="en-US" altLang="en-US" sz="2000" dirty="0"/>
              <a:t>Manifestations may include obligations/terms in agreements that bind B (so, for example, bylaws would be manifestations by the firm</a:t>
            </a:r>
            <a:r>
              <a:rPr lang="en-US" altLang="en-US" sz="2000" dirty="0" smtClean="0"/>
              <a:t>)</a:t>
            </a:r>
            <a:endParaRPr lang="en-US" altLang="en-US" sz="2000" dirty="0"/>
          </a:p>
        </p:txBody>
      </p:sp>
    </p:spTree>
    <p:extLst>
      <p:ext uri="{BB962C8B-B14F-4D97-AF65-F5344CB8AC3E}">
        <p14:creationId xmlns:p14="http://schemas.microsoft.com/office/powerpoint/2010/main" val="1799750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a:xfrm>
            <a:off x="0" y="0"/>
            <a:ext cx="9144000" cy="1295400"/>
          </a:xfrm>
        </p:spPr>
        <p:txBody>
          <a:bodyPr/>
          <a:lstStyle/>
          <a:p>
            <a:pPr eaLnBrk="1" hangingPunct="1"/>
            <a:r>
              <a:rPr lang="en-US" altLang="en-US" dirty="0"/>
              <a:t>BA boot camp</a:t>
            </a:r>
            <a:r>
              <a:rPr lang="en-US" altLang="en-US" sz="3500" dirty="0"/>
              <a:t/>
            </a:r>
            <a:br>
              <a:rPr lang="en-US" altLang="en-US" sz="3500" dirty="0"/>
            </a:br>
            <a:r>
              <a:rPr lang="en-US" altLang="en-US" sz="3500" dirty="0"/>
              <a:t>Approval: Source </a:t>
            </a:r>
            <a:r>
              <a:rPr lang="en-US" altLang="en-US" sz="3300" dirty="0"/>
              <a:t>(manifestations </a:t>
            </a:r>
            <a:r>
              <a:rPr lang="en-US" altLang="en-US" sz="3300" u="sng" dirty="0"/>
              <a:t>attributable to</a:t>
            </a:r>
            <a:r>
              <a:rPr lang="en-US" altLang="en-US" sz="3300" dirty="0"/>
              <a:t> B)</a:t>
            </a:r>
          </a:p>
        </p:txBody>
      </p:sp>
      <p:sp>
        <p:nvSpPr>
          <p:cNvPr id="52229"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B may delegate the right to approve to another person, and that person can further delegate, subject to the following rules:</a:t>
            </a:r>
          </a:p>
          <a:p>
            <a:pPr lvl="1" eaLnBrk="1" hangingPunct="1">
              <a:spcBef>
                <a:spcPts val="0"/>
              </a:spcBef>
            </a:pPr>
            <a:endParaRPr lang="en-US" altLang="en-US" sz="2200" dirty="0"/>
          </a:p>
          <a:p>
            <a:pPr lvl="1" eaLnBrk="1" hangingPunct="1">
              <a:spcBef>
                <a:spcPts val="0"/>
              </a:spcBef>
            </a:pPr>
            <a:r>
              <a:rPr lang="en-US" altLang="en-US" sz="2200" dirty="0"/>
              <a:t>B granted the approver the authority to approve on B’s behalf</a:t>
            </a:r>
          </a:p>
          <a:p>
            <a:pPr lvl="2" eaLnBrk="1" hangingPunct="1">
              <a:spcBef>
                <a:spcPts val="0"/>
              </a:spcBef>
            </a:pPr>
            <a:r>
              <a:rPr lang="en-US" altLang="en-US" sz="2000" dirty="0"/>
              <a:t>In other words, B’s delegation itself complied with the elements of approval</a:t>
            </a:r>
          </a:p>
          <a:p>
            <a:pPr lvl="2" eaLnBrk="1" hangingPunct="1">
              <a:spcBef>
                <a:spcPts val="0"/>
              </a:spcBef>
            </a:pPr>
            <a:r>
              <a:rPr lang="en-US" altLang="en-US" sz="2000" dirty="0"/>
              <a:t>Right to approve a particular act may be implied if B grants the approver authority to conduct on B’s behalf that same act (unless delegation of that act is specifically prohibited) – i.e., right to delegate an act is incidental to doing that act, and therefore authorized under </a:t>
            </a:r>
            <a:r>
              <a:rPr lang="en-US" sz="2000" dirty="0"/>
              <a:t>R3A §2.02(1)</a:t>
            </a:r>
            <a:endParaRPr lang="en-US" altLang="en-US" sz="2000" dirty="0"/>
          </a:p>
          <a:p>
            <a:pPr lvl="1" eaLnBrk="1" hangingPunct="1">
              <a:spcBef>
                <a:spcPts val="0"/>
              </a:spcBef>
            </a:pPr>
            <a:endParaRPr lang="en-US" altLang="en-US" sz="2100" dirty="0"/>
          </a:p>
          <a:p>
            <a:pPr lvl="1" eaLnBrk="1" hangingPunct="1">
              <a:spcBef>
                <a:spcPts val="0"/>
              </a:spcBef>
            </a:pPr>
            <a:r>
              <a:rPr lang="en-US" altLang="en-US" sz="2100" dirty="0"/>
              <a:t>Approver must not have </a:t>
            </a:r>
            <a:r>
              <a:rPr lang="en-US" altLang="en-US" sz="2100" dirty="0" err="1"/>
              <a:t>CoI</a:t>
            </a:r>
            <a:r>
              <a:rPr lang="en-US" altLang="en-US" sz="2100" dirty="0"/>
              <a:t> with B regarding the behavior that is approved</a:t>
            </a:r>
          </a:p>
          <a:p>
            <a:pPr lvl="1" eaLnBrk="1" hangingPunct="1">
              <a:spcBef>
                <a:spcPts val="0"/>
              </a:spcBef>
            </a:pPr>
            <a:endParaRPr lang="en-US" altLang="en-US" sz="2100" dirty="0"/>
          </a:p>
          <a:p>
            <a:pPr lvl="1" eaLnBrk="1" hangingPunct="1">
              <a:spcBef>
                <a:spcPts val="0"/>
              </a:spcBef>
            </a:pPr>
            <a:r>
              <a:rPr lang="en-US" altLang="en-US" sz="2100" dirty="0"/>
              <a:t>Delegation is not prohibited by law </a:t>
            </a:r>
            <a:r>
              <a:rPr lang="en-US" altLang="en-US" sz="1700" dirty="0"/>
              <a:t>(see next slide on limits to the ability to delegate)</a:t>
            </a:r>
          </a:p>
        </p:txBody>
      </p:sp>
    </p:spTree>
    <p:extLst>
      <p:ext uri="{BB962C8B-B14F-4D97-AF65-F5344CB8AC3E}">
        <p14:creationId xmlns:p14="http://schemas.microsoft.com/office/powerpoint/2010/main" val="3590679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idx="4294967295"/>
          </p:nvPr>
        </p:nvSpPr>
        <p:spPr>
          <a:xfrm>
            <a:off x="0" y="0"/>
            <a:ext cx="9144000" cy="1295400"/>
          </a:xfrm>
        </p:spPr>
        <p:txBody>
          <a:bodyPr/>
          <a:lstStyle/>
          <a:p>
            <a:pPr eaLnBrk="1" hangingPunct="1"/>
            <a:r>
              <a:rPr lang="en-US" altLang="en-US" dirty="0"/>
              <a:t>BA boot camp</a:t>
            </a:r>
            <a:br>
              <a:rPr lang="en-US" altLang="en-US" dirty="0"/>
            </a:br>
            <a:r>
              <a:rPr lang="en-US" altLang="en-US" sz="3500" dirty="0"/>
              <a:t>Approval: Source </a:t>
            </a:r>
            <a:r>
              <a:rPr lang="en-US" altLang="en-US" sz="3300" dirty="0"/>
              <a:t>(manifestations </a:t>
            </a:r>
            <a:r>
              <a:rPr lang="en-US" altLang="en-US" sz="3300" u="sng" dirty="0"/>
              <a:t>attributable to</a:t>
            </a:r>
            <a:r>
              <a:rPr lang="en-US" altLang="en-US" sz="3300" dirty="0"/>
              <a:t> B)</a:t>
            </a:r>
          </a:p>
        </p:txBody>
      </p:sp>
      <p:sp>
        <p:nvSpPr>
          <p:cNvPr id="33797"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a:t>Board’s power to delegate authority</a:t>
            </a:r>
          </a:p>
          <a:p>
            <a:pPr lvl="1" eaLnBrk="1" hangingPunct="1">
              <a:spcBef>
                <a:spcPct val="0"/>
              </a:spcBef>
            </a:pPr>
            <a:r>
              <a:rPr lang="en-US" altLang="en-US" sz="2000" dirty="0"/>
              <a:t>The board may delegate management authority and tasks to officers or other agents of the corporation, but may not delegate authority that law, charter or bylaws specifically assign to the board [DGCL §141(a) / MBCA §8.01(b)]</a:t>
            </a:r>
          </a:p>
          <a:p>
            <a:pPr lvl="2" eaLnBrk="1" hangingPunct="1">
              <a:spcBef>
                <a:spcPct val="0"/>
              </a:spcBef>
            </a:pPr>
            <a:r>
              <a:rPr lang="en-US" altLang="en-US" sz="2000" dirty="0"/>
              <a:t>For this reason, directors cannot vote by proxy in a board meeting</a:t>
            </a:r>
          </a:p>
          <a:p>
            <a:pPr lvl="1" eaLnBrk="1" hangingPunct="1">
              <a:spcBef>
                <a:spcPct val="0"/>
              </a:spcBef>
            </a:pPr>
            <a:r>
              <a:rPr lang="en-US" altLang="en-US" sz="2000" dirty="0"/>
              <a:t>DGCL §141(c): Bylaws or board may delegate </a:t>
            </a:r>
            <a:r>
              <a:rPr lang="en-US" altLang="en-US" sz="2000" b="1" u="sng" dirty="0"/>
              <a:t>to a board committee</a:t>
            </a:r>
            <a:r>
              <a:rPr lang="en-US" altLang="en-US" sz="2000" dirty="0"/>
              <a:t> authority that was specifically </a:t>
            </a:r>
            <a:r>
              <a:rPr lang="en-US" altLang="en-US" sz="1900" dirty="0"/>
              <a:t>assigned to board, except:</a:t>
            </a:r>
          </a:p>
          <a:p>
            <a:pPr lvl="2" eaLnBrk="1" hangingPunct="1">
              <a:spcBef>
                <a:spcPts val="0"/>
              </a:spcBef>
              <a:defRPr/>
            </a:pPr>
            <a:r>
              <a:rPr lang="en-US" sz="1900" dirty="0"/>
              <a:t>Approving, adopting or recommending to SHs any matter that is subject to SH approval (other than election/removal of directors)</a:t>
            </a:r>
          </a:p>
          <a:p>
            <a:pPr lvl="2" eaLnBrk="1" hangingPunct="1">
              <a:spcBef>
                <a:spcPts val="0"/>
              </a:spcBef>
              <a:defRPr/>
            </a:pPr>
            <a:r>
              <a:rPr lang="en-US" sz="1900" dirty="0"/>
              <a:t>Adopting, amending or repealing a bylaw</a:t>
            </a:r>
          </a:p>
          <a:p>
            <a:pPr lvl="2" eaLnBrk="1" hangingPunct="1">
              <a:spcBef>
                <a:spcPts val="0"/>
              </a:spcBef>
              <a:defRPr/>
            </a:pPr>
            <a:r>
              <a:rPr lang="en-US" sz="1700" dirty="0"/>
              <a:t>MBCA §8.25(e) has different exceptions: approving distributions; filling board vacancies</a:t>
            </a:r>
            <a:endParaRPr lang="en-US" altLang="en-US" sz="1700" dirty="0"/>
          </a:p>
          <a:p>
            <a:pPr lvl="1" eaLnBrk="1" hangingPunct="1">
              <a:spcBef>
                <a:spcPct val="0"/>
              </a:spcBef>
            </a:pPr>
            <a:r>
              <a:rPr lang="en-US" altLang="en-US" sz="2000" dirty="0"/>
              <a:t>If authority is delegated, board maintains oversight responsibility but may rely in good faith on agent’s/committee’s/expert’s reports </a:t>
            </a:r>
            <a:r>
              <a:rPr lang="en-US" altLang="en-US" sz="1600" dirty="0"/>
              <a:t>[DGCL §141(e) / MBCA §8.30(f)]</a:t>
            </a:r>
          </a:p>
          <a:p>
            <a:pPr eaLnBrk="1" hangingPunct="1">
              <a:spcBef>
                <a:spcPts val="0"/>
              </a:spcBef>
              <a:defRPr/>
            </a:pPr>
            <a:endParaRPr lang="en-US" sz="2400" dirty="0"/>
          </a:p>
          <a:p>
            <a:pPr eaLnBrk="1" hangingPunct="1">
              <a:spcBef>
                <a:spcPts val="0"/>
              </a:spcBef>
              <a:defRPr/>
            </a:pPr>
            <a:r>
              <a:rPr lang="en-US" sz="2400" dirty="0"/>
              <a:t>Agents &amp; SHs are free to delegate authority (unless, for agents, B manifested that the agent could not delegate)</a:t>
            </a:r>
          </a:p>
        </p:txBody>
      </p:sp>
    </p:spTree>
    <p:extLst>
      <p:ext uri="{BB962C8B-B14F-4D97-AF65-F5344CB8AC3E}">
        <p14:creationId xmlns:p14="http://schemas.microsoft.com/office/powerpoint/2010/main" val="1149846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2"/>
          <p:cNvSpPr>
            <a:spLocks noGrp="1" noChangeArrowheads="1"/>
          </p:cNvSpPr>
          <p:nvPr>
            <p:ph type="title"/>
          </p:nvPr>
        </p:nvSpPr>
        <p:spPr>
          <a:xfrm>
            <a:off x="0" y="0"/>
            <a:ext cx="9144000" cy="1295400"/>
          </a:xfrm>
        </p:spPr>
        <p:txBody>
          <a:bodyPr/>
          <a:lstStyle/>
          <a:p>
            <a:pPr eaLnBrk="1" hangingPunct="1"/>
            <a:r>
              <a:rPr lang="en-US" altLang="en-US" dirty="0"/>
              <a:t>BA boot camp</a:t>
            </a:r>
            <a:br>
              <a:rPr lang="en-US" altLang="en-US" dirty="0"/>
            </a:br>
            <a:r>
              <a:rPr lang="en-US" altLang="en-US" sz="3500" dirty="0"/>
              <a:t>Approval: Unambiguous</a:t>
            </a:r>
          </a:p>
        </p:txBody>
      </p:sp>
      <p:sp>
        <p:nvSpPr>
          <p:cNvPr id="54277"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smtClean="0"/>
              <a:t>For </a:t>
            </a:r>
            <a:r>
              <a:rPr lang="en-US" altLang="en-US" sz="2400" dirty="0"/>
              <a:t>authorization, the test for ambiguity is objective &amp; subjective: The </a:t>
            </a:r>
            <a:r>
              <a:rPr lang="en-US" altLang="en-US" sz="2400" b="1" u="sng" dirty="0"/>
              <a:t>manifestation caused A to </a:t>
            </a:r>
            <a:r>
              <a:rPr lang="en-US" altLang="en-US" sz="2400" b="1" u="sng" dirty="0">
                <a:solidFill>
                  <a:srgbClr val="0070C0"/>
                </a:solidFill>
              </a:rPr>
              <a:t>reasonably believe</a:t>
            </a:r>
            <a:r>
              <a:rPr lang="en-US" altLang="en-US" sz="2400" b="1" u="sng" dirty="0"/>
              <a:t> that A is authorized to act in a certain way on behalf of B</a:t>
            </a:r>
            <a:r>
              <a:rPr lang="en-US" altLang="en-US" sz="2400" dirty="0"/>
              <a:t> [R3A §§2.01/3.01]</a:t>
            </a:r>
          </a:p>
          <a:p>
            <a:pPr eaLnBrk="1" hangingPunct="1">
              <a:spcBef>
                <a:spcPct val="0"/>
              </a:spcBef>
            </a:pPr>
            <a:endParaRPr lang="en-US" altLang="en-US" sz="2400" dirty="0"/>
          </a:p>
          <a:p>
            <a:pPr eaLnBrk="1" hangingPunct="1">
              <a:spcBef>
                <a:spcPts val="0"/>
              </a:spcBef>
              <a:defRPr/>
            </a:pPr>
            <a:r>
              <a:rPr lang="en-US" sz="2300" dirty="0"/>
              <a:t>R3A §2.02(1): A has authority for acts that are “necessary or incidental” to achieving the B’s objectives</a:t>
            </a:r>
          </a:p>
          <a:p>
            <a:pPr lvl="1" eaLnBrk="1" hangingPunct="1">
              <a:spcBef>
                <a:spcPts val="0"/>
              </a:spcBef>
              <a:defRPr/>
            </a:pPr>
            <a:r>
              <a:rPr lang="en-US" sz="1900" dirty="0"/>
              <a:t>So, if you find there’s authority for act Z under R3A §2.01, R3A §2.02(1) allows you to imply authority to do other acts that are “necessary or incidental” to act Z</a:t>
            </a:r>
            <a:endParaRPr lang="en-US" altLang="en-US" sz="2400" dirty="0"/>
          </a:p>
          <a:p>
            <a:pPr eaLnBrk="1" hangingPunct="1">
              <a:spcBef>
                <a:spcPct val="0"/>
              </a:spcBef>
            </a:pPr>
            <a:endParaRPr lang="en-US" altLang="en-US" sz="2400" dirty="0"/>
          </a:p>
          <a:p>
            <a:pPr eaLnBrk="1" hangingPunct="1">
              <a:spcBef>
                <a:spcPct val="0"/>
              </a:spcBef>
            </a:pPr>
            <a:r>
              <a:rPr lang="en-US" altLang="en-US" sz="2400" dirty="0" smtClean="0"/>
              <a:t>SHs </a:t>
            </a:r>
            <a:r>
              <a:rPr lang="en-US" altLang="en-US" sz="2400" dirty="0"/>
              <a:t>acquiescence/informal action does not constitute approval (only formal SH action can approve, because SHs are not expected to be actively overseeing the firm)</a:t>
            </a:r>
          </a:p>
          <a:p>
            <a:pPr lvl="1" eaLnBrk="1" hangingPunct="1">
              <a:spcBef>
                <a:spcPct val="0"/>
              </a:spcBef>
            </a:pPr>
            <a:r>
              <a:rPr lang="en-US" altLang="en-US" sz="2000" dirty="0"/>
              <a:t>However, board or agent acquiescence/informal action may constitute approval if it satisfies the ambiguity test</a:t>
            </a:r>
          </a:p>
        </p:txBody>
      </p:sp>
    </p:spTree>
    <p:extLst>
      <p:ext uri="{BB962C8B-B14F-4D97-AF65-F5344CB8AC3E}">
        <p14:creationId xmlns:p14="http://schemas.microsoft.com/office/powerpoint/2010/main" val="37647794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2"/>
          <p:cNvSpPr>
            <a:spLocks noGrp="1" noChangeArrowheads="1"/>
          </p:cNvSpPr>
          <p:nvPr>
            <p:ph type="title"/>
          </p:nvPr>
        </p:nvSpPr>
        <p:spPr>
          <a:xfrm>
            <a:off x="0" y="0"/>
            <a:ext cx="9144000" cy="1295400"/>
          </a:xfrm>
        </p:spPr>
        <p:txBody>
          <a:bodyPr/>
          <a:lstStyle/>
          <a:p>
            <a:pPr eaLnBrk="1" hangingPunct="1"/>
            <a:r>
              <a:rPr lang="en-US" altLang="en-US" dirty="0"/>
              <a:t>BA boot camp</a:t>
            </a:r>
            <a:r>
              <a:rPr lang="en-US" altLang="en-US" sz="3500" dirty="0"/>
              <a:t/>
            </a:r>
            <a:br>
              <a:rPr lang="en-US" altLang="en-US" sz="3500" dirty="0"/>
            </a:br>
            <a:r>
              <a:rPr lang="en-US" altLang="en-US" sz="3500" dirty="0"/>
              <a:t>Approval: </a:t>
            </a:r>
            <a:r>
              <a:rPr lang="en-US" altLang="en-US" sz="3500" dirty="0" err="1"/>
              <a:t>Uncoerced</a:t>
            </a:r>
            <a:endParaRPr lang="en-US" altLang="en-US" sz="3500" dirty="0"/>
          </a:p>
        </p:txBody>
      </p:sp>
      <p:sp>
        <p:nvSpPr>
          <p:cNvPr id="55301"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Approval is ineffective in favor of a person who causes it by misrepresentation or other conduct that would make a contract voidable (duress, undue influence</a:t>
            </a:r>
            <a:r>
              <a:rPr lang="en-US" altLang="en-US" sz="2400" dirty="0" smtClean="0"/>
              <a:t>)</a:t>
            </a:r>
            <a:endParaRPr lang="en-US" altLang="en-US" sz="2400" dirty="0"/>
          </a:p>
        </p:txBody>
      </p:sp>
    </p:spTree>
    <p:extLst>
      <p:ext uri="{BB962C8B-B14F-4D97-AF65-F5344CB8AC3E}">
        <p14:creationId xmlns:p14="http://schemas.microsoft.com/office/powerpoint/2010/main" val="38037642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2"/>
          <p:cNvSpPr>
            <a:spLocks noGrp="1" noChangeArrowheads="1"/>
          </p:cNvSpPr>
          <p:nvPr>
            <p:ph type="title"/>
          </p:nvPr>
        </p:nvSpPr>
        <p:spPr>
          <a:xfrm>
            <a:off x="0" y="0"/>
            <a:ext cx="9144000" cy="1295400"/>
          </a:xfrm>
        </p:spPr>
        <p:txBody>
          <a:bodyPr/>
          <a:lstStyle/>
          <a:p>
            <a:pPr eaLnBrk="1" hangingPunct="1"/>
            <a:r>
              <a:rPr lang="en-US" altLang="en-US" dirty="0"/>
              <a:t>BA boot camp</a:t>
            </a:r>
            <a:r>
              <a:rPr lang="en-US" altLang="en-US" sz="3500" dirty="0"/>
              <a:t/>
            </a:r>
            <a:br>
              <a:rPr lang="en-US" altLang="en-US" sz="3500" dirty="0"/>
            </a:br>
            <a:r>
              <a:rPr lang="en-US" altLang="en-US" sz="3500" dirty="0"/>
              <a:t>Approval: Informed</a:t>
            </a:r>
          </a:p>
        </p:txBody>
      </p:sp>
      <p:sp>
        <p:nvSpPr>
          <p:cNvPr id="55301"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No approval is perfectly informed, in the sense that the approver knows everything she would want to know to make the decision (e.g., will she make a profit on the authorized deal?).</a:t>
            </a:r>
          </a:p>
          <a:p>
            <a:pPr lvl="1" eaLnBrk="1" hangingPunct="1">
              <a:spcBef>
                <a:spcPts val="0"/>
              </a:spcBef>
            </a:pPr>
            <a:r>
              <a:rPr lang="en-US" altLang="en-US" sz="2000" dirty="0"/>
              <a:t>The “informed” element is not about B knowing everything there is to know. Rather, it is about enforcing a duty of disclosure owed to B. In that sense, it is related to the “</a:t>
            </a:r>
            <a:r>
              <a:rPr lang="en-US" altLang="en-US" sz="2000" dirty="0" err="1"/>
              <a:t>uncoerced</a:t>
            </a:r>
            <a:r>
              <a:rPr lang="en-US" altLang="en-US" sz="2000" dirty="0"/>
              <a:t>” element (which sanctions misrepresentation), and to the concept of “constructive conflict” </a:t>
            </a:r>
            <a:r>
              <a:rPr lang="en-US" altLang="en-US" sz="1800" dirty="0"/>
              <a:t>(which applies in analysis of self-dealing)</a:t>
            </a:r>
            <a:r>
              <a:rPr lang="en-US" altLang="en-US" sz="2000" dirty="0"/>
              <a:t>.</a:t>
            </a:r>
          </a:p>
          <a:p>
            <a:pPr eaLnBrk="1" hangingPunct="1">
              <a:spcBef>
                <a:spcPts val="0"/>
              </a:spcBef>
            </a:pPr>
            <a:r>
              <a:rPr lang="en-US" altLang="en-US" sz="2400" u="sng" dirty="0"/>
              <a:t>B’s approval is ineffective in favor of a person who breaches a duty of disclosure they owe to B, with regard to the decision to approve</a:t>
            </a:r>
          </a:p>
          <a:p>
            <a:pPr lvl="1" eaLnBrk="1" hangingPunct="1">
              <a:spcBef>
                <a:spcPts val="0"/>
              </a:spcBef>
            </a:pPr>
            <a:r>
              <a:rPr lang="en-US" altLang="en-US" sz="2000" dirty="0"/>
              <a:t>Person who owes a FD (A) has a duty to disclose info to the duty’s beneficiary (B), when A </a:t>
            </a:r>
            <a:r>
              <a:rPr lang="en-US" altLang="en-US" sz="2000" b="1" u="sng" dirty="0"/>
              <a:t>knows</a:t>
            </a:r>
            <a:r>
              <a:rPr lang="en-US" altLang="en-US" sz="2000" dirty="0"/>
              <a:t> that </a:t>
            </a:r>
            <a:r>
              <a:rPr lang="en-US" altLang="en-US" sz="2000" dirty="0">
                <a:solidFill>
                  <a:srgbClr val="00B050"/>
                </a:solidFill>
              </a:rPr>
              <a:t>the info is material </a:t>
            </a:r>
            <a:r>
              <a:rPr lang="en-US" altLang="en-US" sz="2000" dirty="0"/>
              <a:t>to the discharge of </a:t>
            </a:r>
            <a:r>
              <a:rPr lang="en-US" altLang="en-US" sz="2000" dirty="0">
                <a:solidFill>
                  <a:srgbClr val="7030A0"/>
                </a:solidFill>
              </a:rPr>
              <a:t>decision-making or oversight functions (of B or B’s other actors) that are connected to A’s fiduciary relationship</a:t>
            </a:r>
            <a:r>
              <a:rPr lang="en-US" altLang="en-US" sz="2000" dirty="0"/>
              <a:t>, unless disclosure violates a </a:t>
            </a:r>
            <a:r>
              <a:rPr lang="en-US" altLang="en-US" sz="2000" dirty="0">
                <a:solidFill>
                  <a:srgbClr val="0070C0"/>
                </a:solidFill>
              </a:rPr>
              <a:t>superior duty</a:t>
            </a:r>
            <a:r>
              <a:rPr lang="en-US" altLang="en-US" sz="2000" dirty="0"/>
              <a:t> imposed on A (by law, confidentiality agreement, ethics rule, etc.).</a:t>
            </a:r>
          </a:p>
          <a:p>
            <a:pPr lvl="2" eaLnBrk="1" hangingPunct="1">
              <a:spcBef>
                <a:spcPts val="0"/>
              </a:spcBef>
            </a:pPr>
            <a:r>
              <a:rPr lang="en-US" altLang="en-US" sz="1600" dirty="0"/>
              <a:t>Material facts: Facts that a reasonable person would consider significant to the decision whether to </a:t>
            </a:r>
            <a:r>
              <a:rPr lang="en-US" altLang="en-US" sz="1600" dirty="0" smtClean="0"/>
              <a:t>approve</a:t>
            </a:r>
            <a:endParaRPr lang="en-US" altLang="en-US" sz="1600" dirty="0"/>
          </a:p>
        </p:txBody>
      </p:sp>
    </p:spTree>
    <p:extLst>
      <p:ext uri="{BB962C8B-B14F-4D97-AF65-F5344CB8AC3E}">
        <p14:creationId xmlns:p14="http://schemas.microsoft.com/office/powerpoint/2010/main" val="9035431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a:xfrm>
            <a:off x="0" y="0"/>
            <a:ext cx="9144000" cy="1295400"/>
          </a:xfrm>
        </p:spPr>
        <p:txBody>
          <a:bodyPr/>
          <a:lstStyle/>
          <a:p>
            <a:pPr eaLnBrk="1" hangingPunct="1"/>
            <a:r>
              <a:rPr lang="en-US" altLang="en-US" dirty="0"/>
              <a:t>BA boot camp</a:t>
            </a:r>
            <a:br>
              <a:rPr lang="en-US" altLang="en-US" dirty="0"/>
            </a:br>
            <a:r>
              <a:rPr lang="en-US" altLang="en-US" sz="3500" dirty="0"/>
              <a:t>Specific rules related to ratification</a:t>
            </a:r>
          </a:p>
        </p:txBody>
      </p:sp>
      <p:graphicFrame>
        <p:nvGraphicFramePr>
          <p:cNvPr id="4" name="Table 3"/>
          <p:cNvGraphicFramePr>
            <a:graphicFrameLocks noGrp="1"/>
          </p:cNvGraphicFramePr>
          <p:nvPr>
            <p:extLst>
              <p:ext uri="{D42A27DB-BD31-4B8C-83A1-F6EECF244321}">
                <p14:modId xmlns:p14="http://schemas.microsoft.com/office/powerpoint/2010/main" val="3281308557"/>
              </p:ext>
            </p:extLst>
          </p:nvPr>
        </p:nvGraphicFramePr>
        <p:xfrm>
          <a:off x="1066800" y="1752600"/>
          <a:ext cx="7086600" cy="2316480"/>
        </p:xfrm>
        <a:graphic>
          <a:graphicData uri="http://schemas.openxmlformats.org/drawingml/2006/table">
            <a:tbl>
              <a:tblPr firstRow="1" bandRow="1">
                <a:tableStyleId>{0E3FDE45-AF77-4B5C-9715-49D594BDF05E}</a:tableStyleId>
              </a:tblPr>
              <a:tblGrid>
                <a:gridCol w="7086600">
                  <a:extLst>
                    <a:ext uri="{9D8B030D-6E8A-4147-A177-3AD203B41FA5}">
                      <a16:colId xmlns:a16="http://schemas.microsoft.com/office/drawing/2014/main" val="20000"/>
                    </a:ext>
                  </a:extLst>
                </a:gridCol>
              </a:tblGrid>
              <a:tr h="381000">
                <a:tc>
                  <a:txBody>
                    <a:bodyPr/>
                    <a:lstStyle/>
                    <a:p>
                      <a:pPr marL="0" indent="0" algn="ctr">
                        <a:buFont typeface="+mj-lt"/>
                        <a:buNone/>
                      </a:pPr>
                      <a:r>
                        <a:rPr lang="en-US" sz="2000" dirty="0">
                          <a:solidFill>
                            <a:schemeClr val="tx1"/>
                          </a:solidFill>
                        </a:rPr>
                        <a:t>Elements of </a:t>
                      </a:r>
                      <a:r>
                        <a:rPr lang="en-US" sz="2000" dirty="0" smtClean="0">
                          <a:solidFill>
                            <a:schemeClr val="tx1"/>
                          </a:solidFill>
                        </a:rPr>
                        <a:t>ratification</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marL="457200" indent="-457200">
                        <a:buFont typeface="+mj-lt"/>
                        <a:buAutoNum type="arabicPeriod"/>
                      </a:pPr>
                      <a:r>
                        <a:rPr lang="en-US" sz="2000" b="0" dirty="0">
                          <a:solidFill>
                            <a:schemeClr val="tx1"/>
                          </a:solidFill>
                        </a:rPr>
                        <a:t>Source of authority</a:t>
                      </a:r>
                    </a:p>
                    <a:p>
                      <a:pPr marL="457200" indent="-457200">
                        <a:buFont typeface="+mj-lt"/>
                        <a:buAutoNum type="arabicPeriod"/>
                      </a:pPr>
                      <a:r>
                        <a:rPr lang="en-US" sz="2000" b="0" dirty="0">
                          <a:solidFill>
                            <a:schemeClr val="tx1"/>
                          </a:solidFill>
                        </a:rPr>
                        <a:t>Unambiguous</a:t>
                      </a:r>
                    </a:p>
                    <a:p>
                      <a:pPr marL="457200" marR="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000" b="0" dirty="0" err="1">
                          <a:solidFill>
                            <a:schemeClr val="tx1"/>
                          </a:solidFill>
                        </a:rPr>
                        <a:t>Uncoerced</a:t>
                      </a:r>
                      <a:endParaRPr lang="en-US" sz="2000" b="0" dirty="0">
                        <a:solidFill>
                          <a:schemeClr val="tx1"/>
                        </a:solidFill>
                      </a:endParaRPr>
                    </a:p>
                    <a:p>
                      <a:pPr marL="457200" indent="-457200">
                        <a:buFont typeface="+mj-lt"/>
                        <a:buAutoNum type="arabicPeriod"/>
                      </a:pPr>
                      <a:r>
                        <a:rPr lang="en-US" sz="2000" b="0" dirty="0">
                          <a:solidFill>
                            <a:schemeClr val="tx1"/>
                          </a:solidFill>
                        </a:rPr>
                        <a:t>Informed</a:t>
                      </a:r>
                    </a:p>
                    <a:p>
                      <a:pPr marL="457200" indent="-457200">
                        <a:buFont typeface="+mj-lt"/>
                        <a:buAutoNum type="arabicPeriod"/>
                      </a:pPr>
                      <a:r>
                        <a:rPr lang="en-US" sz="2000" b="0" dirty="0">
                          <a:solidFill>
                            <a:srgbClr val="FF0000"/>
                          </a:solidFill>
                        </a:rPr>
                        <a:t>A’s act is approvable</a:t>
                      </a:r>
                    </a:p>
                    <a:p>
                      <a:pPr marL="457200" indent="-457200">
                        <a:buFont typeface="+mj-lt"/>
                        <a:buAutoNum type="arabicPeriod"/>
                      </a:pPr>
                      <a:r>
                        <a:rPr lang="en-US" sz="2000" dirty="0">
                          <a:solidFill>
                            <a:srgbClr val="FF0000"/>
                          </a:solidFill>
                        </a:rPr>
                        <a:t>Timely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5" name="TextBox 4"/>
          <p:cNvSpPr txBox="1"/>
          <p:nvPr/>
        </p:nvSpPr>
        <p:spPr>
          <a:xfrm>
            <a:off x="0" y="4876800"/>
            <a:ext cx="9144000" cy="830997"/>
          </a:xfrm>
          <a:prstGeom prst="rect">
            <a:avLst/>
          </a:prstGeom>
          <a:noFill/>
        </p:spPr>
        <p:txBody>
          <a:bodyPr wrap="square" rtlCol="0">
            <a:spAutoFit/>
          </a:bodyPr>
          <a:lstStyle/>
          <a:p>
            <a:r>
              <a:rPr lang="en-US" sz="2400" dirty="0"/>
              <a:t>In the following slides I discuss additional rules that apply to elements  1-4 in the context of ratification, plus new elements </a:t>
            </a:r>
            <a:r>
              <a:rPr lang="en-US" sz="2400" dirty="0" smtClean="0"/>
              <a:t>5-6</a:t>
            </a:r>
            <a:endParaRPr lang="en-US" sz="2400" dirty="0"/>
          </a:p>
        </p:txBody>
      </p:sp>
    </p:spTree>
    <p:extLst>
      <p:ext uri="{BB962C8B-B14F-4D97-AF65-F5344CB8AC3E}">
        <p14:creationId xmlns:p14="http://schemas.microsoft.com/office/powerpoint/2010/main" val="25989480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Board</a:t>
            </a:r>
          </a:p>
          <a:p>
            <a:pPr lvl="1" eaLnBrk="1" hangingPunct="1">
              <a:spcBef>
                <a:spcPct val="0"/>
              </a:spcBef>
            </a:pPr>
            <a:r>
              <a:rPr lang="en-US" altLang="en-US" sz="2200" dirty="0"/>
              <a:t>Board can ratify behavior of corporate actors (based on its plenary authority under DGCL §141(a) &amp; on DGCL §144, 204), as long as:</a:t>
            </a:r>
          </a:p>
          <a:p>
            <a:pPr lvl="2" eaLnBrk="1" hangingPunct="1">
              <a:spcBef>
                <a:spcPct val="0"/>
              </a:spcBef>
            </a:pPr>
            <a:r>
              <a:rPr lang="en-US" altLang="en-US" sz="2000" dirty="0"/>
              <a:t>it doesn’t have </a:t>
            </a:r>
            <a:r>
              <a:rPr lang="en-US" altLang="en-US" sz="2000" dirty="0" err="1"/>
              <a:t>CoI</a:t>
            </a:r>
            <a:r>
              <a:rPr lang="en-US" altLang="en-US" sz="2000" dirty="0"/>
              <a:t> with the firm regarding the behavior that is approved; &amp;</a:t>
            </a:r>
          </a:p>
          <a:p>
            <a:pPr lvl="2" eaLnBrk="1" hangingPunct="1">
              <a:spcBef>
                <a:spcPct val="0"/>
              </a:spcBef>
            </a:pPr>
            <a:r>
              <a:rPr lang="en-US" altLang="en-US" sz="2000" dirty="0"/>
              <a:t>ratified act would not have required a SH vote to be properly authorized</a:t>
            </a:r>
          </a:p>
          <a:p>
            <a:pPr eaLnBrk="1" hangingPunct="1">
              <a:spcBef>
                <a:spcPct val="0"/>
              </a:spcBef>
            </a:pPr>
            <a:endParaRPr lang="en-US" altLang="en-US" sz="2400" dirty="0"/>
          </a:p>
          <a:p>
            <a:pPr eaLnBrk="1" hangingPunct="1">
              <a:spcBef>
                <a:spcPct val="0"/>
              </a:spcBef>
            </a:pPr>
            <a:r>
              <a:rPr lang="en-US" altLang="en-US" sz="2400" dirty="0"/>
              <a:t>SH meeting</a:t>
            </a:r>
          </a:p>
          <a:p>
            <a:pPr lvl="1" eaLnBrk="1" hangingPunct="1">
              <a:spcBef>
                <a:spcPct val="0"/>
              </a:spcBef>
            </a:pPr>
            <a:r>
              <a:rPr lang="en-US" altLang="en-US" sz="2000" dirty="0"/>
              <a:t>SH meeting can cure directors’/officers’ self-dealing by approval (DGCL §144)</a:t>
            </a:r>
          </a:p>
          <a:p>
            <a:pPr lvl="1" eaLnBrk="1" hangingPunct="1">
              <a:spcBef>
                <a:spcPct val="0"/>
              </a:spcBef>
            </a:pPr>
            <a:r>
              <a:rPr lang="en-US" altLang="en-US" sz="2000" dirty="0"/>
              <a:t>SH meeting (together with board) can ratify unauthorized acts that would have required a SH vote to be properly authorized (DGCL §204)</a:t>
            </a:r>
          </a:p>
        </p:txBody>
      </p:sp>
      <p:sp>
        <p:nvSpPr>
          <p:cNvPr id="89093" name="Rectangle 2"/>
          <p:cNvSpPr>
            <a:spLocks noGrp="1" noChangeArrowheads="1"/>
          </p:cNvSpPr>
          <p:nvPr>
            <p:ph type="title"/>
          </p:nvPr>
        </p:nvSpPr>
        <p:spPr>
          <a:xfrm>
            <a:off x="0" y="0"/>
            <a:ext cx="9144000" cy="1295400"/>
          </a:xfrm>
        </p:spPr>
        <p:txBody>
          <a:bodyPr/>
          <a:lstStyle/>
          <a:p>
            <a:r>
              <a:rPr lang="en-US" altLang="en-US" dirty="0"/>
              <a:t>BA boot camp</a:t>
            </a:r>
            <a:r>
              <a:rPr lang="en-US" altLang="en-US" sz="4000" dirty="0"/>
              <a:t/>
            </a:r>
            <a:br>
              <a:rPr lang="en-US" altLang="en-US" sz="4000" dirty="0"/>
            </a:br>
            <a:r>
              <a:rPr lang="en-US" altLang="en-US" sz="3500" dirty="0"/>
              <a:t>Ratification: Source </a:t>
            </a:r>
            <a:r>
              <a:rPr lang="en-US" altLang="en-US" sz="3400" dirty="0"/>
              <a:t>(delegated authority to ratify)</a:t>
            </a:r>
          </a:p>
        </p:txBody>
      </p:sp>
    </p:spTree>
    <p:extLst>
      <p:ext uri="{BB962C8B-B14F-4D97-AF65-F5344CB8AC3E}">
        <p14:creationId xmlns:p14="http://schemas.microsoft.com/office/powerpoint/2010/main" val="1007424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2"/>
          <p:cNvSpPr>
            <a:spLocks noGrp="1" noChangeArrowheads="1"/>
          </p:cNvSpPr>
          <p:nvPr>
            <p:ph type="title"/>
          </p:nvPr>
        </p:nvSpPr>
        <p:spPr>
          <a:xfrm>
            <a:off x="0" y="0"/>
            <a:ext cx="9144000" cy="1295400"/>
          </a:xfrm>
        </p:spPr>
        <p:txBody>
          <a:bodyPr/>
          <a:lstStyle/>
          <a:p>
            <a:pPr eaLnBrk="1" hangingPunct="1"/>
            <a:r>
              <a:rPr lang="en-US" altLang="en-US" dirty="0"/>
              <a:t>BA boot camp</a:t>
            </a:r>
            <a:br>
              <a:rPr lang="en-US" altLang="en-US" dirty="0"/>
            </a:br>
            <a:r>
              <a:rPr lang="en-US" altLang="en-US" sz="3500" dirty="0"/>
              <a:t>Ratification: Unambiguous</a:t>
            </a:r>
          </a:p>
        </p:txBody>
      </p:sp>
      <p:sp>
        <p:nvSpPr>
          <p:cNvPr id="54277"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Authorization uses both objective &amp; subjective tests for ambiguity</a:t>
            </a:r>
          </a:p>
          <a:p>
            <a:pPr lvl="1" eaLnBrk="1" hangingPunct="1">
              <a:spcBef>
                <a:spcPts val="0"/>
              </a:spcBef>
            </a:pPr>
            <a:r>
              <a:rPr lang="en-US" altLang="en-US" sz="2000" dirty="0"/>
              <a:t>A needs to perceive B’s manifestations that are the source of authority</a:t>
            </a:r>
          </a:p>
          <a:p>
            <a:pPr lvl="1" eaLnBrk="1" hangingPunct="1">
              <a:spcBef>
                <a:spcPts val="0"/>
              </a:spcBef>
            </a:pPr>
            <a:r>
              <a:rPr lang="en-US" altLang="en-US" sz="2000" dirty="0"/>
              <a:t>The perceived manifestations make A </a:t>
            </a:r>
            <a:r>
              <a:rPr lang="en-US" altLang="en-US" sz="2000" b="1" u="sng" dirty="0"/>
              <a:t>reasonably believe</a:t>
            </a:r>
            <a:r>
              <a:rPr lang="en-US" altLang="en-US" sz="2000" dirty="0"/>
              <a:t> B grants A the authority</a:t>
            </a:r>
          </a:p>
          <a:p>
            <a:pPr eaLnBrk="1" hangingPunct="1">
              <a:spcBef>
                <a:spcPts val="0"/>
              </a:spcBef>
            </a:pPr>
            <a:endParaRPr lang="en-US" altLang="en-US" sz="2400" dirty="0"/>
          </a:p>
          <a:p>
            <a:pPr eaLnBrk="1" hangingPunct="1">
              <a:spcBef>
                <a:spcPts val="0"/>
              </a:spcBef>
            </a:pPr>
            <a:r>
              <a:rPr lang="en-US" altLang="en-US" sz="2400" dirty="0"/>
              <a:t>In contrast, </a:t>
            </a:r>
            <a:r>
              <a:rPr lang="en-US" altLang="en-US" sz="2400" b="1" dirty="0"/>
              <a:t>ratification uses only an objective (but stricter) test</a:t>
            </a:r>
          </a:p>
          <a:p>
            <a:pPr lvl="1" eaLnBrk="1" hangingPunct="1">
              <a:spcBef>
                <a:spcPts val="0"/>
              </a:spcBef>
            </a:pPr>
            <a:r>
              <a:rPr lang="en-US" altLang="en-US" sz="2000" dirty="0"/>
              <a:t>Ratification doesn’t require A to be aware of B’s manifestations</a:t>
            </a:r>
          </a:p>
          <a:p>
            <a:pPr lvl="1" eaLnBrk="1" hangingPunct="1">
              <a:spcBef>
                <a:spcPts val="0"/>
              </a:spcBef>
            </a:pPr>
            <a:r>
              <a:rPr lang="en-US" altLang="en-US" sz="2000" dirty="0"/>
              <a:t>B’s </a:t>
            </a:r>
            <a:r>
              <a:rPr lang="en-US" altLang="en-US" sz="2000" dirty="0" smtClean="0"/>
              <a:t>manifestations must </a:t>
            </a:r>
            <a:r>
              <a:rPr lang="en-US" altLang="en-US" sz="2000" b="1" u="sng" dirty="0"/>
              <a:t>unambiguously</a:t>
            </a:r>
            <a:r>
              <a:rPr lang="en-US" altLang="en-US" sz="2000" dirty="0"/>
              <a:t> </a:t>
            </a:r>
            <a:r>
              <a:rPr lang="en-US" altLang="en-US" sz="2000" dirty="0" smtClean="0"/>
              <a:t>show </a:t>
            </a:r>
            <a:r>
              <a:rPr lang="en-US" altLang="en-US" sz="2000" dirty="0"/>
              <a:t>that B ratifies the </a:t>
            </a:r>
            <a:r>
              <a:rPr lang="en-US" altLang="en-US" sz="2000" dirty="0" smtClean="0"/>
              <a:t>behavior </a:t>
            </a:r>
            <a:r>
              <a:rPr lang="en-US" altLang="en-US" sz="2000" dirty="0"/>
              <a:t>[R3A §4.01(2)]</a:t>
            </a:r>
          </a:p>
          <a:p>
            <a:pPr lvl="1" eaLnBrk="1" hangingPunct="1">
              <a:spcBef>
                <a:spcPts val="0"/>
              </a:spcBef>
            </a:pPr>
            <a:r>
              <a:rPr lang="en-US" altLang="en-US" sz="2000" dirty="0"/>
              <a:t>However, the manifestation can be implied: </a:t>
            </a:r>
            <a:r>
              <a:rPr lang="en-US" altLang="en-US" sz="1900" dirty="0"/>
              <a:t>conduct that justifies a reasonable assumption that B consents</a:t>
            </a:r>
          </a:p>
          <a:p>
            <a:pPr lvl="2" eaLnBrk="1" hangingPunct="1">
              <a:spcBef>
                <a:spcPts val="0"/>
              </a:spcBef>
            </a:pPr>
            <a:r>
              <a:rPr lang="en-US" altLang="en-US" sz="1800" dirty="0"/>
              <a:t>For example, B ratifies when B knowingly accepts the benefits of A’s act, even if B manifests disagreement to accepting the act’s legal consequences</a:t>
            </a:r>
          </a:p>
          <a:p>
            <a:pPr lvl="1" eaLnBrk="1" hangingPunct="1">
              <a:spcBef>
                <a:spcPts val="0"/>
              </a:spcBef>
            </a:pPr>
            <a:r>
              <a:rPr lang="en-US" altLang="en-US" sz="2000" dirty="0"/>
              <a:t>When ratifying a breach of FD due to self-dealing, the required support is:</a:t>
            </a:r>
          </a:p>
          <a:p>
            <a:pPr lvl="2" eaLnBrk="1" hangingPunct="1">
              <a:spcBef>
                <a:spcPts val="0"/>
              </a:spcBef>
            </a:pPr>
            <a:r>
              <a:rPr lang="en-US" sz="1800" dirty="0"/>
              <a:t>a majority of disinterested directors, in a board ratification (DGCL §144(a))</a:t>
            </a:r>
          </a:p>
          <a:p>
            <a:pPr lvl="2" eaLnBrk="1" hangingPunct="1">
              <a:spcBef>
                <a:spcPts val="0"/>
              </a:spcBef>
            </a:pPr>
            <a:r>
              <a:rPr lang="en-US" altLang="en-US" sz="1800" dirty="0"/>
              <a:t>a majority of disinterested SHs, in a SH ratification </a:t>
            </a:r>
            <a:r>
              <a:rPr lang="en-US" sz="1800" dirty="0"/>
              <a:t>(</a:t>
            </a:r>
            <a:r>
              <a:rPr lang="en-US" sz="1800" i="1" dirty="0" err="1"/>
              <a:t>Fliegler</a:t>
            </a:r>
            <a:r>
              <a:rPr lang="en-US" sz="1800" dirty="0"/>
              <a:t>)</a:t>
            </a:r>
            <a:endParaRPr lang="en-US" altLang="en-US" sz="1800" dirty="0"/>
          </a:p>
        </p:txBody>
      </p:sp>
    </p:spTree>
    <p:extLst>
      <p:ext uri="{BB962C8B-B14F-4D97-AF65-F5344CB8AC3E}">
        <p14:creationId xmlns:p14="http://schemas.microsoft.com/office/powerpoint/2010/main" val="202640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2"/>
          <p:cNvSpPr>
            <a:spLocks noGrp="1" noChangeArrowheads="1"/>
          </p:cNvSpPr>
          <p:nvPr>
            <p:ph type="title"/>
          </p:nvPr>
        </p:nvSpPr>
        <p:spPr>
          <a:xfrm>
            <a:off x="0" y="0"/>
            <a:ext cx="9144000" cy="1295400"/>
          </a:xfrm>
        </p:spPr>
        <p:txBody>
          <a:bodyPr/>
          <a:lstStyle/>
          <a:p>
            <a:pPr eaLnBrk="1" hangingPunct="1"/>
            <a:r>
              <a:rPr lang="en-US" altLang="en-US" dirty="0"/>
              <a:t>BA boot camp</a:t>
            </a:r>
            <a:r>
              <a:rPr lang="en-US" altLang="en-US" sz="3500" dirty="0"/>
              <a:t/>
            </a:r>
            <a:br>
              <a:rPr lang="en-US" altLang="en-US" sz="3500" dirty="0"/>
            </a:br>
            <a:r>
              <a:rPr lang="en-US" altLang="en-US" sz="3500" dirty="0"/>
              <a:t>Ratification: </a:t>
            </a:r>
            <a:r>
              <a:rPr lang="en-US" altLang="en-US" sz="3500" dirty="0" err="1"/>
              <a:t>Uncoerced</a:t>
            </a:r>
            <a:endParaRPr lang="en-US" altLang="en-US" sz="3500" dirty="0"/>
          </a:p>
        </p:txBody>
      </p:sp>
      <p:sp>
        <p:nvSpPr>
          <p:cNvPr id="55301"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smtClean="0"/>
              <a:t>Rule </a:t>
            </a:r>
            <a:r>
              <a:rPr lang="en-US" altLang="en-US" sz="2400" dirty="0"/>
              <a:t>to address a special coercion situation that can occur in ratification: Ratification is ineffective in favor of A if B ratifies to avoid a loss [R3A §4.02(2)(b)]</a:t>
            </a:r>
          </a:p>
          <a:p>
            <a:pPr lvl="1" eaLnBrk="1" hangingPunct="1">
              <a:spcBef>
                <a:spcPts val="0"/>
              </a:spcBef>
            </a:pPr>
            <a:r>
              <a:rPr lang="en-US" altLang="en-US" sz="2000" dirty="0"/>
              <a:t>If B ratifies to avoid a loss, B is liable to T, but A may be liable to B</a:t>
            </a:r>
          </a:p>
          <a:p>
            <a:pPr lvl="1" eaLnBrk="1" hangingPunct="1">
              <a:spcBef>
                <a:spcPts val="0"/>
              </a:spcBef>
            </a:pPr>
            <a:r>
              <a:rPr lang="en-US" altLang="en-US" sz="2000" dirty="0"/>
              <a:t>E.g., A is B’s financial manager. A lends B’s money to T without authority. T becomes insolvent &amp; B files a claim in T’s bankruptcy proceeding. Filing the claim doesn’t release A from liability for exceeding actual authority.</a:t>
            </a:r>
            <a:endParaRPr lang="en-US" altLang="en-US" sz="2000" dirty="0"/>
          </a:p>
        </p:txBody>
      </p:sp>
    </p:spTree>
    <p:extLst>
      <p:ext uri="{BB962C8B-B14F-4D97-AF65-F5344CB8AC3E}">
        <p14:creationId xmlns:p14="http://schemas.microsoft.com/office/powerpoint/2010/main" val="2109542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You will need for this course knowledge (from the BA course) of the following issues:</a:t>
            </a:r>
          </a:p>
          <a:p>
            <a:pPr lvl="1" eaLnBrk="1" hangingPunct="1">
              <a:spcBef>
                <a:spcPct val="0"/>
              </a:spcBef>
            </a:pPr>
            <a:r>
              <a:rPr lang="en-US" altLang="en-US" sz="2000" dirty="0"/>
              <a:t>Constitutional documents (“</a:t>
            </a:r>
            <a:r>
              <a:rPr lang="en-US" altLang="en-US" sz="2000" dirty="0" err="1"/>
              <a:t>ConDocs</a:t>
            </a:r>
            <a:r>
              <a:rPr lang="en-US" altLang="en-US" sz="2000" dirty="0"/>
              <a:t>”): the charter &amp; bylaws</a:t>
            </a:r>
          </a:p>
          <a:p>
            <a:pPr lvl="1" eaLnBrk="1" hangingPunct="1">
              <a:spcBef>
                <a:spcPct val="0"/>
              </a:spcBef>
            </a:pPr>
            <a:r>
              <a:rPr lang="en-US" altLang="en-US" sz="2000" dirty="0"/>
              <a:t>Corporate actors: the firm’s agents &amp; autonomous fiduciaries</a:t>
            </a:r>
          </a:p>
          <a:p>
            <a:pPr lvl="1" eaLnBrk="1" hangingPunct="1">
              <a:spcBef>
                <a:spcPct val="0"/>
              </a:spcBef>
            </a:pPr>
            <a:r>
              <a:rPr lang="en-US" altLang="en-US" sz="2000" dirty="0"/>
              <a:t>Fiduciary duty: evaluating whether a corporate actor violated FD</a:t>
            </a:r>
          </a:p>
          <a:p>
            <a:pPr lvl="1" eaLnBrk="1" hangingPunct="1">
              <a:spcBef>
                <a:spcPct val="0"/>
              </a:spcBef>
            </a:pPr>
            <a:r>
              <a:rPr lang="en-US" altLang="en-US" sz="2000" dirty="0"/>
              <a:t>Approval: authorization, prior consent &amp; ratification (beneficiary behavior that grants an actor authority to act on B’s behalf, or cures a flawed act of the actor)</a:t>
            </a:r>
          </a:p>
        </p:txBody>
      </p:sp>
      <p:sp>
        <p:nvSpPr>
          <p:cNvPr id="14341" name="Rectangle 2"/>
          <p:cNvSpPr>
            <a:spLocks noGrp="1" noChangeArrowheads="1"/>
          </p:cNvSpPr>
          <p:nvPr>
            <p:ph type="title" idx="4294967295"/>
          </p:nvPr>
        </p:nvSpPr>
        <p:spPr/>
        <p:txBody>
          <a:bodyPr/>
          <a:lstStyle/>
          <a:p>
            <a:pPr eaLnBrk="1" hangingPunct="1"/>
            <a:r>
              <a:rPr lang="en-US" altLang="en-US" dirty="0"/>
              <a:t>BA boot camp</a:t>
            </a:r>
            <a:r>
              <a:rPr lang="en-US" altLang="en-US" sz="3500" dirty="0"/>
              <a:t/>
            </a:r>
            <a:br>
              <a:rPr lang="en-US" altLang="en-US" sz="3500" dirty="0"/>
            </a:br>
            <a:r>
              <a:rPr lang="en-US" altLang="en-US" sz="3500" dirty="0"/>
              <a:t>Topics imported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a:xfrm>
            <a:off x="0" y="0"/>
            <a:ext cx="9144000" cy="1295400"/>
          </a:xfrm>
        </p:spPr>
        <p:txBody>
          <a:bodyPr/>
          <a:lstStyle/>
          <a:p>
            <a:pPr eaLnBrk="1" hangingPunct="1"/>
            <a:r>
              <a:rPr lang="en-US" altLang="en-US" dirty="0"/>
              <a:t>BA boot camp</a:t>
            </a:r>
            <a:r>
              <a:rPr lang="en-US" altLang="en-US" sz="3500" dirty="0"/>
              <a:t/>
            </a:r>
            <a:br>
              <a:rPr lang="en-US" altLang="en-US" sz="3500" dirty="0"/>
            </a:br>
            <a:r>
              <a:rPr lang="en-US" altLang="en-US" sz="3500" dirty="0"/>
              <a:t>Ratification: A’s act is approvable</a:t>
            </a:r>
          </a:p>
        </p:txBody>
      </p:sp>
      <p:sp>
        <p:nvSpPr>
          <p:cNvPr id="54277" name="Rectangle 3"/>
          <p:cNvSpPr>
            <a:spLocks noGrp="1" noChangeArrowheads="1"/>
          </p:cNvSpPr>
          <p:nvPr>
            <p:ph type="body" idx="1"/>
          </p:nvPr>
        </p:nvSpPr>
        <p:spPr>
          <a:xfrm>
            <a:off x="0" y="1447800"/>
            <a:ext cx="9144000" cy="5410200"/>
          </a:xfrm>
        </p:spPr>
        <p:txBody>
          <a:bodyPr/>
          <a:lstStyle/>
          <a:p>
            <a:pPr eaLnBrk="1" hangingPunct="1">
              <a:lnSpc>
                <a:spcPct val="90000"/>
              </a:lnSpc>
              <a:spcBef>
                <a:spcPts val="0"/>
              </a:spcBef>
              <a:defRPr/>
            </a:pPr>
            <a:r>
              <a:rPr lang="en-US" sz="2000" dirty="0"/>
              <a:t>Connection between B and A’s act</a:t>
            </a:r>
          </a:p>
          <a:p>
            <a:pPr lvl="1" eaLnBrk="1" hangingPunct="1">
              <a:lnSpc>
                <a:spcPct val="90000"/>
              </a:lnSpc>
              <a:spcBef>
                <a:spcPts val="0"/>
              </a:spcBef>
              <a:defRPr/>
            </a:pPr>
            <a:r>
              <a:rPr lang="en-US" sz="1800" dirty="0"/>
              <a:t>A must have acted or purported to act on B’s behalf </a:t>
            </a:r>
            <a:r>
              <a:rPr lang="en-US" sz="1600" dirty="0"/>
              <a:t>[R3A §4.03]</a:t>
            </a:r>
          </a:p>
          <a:p>
            <a:pPr lvl="2" eaLnBrk="1" hangingPunct="1">
              <a:lnSpc>
                <a:spcPct val="90000"/>
              </a:lnSpc>
              <a:spcBef>
                <a:spcPts val="0"/>
              </a:spcBef>
              <a:defRPr/>
            </a:pPr>
            <a:r>
              <a:rPr lang="en-US" sz="1500" dirty="0"/>
              <a:t>E.g., if A bought a car for someone other than B (such as for A herself), B can’t ratify</a:t>
            </a:r>
          </a:p>
          <a:p>
            <a:pPr lvl="1" eaLnBrk="1" hangingPunct="1">
              <a:lnSpc>
                <a:spcPct val="90000"/>
              </a:lnSpc>
              <a:spcBef>
                <a:spcPts val="0"/>
              </a:spcBef>
              <a:defRPr/>
            </a:pPr>
            <a:r>
              <a:rPr lang="en-US" sz="1800" dirty="0"/>
              <a:t>B must exist at the time of the act </a:t>
            </a:r>
            <a:r>
              <a:rPr lang="en-US" sz="1600" dirty="0"/>
              <a:t>[R3A §4.04]</a:t>
            </a:r>
          </a:p>
          <a:p>
            <a:pPr lvl="2" eaLnBrk="1" hangingPunct="1">
              <a:lnSpc>
                <a:spcPct val="90000"/>
              </a:lnSpc>
              <a:spcBef>
                <a:spcPts val="0"/>
              </a:spcBef>
              <a:defRPr/>
            </a:pPr>
            <a:r>
              <a:rPr lang="en-US" sz="1600" dirty="0"/>
              <a:t>E.g., if A bought a car for B-Co, a corporation that A is about to form (but hasn’t yet formed), B-Co isn’t bound by the deal (since it didn’t exist) &amp; can’t ratify it</a:t>
            </a:r>
          </a:p>
          <a:p>
            <a:pPr lvl="2" eaLnBrk="1" hangingPunct="1">
              <a:lnSpc>
                <a:spcPct val="90000"/>
              </a:lnSpc>
              <a:spcBef>
                <a:spcPts val="0"/>
              </a:spcBef>
              <a:defRPr/>
            </a:pPr>
            <a:r>
              <a:rPr lang="en-US" sz="1600" dirty="0"/>
              <a:t>Firm can adopt (rather than ratify) a pre-incorporation act:</a:t>
            </a:r>
          </a:p>
          <a:p>
            <a:pPr lvl="3" eaLnBrk="1" hangingPunct="1">
              <a:lnSpc>
                <a:spcPct val="90000"/>
              </a:lnSpc>
              <a:spcBef>
                <a:spcPts val="0"/>
              </a:spcBef>
              <a:defRPr/>
            </a:pPr>
            <a:r>
              <a:rPr lang="en-US" sz="1400" dirty="0"/>
              <a:t>Adoption doesn’t relate back to time of contract’s formation</a:t>
            </a:r>
          </a:p>
          <a:p>
            <a:pPr lvl="3" eaLnBrk="1" hangingPunct="1">
              <a:lnSpc>
                <a:spcPct val="90000"/>
              </a:lnSpc>
              <a:spcBef>
                <a:spcPts val="0"/>
              </a:spcBef>
              <a:defRPr/>
            </a:pPr>
            <a:r>
              <a:rPr lang="en-US" sz="1400" dirty="0"/>
              <a:t>Adoption doesn’t release A from liability</a:t>
            </a:r>
          </a:p>
          <a:p>
            <a:pPr eaLnBrk="1" hangingPunct="1">
              <a:lnSpc>
                <a:spcPct val="90000"/>
              </a:lnSpc>
              <a:spcBef>
                <a:spcPts val="0"/>
              </a:spcBef>
              <a:defRPr/>
            </a:pPr>
            <a:r>
              <a:rPr lang="en-US" sz="2000" dirty="0"/>
              <a:t>Appropriate scope</a:t>
            </a:r>
          </a:p>
          <a:p>
            <a:pPr lvl="1" eaLnBrk="1" hangingPunct="1">
              <a:lnSpc>
                <a:spcPct val="90000"/>
              </a:lnSpc>
              <a:spcBef>
                <a:spcPts val="0"/>
              </a:spcBef>
              <a:defRPr/>
            </a:pPr>
            <a:r>
              <a:rPr lang="en-US" sz="1800" dirty="0"/>
              <a:t>Ratification must encompass “the entirety of an act, contract or other single transaction” [R3A §4.07]</a:t>
            </a:r>
          </a:p>
          <a:p>
            <a:pPr lvl="1" eaLnBrk="1" hangingPunct="1">
              <a:lnSpc>
                <a:spcPct val="90000"/>
              </a:lnSpc>
              <a:spcBef>
                <a:spcPts val="0"/>
              </a:spcBef>
              <a:defRPr/>
            </a:pPr>
            <a:r>
              <a:rPr lang="en-US" sz="1800" dirty="0"/>
              <a:t>Prior consent that cures self-dealing must address a </a:t>
            </a:r>
            <a:r>
              <a:rPr lang="en-US" sz="1800" dirty="0">
                <a:solidFill>
                  <a:srgbClr val="0000FF"/>
                </a:solidFill>
              </a:rPr>
              <a:t>specific act/transaction</a:t>
            </a:r>
            <a:r>
              <a:rPr lang="en-US" sz="1800" dirty="0"/>
              <a:t> or </a:t>
            </a:r>
            <a:r>
              <a:rPr lang="en-US" sz="1800" dirty="0">
                <a:solidFill>
                  <a:srgbClr val="009900"/>
                </a:solidFill>
              </a:rPr>
              <a:t>acts/transactions of a specified type that could reasonably be expected to occur in the ordinary course of the agency</a:t>
            </a:r>
            <a:r>
              <a:rPr lang="en-US" sz="1800" dirty="0"/>
              <a:t> [R3A §8.06(1)(b)]</a:t>
            </a:r>
          </a:p>
          <a:p>
            <a:pPr eaLnBrk="1" hangingPunct="1">
              <a:lnSpc>
                <a:spcPct val="90000"/>
              </a:lnSpc>
              <a:spcBef>
                <a:spcPts val="0"/>
              </a:spcBef>
              <a:defRPr/>
            </a:pPr>
            <a:r>
              <a:rPr lang="en-US" sz="2000" dirty="0"/>
              <a:t>Policy limits: </a:t>
            </a:r>
            <a:r>
              <a:rPr lang="en-US" sz="1800" dirty="0"/>
              <a:t>Corporation can’t ratify a flaw that renders A’s act void (rather than voidable):</a:t>
            </a:r>
          </a:p>
          <a:p>
            <a:pPr lvl="1" eaLnBrk="1" hangingPunct="1">
              <a:lnSpc>
                <a:spcPct val="90000"/>
              </a:lnSpc>
              <a:spcBef>
                <a:spcPts val="0"/>
              </a:spcBef>
              <a:defRPr/>
            </a:pPr>
            <a:r>
              <a:rPr lang="en-US" sz="1800" dirty="0"/>
              <a:t>Corporate waste</a:t>
            </a:r>
          </a:p>
          <a:p>
            <a:pPr lvl="1" eaLnBrk="1" hangingPunct="1">
              <a:lnSpc>
                <a:spcPct val="90000"/>
              </a:lnSpc>
              <a:spcBef>
                <a:spcPts val="0"/>
              </a:spcBef>
              <a:defRPr/>
            </a:pPr>
            <a:r>
              <a:rPr lang="en-US" sz="1800" dirty="0"/>
              <a:t>Illegality</a:t>
            </a:r>
          </a:p>
          <a:p>
            <a:pPr lvl="1" eaLnBrk="1" hangingPunct="1">
              <a:lnSpc>
                <a:spcPct val="90000"/>
              </a:lnSpc>
              <a:spcBef>
                <a:spcPts val="0"/>
              </a:spcBef>
              <a:defRPr/>
            </a:pPr>
            <a:r>
              <a:rPr lang="en-US" sz="1800" dirty="0"/>
              <a:t>Lack of corporation authority (ultra vires): but unanimous SH ratification insulates the board from future SH challenge</a:t>
            </a:r>
          </a:p>
          <a:p>
            <a:pPr lvl="1" eaLnBrk="1" hangingPunct="1">
              <a:lnSpc>
                <a:spcPct val="90000"/>
              </a:lnSpc>
              <a:spcBef>
                <a:spcPts val="0"/>
              </a:spcBef>
              <a:defRPr/>
            </a:pPr>
            <a:r>
              <a:rPr lang="en-US" sz="1800" dirty="0"/>
              <a:t>Self-dealing by a controller: </a:t>
            </a:r>
            <a:r>
              <a:rPr lang="en-US" sz="1800" dirty="0" err="1"/>
              <a:t>mSH</a:t>
            </a:r>
            <a:r>
              <a:rPr lang="en-US" sz="1800" dirty="0"/>
              <a:t> approval is an element in curing this flaw, but is not enough (controller fiduciary duties are not addressed in this course)</a:t>
            </a:r>
          </a:p>
        </p:txBody>
      </p:sp>
    </p:spTree>
    <p:extLst>
      <p:ext uri="{BB962C8B-B14F-4D97-AF65-F5344CB8AC3E}">
        <p14:creationId xmlns:p14="http://schemas.microsoft.com/office/powerpoint/2010/main" val="1673849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2"/>
          <p:cNvSpPr>
            <a:spLocks noGrp="1" noChangeArrowheads="1"/>
          </p:cNvSpPr>
          <p:nvPr>
            <p:ph type="title"/>
          </p:nvPr>
        </p:nvSpPr>
        <p:spPr>
          <a:xfrm>
            <a:off x="0" y="0"/>
            <a:ext cx="9144000" cy="1295400"/>
          </a:xfrm>
        </p:spPr>
        <p:txBody>
          <a:bodyPr/>
          <a:lstStyle/>
          <a:p>
            <a:pPr eaLnBrk="1" hangingPunct="1"/>
            <a:r>
              <a:rPr lang="en-US" altLang="en-US" dirty="0"/>
              <a:t>BA boot camp</a:t>
            </a:r>
            <a:r>
              <a:rPr lang="en-US" altLang="en-US" sz="3500" dirty="0"/>
              <a:t/>
            </a:r>
            <a:br>
              <a:rPr lang="en-US" altLang="en-US" sz="3500" dirty="0"/>
            </a:br>
            <a:r>
              <a:rPr lang="en-US" altLang="en-US" sz="3500" dirty="0"/>
              <a:t>Ratification: Timely</a:t>
            </a:r>
          </a:p>
        </p:txBody>
      </p:sp>
      <p:sp>
        <p:nvSpPr>
          <p:cNvPr id="56325"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dirty="0"/>
              <a:t>Ratification ineffective if “circumstances that would cause the ratification to have adverse and inequitable effects on the rights of [T]” occurred [R3A § 4.05]</a:t>
            </a:r>
            <a:endParaRPr lang="en-US" altLang="en-US" sz="2000" dirty="0"/>
          </a:p>
          <a:p>
            <a:pPr lvl="1" eaLnBrk="1" hangingPunct="1">
              <a:lnSpc>
                <a:spcPct val="90000"/>
              </a:lnSpc>
              <a:spcBef>
                <a:spcPct val="0"/>
              </a:spcBef>
            </a:pPr>
            <a:r>
              <a:rPr lang="en-US" altLang="en-US" sz="2000" dirty="0"/>
              <a:t>T withdraws from the transaction</a:t>
            </a:r>
          </a:p>
          <a:p>
            <a:pPr lvl="2" eaLnBrk="1" hangingPunct="1">
              <a:lnSpc>
                <a:spcPct val="90000"/>
              </a:lnSpc>
              <a:spcBef>
                <a:spcPct val="0"/>
              </a:spcBef>
            </a:pPr>
            <a:r>
              <a:rPr lang="en-US" altLang="en-US" sz="1900" dirty="0"/>
              <a:t>B hires A to identify houses B might want to purchase. A sees that T is asking for a very low price for his house, so she buys the house from T on B’s behalf with no authority. T learns there was no authority &amp; notifies B he withdraws from the transaction. B then ratifies. Ratification is ineffective.</a:t>
            </a:r>
          </a:p>
          <a:p>
            <a:pPr lvl="1" eaLnBrk="1" hangingPunct="1">
              <a:lnSpc>
                <a:spcPct val="90000"/>
              </a:lnSpc>
              <a:spcBef>
                <a:spcPct val="0"/>
              </a:spcBef>
            </a:pPr>
            <a:r>
              <a:rPr lang="en-US" altLang="en-US" sz="2000" dirty="0"/>
              <a:t>Material change of circumstances that makes it inequitable to bind T</a:t>
            </a:r>
          </a:p>
          <a:p>
            <a:pPr lvl="2" eaLnBrk="1" hangingPunct="1">
              <a:lnSpc>
                <a:spcPct val="90000"/>
              </a:lnSpc>
              <a:spcBef>
                <a:spcPct val="0"/>
              </a:spcBef>
            </a:pPr>
            <a:r>
              <a:rPr lang="en-US" altLang="en-US" sz="1900" dirty="0"/>
              <a:t>E.g., A sells B’s house without authority. B’s house then burns down. B cannot ratify the sale.</a:t>
            </a:r>
          </a:p>
          <a:p>
            <a:pPr lvl="1" eaLnBrk="1" hangingPunct="1">
              <a:lnSpc>
                <a:spcPct val="90000"/>
              </a:lnSpc>
              <a:spcBef>
                <a:spcPct val="0"/>
              </a:spcBef>
            </a:pPr>
            <a:r>
              <a:rPr lang="en-US" altLang="en-US" sz="2000" dirty="0"/>
              <a:t>Ratification after rights have crystallized (ratification timed so that T is deprived of a right or subjected to liability)</a:t>
            </a:r>
          </a:p>
          <a:p>
            <a:pPr lvl="2" eaLnBrk="1" hangingPunct="1">
              <a:lnSpc>
                <a:spcPct val="90000"/>
              </a:lnSpc>
              <a:spcBef>
                <a:spcPct val="0"/>
              </a:spcBef>
            </a:pPr>
            <a:r>
              <a:rPr lang="en-US" altLang="en-US" sz="1900" dirty="0"/>
              <a:t>E.g., T gives B an option to buy stock, which expires on May 3</a:t>
            </a:r>
            <a:r>
              <a:rPr lang="en-US" altLang="en-US" sz="1900" baseline="30000" dirty="0"/>
              <a:t>rd</a:t>
            </a:r>
            <a:r>
              <a:rPr lang="en-US" altLang="en-US" sz="1900" dirty="0"/>
              <a:t>. Without actual authority, A purports to exercise the option on B’s behalf on May 2</a:t>
            </a:r>
            <a:r>
              <a:rPr lang="en-US" altLang="en-US" sz="1900" baseline="30000" dirty="0"/>
              <a:t>nd</a:t>
            </a:r>
            <a:r>
              <a:rPr lang="en-US" altLang="en-US" sz="1900" dirty="0"/>
              <a:t>. B ratifies on May 4</a:t>
            </a:r>
            <a:r>
              <a:rPr lang="en-US" altLang="en-US" sz="1900" baseline="30000" dirty="0"/>
              <a:t>th</a:t>
            </a:r>
            <a:r>
              <a:rPr lang="en-US" altLang="en-US" sz="1900" dirty="0"/>
              <a:t>. T is not bound by the ratification</a:t>
            </a:r>
            <a:r>
              <a:rPr lang="en-US" altLang="en-US" sz="1900" dirty="0" smtClean="0"/>
              <a:t>.</a:t>
            </a:r>
            <a:endParaRPr lang="en-US" altLang="en-US" sz="1900" dirty="0"/>
          </a:p>
        </p:txBody>
      </p:sp>
    </p:spTree>
    <p:extLst>
      <p:ext uri="{BB962C8B-B14F-4D97-AF65-F5344CB8AC3E}">
        <p14:creationId xmlns:p14="http://schemas.microsoft.com/office/powerpoint/2010/main" val="3198200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0" y="0"/>
            <a:ext cx="9144000" cy="1295400"/>
          </a:xfrm>
        </p:spPr>
        <p:txBody>
          <a:bodyPr/>
          <a:lstStyle/>
          <a:p>
            <a:pPr eaLnBrk="1" hangingPunct="1"/>
            <a:r>
              <a:rPr lang="en-US" altLang="en-US" dirty="0"/>
              <a:t>BA boot camp</a:t>
            </a:r>
            <a:br>
              <a:rPr lang="en-US" altLang="en-US" dirty="0"/>
            </a:br>
            <a:r>
              <a:rPr lang="en-US" altLang="en-US" sz="3500" dirty="0"/>
              <a:t>Constitutional documents</a:t>
            </a:r>
            <a:endParaRPr lang="en-US" altLang="en-US" dirty="0"/>
          </a:p>
        </p:txBody>
      </p:sp>
      <p:sp>
        <p:nvSpPr>
          <p:cNvPr id="92165" name="Rectangle 3"/>
          <p:cNvSpPr>
            <a:spLocks noGrp="1" noChangeArrowheads="1"/>
          </p:cNvSpPr>
          <p:nvPr>
            <p:ph type="body" sz="half" idx="1"/>
          </p:nvPr>
        </p:nvSpPr>
        <p:spPr>
          <a:xfrm>
            <a:off x="0" y="1447800"/>
            <a:ext cx="9144000" cy="5410200"/>
          </a:xfrm>
        </p:spPr>
        <p:txBody>
          <a:bodyPr rtlCol="0">
            <a:normAutofit/>
          </a:bodyPr>
          <a:lstStyle/>
          <a:p>
            <a:pPr eaLnBrk="1" fontAlgn="auto" hangingPunct="1">
              <a:spcBef>
                <a:spcPts val="0"/>
              </a:spcBef>
              <a:spcAft>
                <a:spcPts val="0"/>
              </a:spcAft>
              <a:buFont typeface="Arial" pitchFamily="34" charset="0"/>
              <a:buChar char="•"/>
              <a:defRPr/>
            </a:pPr>
            <a:r>
              <a:rPr lang="en-US" altLang="en-US" sz="2400" dirty="0"/>
              <a:t>A firm’s </a:t>
            </a:r>
            <a:r>
              <a:rPr lang="en-US" altLang="en-US" sz="2400" b="1" dirty="0"/>
              <a:t>constitutional documents</a:t>
            </a:r>
            <a:r>
              <a:rPr lang="en-US" altLang="en-US" sz="2400" dirty="0"/>
              <a:t> regulate the firm’s legal internal relationships (between the firm, SHs &amp; the board)</a:t>
            </a:r>
          </a:p>
          <a:p>
            <a:pPr lvl="1" eaLnBrk="1" fontAlgn="auto" hangingPunct="1">
              <a:spcBef>
                <a:spcPts val="0"/>
              </a:spcBef>
              <a:spcAft>
                <a:spcPts val="0"/>
              </a:spcAft>
              <a:buFont typeface="Arial" pitchFamily="34" charset="0"/>
              <a:buChar char="•"/>
              <a:defRPr/>
            </a:pPr>
            <a:r>
              <a:rPr lang="en-US" sz="2000" dirty="0"/>
              <a:t>Charter </a:t>
            </a:r>
            <a:r>
              <a:rPr lang="en-US" sz="1800" dirty="0"/>
              <a:t>(“Articles of Incorporation” in MBCA; “Certificate of Incorporation” in DGCL)</a:t>
            </a:r>
          </a:p>
          <a:p>
            <a:pPr lvl="1" eaLnBrk="1" fontAlgn="auto" hangingPunct="1">
              <a:spcBef>
                <a:spcPts val="0"/>
              </a:spcBef>
              <a:spcAft>
                <a:spcPts val="0"/>
              </a:spcAft>
              <a:buFont typeface="Arial" pitchFamily="34" charset="0"/>
              <a:buChar char="•"/>
              <a:defRPr/>
            </a:pPr>
            <a:r>
              <a:rPr lang="en-US" sz="2000" dirty="0"/>
              <a:t>Bylaws</a:t>
            </a:r>
          </a:p>
          <a:p>
            <a:pPr eaLnBrk="1" fontAlgn="auto" hangingPunct="1">
              <a:spcBef>
                <a:spcPts val="0"/>
              </a:spcBef>
              <a:spcAft>
                <a:spcPts val="0"/>
              </a:spcAft>
              <a:buFont typeface="Arial" pitchFamily="34" charset="0"/>
              <a:buChar char="•"/>
              <a:defRPr/>
            </a:pPr>
            <a:r>
              <a:rPr lang="en-US" sz="2400" b="1" dirty="0"/>
              <a:t>Creation</a:t>
            </a:r>
            <a:r>
              <a:rPr lang="en-US" sz="2400" dirty="0"/>
              <a:t> of constitutional documents</a:t>
            </a:r>
          </a:p>
          <a:p>
            <a:pPr lvl="1" eaLnBrk="1" fontAlgn="auto" hangingPunct="1">
              <a:spcBef>
                <a:spcPts val="0"/>
              </a:spcBef>
              <a:spcAft>
                <a:spcPts val="0"/>
              </a:spcAft>
              <a:buFont typeface="Arial" pitchFamily="34" charset="0"/>
              <a:buChar char="–"/>
              <a:defRPr/>
            </a:pPr>
            <a:r>
              <a:rPr lang="en-US" sz="2000" dirty="0"/>
              <a:t>Charter [DGCL §101(a)]: incorporator</a:t>
            </a:r>
          </a:p>
          <a:p>
            <a:pPr lvl="1" eaLnBrk="1" fontAlgn="auto" hangingPunct="1">
              <a:spcBef>
                <a:spcPts val="0"/>
              </a:spcBef>
              <a:spcAft>
                <a:spcPts val="0"/>
              </a:spcAft>
              <a:buFont typeface="Arial" pitchFamily="34" charset="0"/>
              <a:buChar char="–"/>
              <a:defRPr/>
            </a:pPr>
            <a:r>
              <a:rPr lang="en-US" sz="2000" dirty="0"/>
              <a:t>Bylaws [DGCL §109]: </a:t>
            </a:r>
            <a:r>
              <a:rPr lang="en-US" sz="1900" dirty="0"/>
              <a:t>Until stock is issued – board; after – SHs </a:t>
            </a:r>
            <a:r>
              <a:rPr lang="en-US" sz="1300" dirty="0"/>
              <a:t>(charter may also allow board)</a:t>
            </a:r>
          </a:p>
          <a:p>
            <a:pPr eaLnBrk="1" fontAlgn="auto" hangingPunct="1">
              <a:spcBef>
                <a:spcPts val="0"/>
              </a:spcBef>
              <a:spcAft>
                <a:spcPts val="0"/>
              </a:spcAft>
              <a:buFont typeface="Arial" pitchFamily="34" charset="0"/>
              <a:buChar char="•"/>
              <a:defRPr/>
            </a:pPr>
            <a:r>
              <a:rPr lang="en-US" sz="2400" b="1" dirty="0"/>
              <a:t>Amendment</a:t>
            </a:r>
            <a:r>
              <a:rPr lang="en-US" sz="2400" dirty="0"/>
              <a:t> of constitutional documents</a:t>
            </a:r>
          </a:p>
          <a:p>
            <a:pPr marL="920750" lvl="1" indent="-571500" eaLnBrk="1" fontAlgn="auto" hangingPunct="1">
              <a:spcBef>
                <a:spcPts val="0"/>
              </a:spcBef>
              <a:spcAft>
                <a:spcPts val="0"/>
              </a:spcAft>
              <a:buFont typeface="Arial" pitchFamily="34" charset="0"/>
              <a:buChar char="–"/>
              <a:defRPr/>
            </a:pPr>
            <a:r>
              <a:rPr lang="en-US" sz="2000" dirty="0"/>
              <a:t>Charter [DGCL §242(b)]</a:t>
            </a:r>
          </a:p>
          <a:p>
            <a:pPr marL="1135063" lvl="2" indent="-495300" eaLnBrk="1" fontAlgn="auto" hangingPunct="1">
              <a:spcBef>
                <a:spcPts val="0"/>
              </a:spcBef>
              <a:spcAft>
                <a:spcPts val="0"/>
              </a:spcAft>
              <a:buFont typeface="Arial" pitchFamily="34" charset="0"/>
              <a:buChar char="•"/>
              <a:defRPr/>
            </a:pPr>
            <a:r>
              <a:rPr lang="en-US" sz="1900" dirty="0"/>
              <a:t>First, board must adopt the proposed amendment</a:t>
            </a:r>
          </a:p>
          <a:p>
            <a:pPr marL="1135063" lvl="2" indent="-495300" eaLnBrk="1" fontAlgn="auto" hangingPunct="1">
              <a:spcBef>
                <a:spcPts val="0"/>
              </a:spcBef>
              <a:spcAft>
                <a:spcPts val="0"/>
              </a:spcAft>
              <a:buFont typeface="Arial" pitchFamily="34" charset="0"/>
              <a:buChar char="•"/>
              <a:defRPr/>
            </a:pPr>
            <a:r>
              <a:rPr lang="en-US" sz="1900" dirty="0"/>
              <a:t>Then, SHs approve the proposed amendment (in some circumstances, SHs vote in separate groups [DGCL §242(b)(2)])</a:t>
            </a:r>
          </a:p>
          <a:p>
            <a:pPr marL="920750" lvl="1" indent="-571500" eaLnBrk="1" fontAlgn="auto" hangingPunct="1">
              <a:spcBef>
                <a:spcPts val="0"/>
              </a:spcBef>
              <a:spcAft>
                <a:spcPts val="0"/>
              </a:spcAft>
              <a:buFont typeface="Arial" pitchFamily="34" charset="0"/>
              <a:buChar char="–"/>
              <a:defRPr/>
            </a:pPr>
            <a:r>
              <a:rPr lang="en-US" sz="2000" dirty="0"/>
              <a:t>Bylaws [DGCL §109]</a:t>
            </a:r>
          </a:p>
          <a:p>
            <a:pPr marL="1135063" lvl="2" indent="-495300" eaLnBrk="1" fontAlgn="auto" hangingPunct="1">
              <a:spcBef>
                <a:spcPts val="0"/>
              </a:spcBef>
              <a:spcAft>
                <a:spcPts val="0"/>
              </a:spcAft>
              <a:buFont typeface="Arial" pitchFamily="34" charset="0"/>
              <a:buChar char="•"/>
              <a:defRPr/>
            </a:pPr>
            <a:r>
              <a:rPr lang="en-US" sz="1900" dirty="0"/>
              <a:t>SHs always allowed to amend</a:t>
            </a:r>
          </a:p>
          <a:p>
            <a:pPr marL="1135063" lvl="2" indent="-495300" eaLnBrk="1" fontAlgn="auto" hangingPunct="1">
              <a:spcBef>
                <a:spcPts val="0"/>
              </a:spcBef>
              <a:spcAft>
                <a:spcPts val="0"/>
              </a:spcAft>
              <a:buFont typeface="Arial" pitchFamily="34" charset="0"/>
              <a:buChar char="•"/>
              <a:defRPr/>
            </a:pPr>
            <a:r>
              <a:rPr lang="en-US" sz="1900" dirty="0"/>
              <a:t>By default board can’t amend bylaws, but charter may allow board to amend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0" y="0"/>
            <a:ext cx="9144000" cy="1295400"/>
          </a:xfrm>
        </p:spPr>
        <p:txBody>
          <a:bodyPr/>
          <a:lstStyle/>
          <a:p>
            <a:pPr eaLnBrk="1" hangingPunct="1"/>
            <a:r>
              <a:rPr lang="en-US" altLang="en-US" dirty="0"/>
              <a:t>BA boot camp</a:t>
            </a:r>
            <a:br>
              <a:rPr lang="en-US" altLang="en-US" dirty="0"/>
            </a:br>
            <a:r>
              <a:rPr lang="en-US" altLang="en-US" sz="3500" dirty="0"/>
              <a:t>Constitutional documents: charter contents</a:t>
            </a:r>
          </a:p>
        </p:txBody>
      </p:sp>
      <p:sp>
        <p:nvSpPr>
          <p:cNvPr id="92163" name="Rectangle 3"/>
          <p:cNvSpPr>
            <a:spLocks noGrp="1" noChangeArrowheads="1"/>
          </p:cNvSpPr>
          <p:nvPr>
            <p:ph type="body" sz="half" idx="1"/>
          </p:nvPr>
        </p:nvSpPr>
        <p:spPr>
          <a:xfrm>
            <a:off x="0" y="1447800"/>
            <a:ext cx="9144000" cy="5410200"/>
          </a:xfrm>
        </p:spPr>
        <p:txBody>
          <a:bodyPr/>
          <a:lstStyle/>
          <a:p>
            <a:pPr eaLnBrk="1" hangingPunct="1">
              <a:lnSpc>
                <a:spcPct val="80000"/>
              </a:lnSpc>
              <a:spcBef>
                <a:spcPts val="0"/>
              </a:spcBef>
            </a:pPr>
            <a:r>
              <a:rPr lang="en-US" altLang="en-US" sz="2400" dirty="0"/>
              <a:t>Charter: mandatory terms </a:t>
            </a:r>
            <a:r>
              <a:rPr lang="en-US" altLang="en-US" sz="2000" dirty="0"/>
              <a:t>[DGCL §102(a)]</a:t>
            </a:r>
          </a:p>
          <a:p>
            <a:pPr lvl="1" eaLnBrk="1" hangingPunct="1">
              <a:lnSpc>
                <a:spcPct val="80000"/>
              </a:lnSpc>
              <a:spcBef>
                <a:spcPts val="0"/>
              </a:spcBef>
            </a:pPr>
            <a:r>
              <a:rPr lang="en-US" altLang="en-US" sz="2000" dirty="0"/>
              <a:t>Firm’s name</a:t>
            </a:r>
          </a:p>
          <a:p>
            <a:pPr lvl="1" eaLnBrk="1" hangingPunct="1">
              <a:lnSpc>
                <a:spcPct val="80000"/>
              </a:lnSpc>
              <a:spcBef>
                <a:spcPts val="0"/>
              </a:spcBef>
            </a:pPr>
            <a:r>
              <a:rPr lang="en-US" altLang="en-US" sz="2000" dirty="0"/>
              <a:t>Address of firm’s registered office and name of its registered agent</a:t>
            </a:r>
          </a:p>
          <a:p>
            <a:pPr lvl="1" eaLnBrk="1" hangingPunct="1">
              <a:lnSpc>
                <a:spcPct val="80000"/>
              </a:lnSpc>
              <a:spcBef>
                <a:spcPts val="0"/>
              </a:spcBef>
            </a:pPr>
            <a:r>
              <a:rPr lang="en-US" altLang="en-US" sz="2000" dirty="0"/>
              <a:t>Nature of the business to be conducted (“any lawful act or activity”)</a:t>
            </a:r>
          </a:p>
          <a:p>
            <a:pPr lvl="1" eaLnBrk="1" hangingPunct="1">
              <a:lnSpc>
                <a:spcPct val="80000"/>
              </a:lnSpc>
              <a:spcBef>
                <a:spcPts val="0"/>
              </a:spcBef>
            </a:pPr>
            <a:r>
              <a:rPr lang="en-US" altLang="en-US" sz="2000" dirty="0"/>
              <a:t>Name/address of incorporators and initial directors</a:t>
            </a:r>
          </a:p>
          <a:p>
            <a:pPr lvl="1" eaLnBrk="1" hangingPunct="1">
              <a:lnSpc>
                <a:spcPct val="80000"/>
              </a:lnSpc>
              <a:spcBef>
                <a:spcPts val="0"/>
              </a:spcBef>
            </a:pPr>
            <a:r>
              <a:rPr lang="en-US" altLang="en-US" sz="2000" dirty="0"/>
              <a:t>Specify if firm is not a stock corporation (in which case, conditions of membership must either be specified, or refer to bylaws)</a:t>
            </a:r>
          </a:p>
          <a:p>
            <a:pPr lvl="1" eaLnBrk="1" hangingPunct="1">
              <a:lnSpc>
                <a:spcPct val="80000"/>
              </a:lnSpc>
              <a:spcBef>
                <a:spcPts val="0"/>
              </a:spcBef>
            </a:pPr>
            <a:r>
              <a:rPr lang="en-US" altLang="en-US" sz="2000" dirty="0"/>
              <a:t>“A statement of the designations and the powers, preferences and rights, and the qualifications, limitations or restrictions [on firm’s stock]”</a:t>
            </a:r>
          </a:p>
          <a:p>
            <a:pPr lvl="1" eaLnBrk="1" hangingPunct="1">
              <a:lnSpc>
                <a:spcPct val="80000"/>
              </a:lnSpc>
              <a:spcBef>
                <a:spcPts val="0"/>
              </a:spcBef>
            </a:pPr>
            <a:r>
              <a:rPr lang="en-US" altLang="en-US" sz="2000" dirty="0"/>
              <a:t>Number of authorized shares &amp; share par value</a:t>
            </a:r>
          </a:p>
          <a:p>
            <a:pPr eaLnBrk="1" hangingPunct="1">
              <a:lnSpc>
                <a:spcPct val="80000"/>
              </a:lnSpc>
              <a:spcBef>
                <a:spcPts val="0"/>
              </a:spcBef>
            </a:pPr>
            <a:r>
              <a:rPr lang="en-US" altLang="en-US" sz="2400" dirty="0"/>
              <a:t>Charter: optional terms </a:t>
            </a:r>
            <a:r>
              <a:rPr lang="en-US" altLang="en-US" sz="2000" dirty="0"/>
              <a:t>[DGCL §102(b)]</a:t>
            </a:r>
          </a:p>
          <a:p>
            <a:pPr lvl="1" eaLnBrk="1" hangingPunct="1">
              <a:lnSpc>
                <a:spcPct val="80000"/>
              </a:lnSpc>
              <a:spcBef>
                <a:spcPts val="0"/>
              </a:spcBef>
            </a:pPr>
            <a:r>
              <a:rPr lang="en-US" altLang="en-US" sz="2000" dirty="0"/>
              <a:t>“Any provision for the management of the business and for the conduct of the affairs of the corporation, and any provision creating, defining, limiting and </a:t>
            </a:r>
            <a:r>
              <a:rPr lang="en-US" altLang="en-US" sz="1900" dirty="0"/>
              <a:t>regulating the powers of the corporation, the directors, and the stockholders […]”</a:t>
            </a:r>
          </a:p>
          <a:p>
            <a:pPr lvl="1" eaLnBrk="1" hangingPunct="1">
              <a:lnSpc>
                <a:spcPct val="80000"/>
              </a:lnSpc>
              <a:spcBef>
                <a:spcPts val="0"/>
              </a:spcBef>
            </a:pPr>
            <a:r>
              <a:rPr lang="en-US" altLang="en-US" sz="2000" dirty="0"/>
              <a:t>“Any provision which is required or permitted […] to be stated in the bylaws may instead be stated in the certificate of incorporation […]”</a:t>
            </a:r>
          </a:p>
          <a:p>
            <a:pPr lvl="1" eaLnBrk="1" hangingPunct="1">
              <a:lnSpc>
                <a:spcPct val="80000"/>
              </a:lnSpc>
              <a:spcBef>
                <a:spcPts val="0"/>
              </a:spcBef>
            </a:pPr>
            <a:r>
              <a:rPr lang="en-US" altLang="en-US" sz="2000" dirty="0"/>
              <a:t>SH preemptive rights</a:t>
            </a:r>
          </a:p>
          <a:p>
            <a:pPr lvl="1" eaLnBrk="1" hangingPunct="1">
              <a:lnSpc>
                <a:spcPct val="80000"/>
              </a:lnSpc>
              <a:spcBef>
                <a:spcPts val="0"/>
              </a:spcBef>
            </a:pPr>
            <a:r>
              <a:rPr lang="en-US" altLang="en-US" sz="2000" dirty="0"/>
              <a:t>Supermajority requirements for SH or board votes</a:t>
            </a:r>
          </a:p>
          <a:p>
            <a:pPr lvl="1" eaLnBrk="1" hangingPunct="1">
              <a:lnSpc>
                <a:spcPct val="80000"/>
              </a:lnSpc>
              <a:spcBef>
                <a:spcPts val="0"/>
              </a:spcBef>
            </a:pPr>
            <a:r>
              <a:rPr lang="en-US" altLang="en-US" sz="2000" dirty="0"/>
              <a:t>Opting out of limited liability or perpetual existence</a:t>
            </a:r>
          </a:p>
          <a:p>
            <a:pPr lvl="1" eaLnBrk="1" hangingPunct="1">
              <a:lnSpc>
                <a:spcPct val="80000"/>
              </a:lnSpc>
              <a:spcBef>
                <a:spcPts val="0"/>
              </a:spcBef>
            </a:pPr>
            <a:r>
              <a:rPr lang="en-US" altLang="en-US" sz="2000" dirty="0"/>
              <a:t>Limits on directors’ fiduciary duty</a:t>
            </a:r>
            <a:endParaRPr lang="en-US"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en-US" altLang="en-US" dirty="0"/>
              <a:t>BA boot camp</a:t>
            </a:r>
            <a:br>
              <a:rPr lang="en-US" altLang="en-US" dirty="0"/>
            </a:br>
            <a:r>
              <a:rPr lang="en-US" altLang="en-US" sz="3500" dirty="0"/>
              <a:t>Constitutional documents: bylaw contents</a:t>
            </a:r>
            <a:endParaRPr lang="en-US" altLang="en-US" sz="3500" i="1" dirty="0"/>
          </a:p>
        </p:txBody>
      </p:sp>
      <p:sp>
        <p:nvSpPr>
          <p:cNvPr id="99331" name="Rectangle 3"/>
          <p:cNvSpPr>
            <a:spLocks noGrp="1" noChangeArrowheads="1"/>
          </p:cNvSpPr>
          <p:nvPr>
            <p:ph type="body" idx="1"/>
          </p:nvPr>
        </p:nvSpPr>
        <p:spPr>
          <a:xfrm>
            <a:off x="0" y="1447800"/>
            <a:ext cx="9144000" cy="5410200"/>
          </a:xfrm>
        </p:spPr>
        <p:txBody>
          <a:bodyPr/>
          <a:lstStyle/>
          <a:p>
            <a:pPr marL="342900" lvl="1" indent="-342900" eaLnBrk="1" hangingPunct="1">
              <a:lnSpc>
                <a:spcPct val="90000"/>
              </a:lnSpc>
              <a:spcBef>
                <a:spcPct val="0"/>
              </a:spcBef>
              <a:buFont typeface="Arial" charset="0"/>
              <a:buChar char="•"/>
              <a:defRPr/>
            </a:pPr>
            <a:r>
              <a:rPr lang="en-US" altLang="en-US" sz="2300" dirty="0"/>
              <a:t>DGCL 109(a): bylaws may address any subject “</a:t>
            </a:r>
            <a:r>
              <a:rPr lang="en-US" altLang="en-US" sz="2300" dirty="0">
                <a:solidFill>
                  <a:srgbClr val="00B050"/>
                </a:solidFill>
              </a:rPr>
              <a:t>not inconsistent with law or with the certificate of incorporation</a:t>
            </a:r>
            <a:r>
              <a:rPr lang="en-US" altLang="en-US" sz="2300" dirty="0"/>
              <a:t>, relating to </a:t>
            </a:r>
            <a:r>
              <a:rPr lang="en-US" altLang="en-US" sz="2300" dirty="0">
                <a:solidFill>
                  <a:srgbClr val="0070C0"/>
                </a:solidFill>
              </a:rPr>
              <a:t>the business of the corporation, the conduct of its affairs, and its rights or powers or the rights or powers of its stockholders, directors, officers or employees</a:t>
            </a:r>
            <a:r>
              <a:rPr lang="en-US" altLang="en-US" sz="2300" dirty="0"/>
              <a:t>.”</a:t>
            </a:r>
          </a:p>
          <a:p>
            <a:pPr eaLnBrk="1" hangingPunct="1">
              <a:lnSpc>
                <a:spcPct val="90000"/>
              </a:lnSpc>
              <a:spcBef>
                <a:spcPct val="0"/>
              </a:spcBef>
              <a:defRPr/>
            </a:pPr>
            <a:r>
              <a:rPr lang="en-US" altLang="en-US" sz="2400" dirty="0"/>
              <a:t>Valid bylaw content </a:t>
            </a:r>
            <a:r>
              <a:rPr lang="en-US" altLang="en-US" sz="1600" dirty="0"/>
              <a:t>(</a:t>
            </a:r>
            <a:r>
              <a:rPr lang="en-US" altLang="en-US" sz="1600" i="1" dirty="0"/>
              <a:t>Boilermakers Local 154 Retirement Fund v. Chevron Corp</a:t>
            </a:r>
            <a:r>
              <a:rPr lang="en-US" altLang="en-US" sz="1600" dirty="0"/>
              <a:t>. [</a:t>
            </a:r>
            <a:r>
              <a:rPr lang="en-US" altLang="en-US" sz="1600" dirty="0" err="1"/>
              <a:t>Del.Ch</a:t>
            </a:r>
            <a:r>
              <a:rPr lang="en-US" altLang="en-US" sz="1600" dirty="0"/>
              <a:t>. 2013])</a:t>
            </a:r>
          </a:p>
          <a:p>
            <a:pPr marL="914400" lvl="1" indent="-457200" eaLnBrk="1" hangingPunct="1">
              <a:lnSpc>
                <a:spcPct val="90000"/>
              </a:lnSpc>
              <a:spcBef>
                <a:spcPct val="0"/>
              </a:spcBef>
              <a:buFont typeface="+mj-lt"/>
              <a:buAutoNum type="arabicPeriod"/>
              <a:defRPr/>
            </a:pPr>
            <a:r>
              <a:rPr lang="en-US" altLang="en-US" sz="2000" dirty="0">
                <a:solidFill>
                  <a:srgbClr val="00B050"/>
                </a:solidFill>
              </a:rPr>
              <a:t>Bylaws are subordinate to the law &amp; charter</a:t>
            </a:r>
          </a:p>
          <a:p>
            <a:pPr lvl="2" eaLnBrk="1" hangingPunct="1">
              <a:lnSpc>
                <a:spcPct val="90000"/>
              </a:lnSpc>
              <a:spcBef>
                <a:spcPct val="0"/>
              </a:spcBef>
              <a:defRPr/>
            </a:pPr>
            <a:r>
              <a:rPr lang="en-US" altLang="en-US" sz="1600" dirty="0"/>
              <a:t>So, anything that the law says should be in the charter (e.g., authorized shares, rights of shares) is not valid bylaw subject matter</a:t>
            </a:r>
          </a:p>
          <a:p>
            <a:pPr lvl="2" eaLnBrk="1" hangingPunct="1">
              <a:lnSpc>
                <a:spcPct val="90000"/>
              </a:lnSpc>
              <a:spcBef>
                <a:spcPct val="0"/>
              </a:spcBef>
              <a:defRPr/>
            </a:pPr>
            <a:r>
              <a:rPr lang="en-US" altLang="en-US" sz="1600" dirty="0"/>
              <a:t>Bylaw can’t order directors to act in way that violates FDs (only charter can)</a:t>
            </a:r>
          </a:p>
          <a:p>
            <a:pPr marL="914400" lvl="1" indent="-457200" eaLnBrk="1" hangingPunct="1">
              <a:lnSpc>
                <a:spcPct val="90000"/>
              </a:lnSpc>
              <a:spcBef>
                <a:spcPct val="0"/>
              </a:spcBef>
              <a:buFont typeface="+mj-lt"/>
              <a:buAutoNum type="arabicPeriod"/>
              <a:defRPr/>
            </a:pPr>
            <a:r>
              <a:rPr lang="en-US" altLang="en-US" sz="2000" dirty="0">
                <a:solidFill>
                  <a:srgbClr val="0070C0"/>
                </a:solidFill>
              </a:rPr>
              <a:t>Valid subject matters include</a:t>
            </a:r>
          </a:p>
          <a:p>
            <a:pPr lvl="2" eaLnBrk="1" hangingPunct="1">
              <a:lnSpc>
                <a:spcPct val="90000"/>
              </a:lnSpc>
              <a:spcBef>
                <a:spcPct val="0"/>
              </a:spcBef>
              <a:defRPr/>
            </a:pPr>
            <a:r>
              <a:rPr lang="en-US" altLang="en-US" sz="1600" dirty="0"/>
              <a:t>Business/affairs of firm</a:t>
            </a:r>
          </a:p>
          <a:p>
            <a:pPr lvl="2" eaLnBrk="1" hangingPunct="1">
              <a:lnSpc>
                <a:spcPct val="90000"/>
              </a:lnSpc>
              <a:spcBef>
                <a:spcPct val="0"/>
              </a:spcBef>
              <a:defRPr/>
            </a:pPr>
            <a:r>
              <a:rPr lang="en-US" altLang="en-US" sz="1600" dirty="0"/>
              <a:t>Rights/powers of firm, SHs, directors, officers &amp; employees</a:t>
            </a:r>
          </a:p>
          <a:p>
            <a:pPr marL="914400" lvl="1" indent="-457200" eaLnBrk="1" hangingPunct="1">
              <a:lnSpc>
                <a:spcPct val="90000"/>
              </a:lnSpc>
              <a:spcBef>
                <a:spcPct val="0"/>
              </a:spcBef>
              <a:buFont typeface="+mj-lt"/>
              <a:buAutoNum type="arabicPeriod"/>
              <a:defRPr/>
            </a:pPr>
            <a:r>
              <a:rPr lang="en-US" altLang="en-US" sz="2000" dirty="0"/>
              <a:t>Bylaws dictate process, not substantive decisions</a:t>
            </a:r>
          </a:p>
          <a:p>
            <a:pPr marL="1147763" lvl="2" indent="-290513" eaLnBrk="1" hangingPunct="1">
              <a:lnSpc>
                <a:spcPct val="90000"/>
              </a:lnSpc>
              <a:spcBef>
                <a:spcPct val="0"/>
              </a:spcBef>
              <a:defRPr/>
            </a:pPr>
            <a:r>
              <a:rPr lang="en-US" altLang="en-US" sz="1600" dirty="0"/>
              <a:t>Court: “[B]</a:t>
            </a:r>
            <a:r>
              <a:rPr lang="en-US" sz="1600" dirty="0" err="1"/>
              <a:t>ylaws</a:t>
            </a:r>
            <a:r>
              <a:rPr lang="en-US" sz="1600" dirty="0"/>
              <a:t> typically do not contain substantive mandates, but direct how the corporation, the board, and its stockholders may take certain actions.”</a:t>
            </a:r>
            <a:endParaRPr lang="en-US" altLang="en-US" sz="1600" dirty="0"/>
          </a:p>
          <a:p>
            <a:pPr marL="914400" lvl="1" indent="-457200" eaLnBrk="1" hangingPunct="1">
              <a:lnSpc>
                <a:spcPct val="90000"/>
              </a:lnSpc>
              <a:spcBef>
                <a:spcPct val="0"/>
              </a:spcBef>
              <a:buFont typeface="+mj-lt"/>
              <a:buAutoNum type="arabicPeriod"/>
              <a:defRPr/>
            </a:pPr>
            <a:r>
              <a:rPr lang="en-US" altLang="en-US" sz="2000" dirty="0"/>
              <a:t>Bylaw isn’t invalidated because it can be abused; if a particular act abuses the bylaw, that act can be challenged</a:t>
            </a:r>
          </a:p>
          <a:p>
            <a:pPr marL="914400" lvl="1" indent="-457200" eaLnBrk="1" hangingPunct="1">
              <a:lnSpc>
                <a:spcPct val="90000"/>
              </a:lnSpc>
              <a:spcBef>
                <a:spcPct val="0"/>
              </a:spcBef>
              <a:buFont typeface="+mj-lt"/>
              <a:buAutoNum type="arabicPeriod"/>
              <a:defRPr/>
            </a:pPr>
            <a:r>
              <a:rPr lang="en-US" altLang="en-US" sz="2000" dirty="0"/>
              <a:t>Board-amended bylaw may diminish an existing SH right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en-US" altLang="en-US" dirty="0"/>
              <a:t>BA boot camp</a:t>
            </a:r>
            <a:br>
              <a:rPr lang="en-US" altLang="en-US" dirty="0"/>
            </a:br>
            <a:r>
              <a:rPr lang="en-US" altLang="en-US" sz="3500" dirty="0"/>
              <a:t>Constitutional documents: assumptions for exam</a:t>
            </a:r>
          </a:p>
        </p:txBody>
      </p:sp>
      <p:sp>
        <p:nvSpPr>
          <p:cNvPr id="98307" name="Rectangle 3"/>
          <p:cNvSpPr>
            <a:spLocks noGrp="1" noChangeArrowheads="1"/>
          </p:cNvSpPr>
          <p:nvPr>
            <p:ph type="body" idx="1"/>
          </p:nvPr>
        </p:nvSpPr>
        <p:spPr>
          <a:xfrm>
            <a:off x="0" y="1447800"/>
            <a:ext cx="9144000" cy="5410200"/>
          </a:xfrm>
        </p:spPr>
        <p:txBody>
          <a:bodyPr/>
          <a:lstStyle/>
          <a:p>
            <a:pPr marL="571500" indent="-571500" eaLnBrk="1" hangingPunct="1">
              <a:spcBef>
                <a:spcPct val="0"/>
              </a:spcBef>
            </a:pPr>
            <a:r>
              <a:rPr lang="en-US" altLang="en-US" sz="2400" dirty="0"/>
              <a:t>On the exam, assume that the corporations mentioned in the fact pattern have the following terms in their constitutional documents, unless the fact pattern states otherwise</a:t>
            </a:r>
          </a:p>
          <a:p>
            <a:pPr marL="571500" indent="-571500" eaLnBrk="1" hangingPunct="1">
              <a:spcBef>
                <a:spcPct val="0"/>
              </a:spcBef>
            </a:pPr>
            <a:r>
              <a:rPr lang="en-US" altLang="en-US" sz="2400" dirty="0"/>
              <a:t>Charter</a:t>
            </a:r>
          </a:p>
          <a:p>
            <a:pPr marL="920750" lvl="1" indent="-571500" eaLnBrk="1" hangingPunct="1">
              <a:spcBef>
                <a:spcPct val="0"/>
              </a:spcBef>
            </a:pPr>
            <a:r>
              <a:rPr lang="en-US" altLang="en-US" sz="2000" dirty="0"/>
              <a:t>Firm is a stock corporation, has limited liability &amp; perpetual existence</a:t>
            </a:r>
          </a:p>
          <a:p>
            <a:pPr marL="920750" lvl="1" indent="-571500" eaLnBrk="1" hangingPunct="1">
              <a:spcBef>
                <a:spcPct val="0"/>
              </a:spcBef>
            </a:pPr>
            <a:r>
              <a:rPr lang="en-US" altLang="en-US" sz="2000" dirty="0"/>
              <a:t>Firm may conduct any lawful act or activity</a:t>
            </a:r>
          </a:p>
          <a:p>
            <a:pPr marL="920750" lvl="1" indent="-571500" eaLnBrk="1" hangingPunct="1">
              <a:spcBef>
                <a:spcPct val="0"/>
              </a:spcBef>
            </a:pPr>
            <a:r>
              <a:rPr lang="en-US" altLang="en-US" sz="2000" dirty="0"/>
              <a:t>Director FD is limited to &amp; director/agent right to indemnification is extended to the maximum degree allowed by law</a:t>
            </a:r>
          </a:p>
          <a:p>
            <a:pPr marL="920750" lvl="1" indent="-571500" eaLnBrk="1" hangingPunct="1">
              <a:spcBef>
                <a:spcPct val="0"/>
              </a:spcBef>
            </a:pPr>
            <a:r>
              <a:rPr lang="en-US" altLang="en-US" sz="2000" dirty="0"/>
              <a:t>Board may amend bylaws</a:t>
            </a:r>
          </a:p>
          <a:p>
            <a:pPr marL="571500" indent="-571500" eaLnBrk="1" hangingPunct="1">
              <a:spcBef>
                <a:spcPct val="0"/>
              </a:spcBef>
            </a:pPr>
            <a:r>
              <a:rPr lang="en-US" altLang="en-US" sz="2400" dirty="0"/>
              <a:t>Bylaws</a:t>
            </a:r>
          </a:p>
          <a:p>
            <a:pPr marL="920750" lvl="1" indent="-571500" eaLnBrk="1" hangingPunct="1">
              <a:spcBef>
                <a:spcPct val="0"/>
              </a:spcBef>
            </a:pPr>
            <a:r>
              <a:rPr lang="en-US" altLang="en-US" sz="2000" dirty="0"/>
              <a:t>Chairperson of the board is authorized to call a board meeting</a:t>
            </a:r>
          </a:p>
          <a:p>
            <a:pPr marL="920750" lvl="1" indent="-571500" eaLnBrk="1" hangingPunct="1">
              <a:spcBef>
                <a:spcPct val="0"/>
              </a:spcBef>
            </a:pPr>
            <a:r>
              <a:rPr lang="en-US" altLang="en-US" sz="2000" dirty="0"/>
              <a:t>Board is authorized to call both annual &amp; special SH meetings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dirty="0"/>
              <a:t>BA boot camp</a:t>
            </a:r>
            <a:br>
              <a:rPr lang="en-US" altLang="en-US" dirty="0"/>
            </a:br>
            <a:r>
              <a:rPr lang="en-US" altLang="en-US" sz="3500" dirty="0"/>
              <a:t>Corporate actors</a:t>
            </a:r>
          </a:p>
        </p:txBody>
      </p:sp>
      <p:sp>
        <p:nvSpPr>
          <p:cNvPr id="30723" name="Rectangle 3"/>
          <p:cNvSpPr>
            <a:spLocks noGrp="1" noChangeArrowheads="1"/>
          </p:cNvSpPr>
          <p:nvPr>
            <p:ph type="body" idx="1"/>
          </p:nvPr>
        </p:nvSpPr>
        <p:spPr>
          <a:xfrm>
            <a:off x="0" y="1447800"/>
            <a:ext cx="9144000" cy="5410200"/>
          </a:xfrm>
        </p:spPr>
        <p:txBody>
          <a:bodyPr/>
          <a:lstStyle/>
          <a:p>
            <a:pPr eaLnBrk="1" hangingPunct="1">
              <a:lnSpc>
                <a:spcPct val="90000"/>
              </a:lnSpc>
              <a:spcBef>
                <a:spcPts val="0"/>
              </a:spcBef>
            </a:pPr>
            <a:r>
              <a:rPr lang="en-US" altLang="en-US" sz="2400" dirty="0"/>
              <a:t>Controlled actors (agents)</a:t>
            </a:r>
          </a:p>
          <a:p>
            <a:pPr lvl="1" eaLnBrk="1" hangingPunct="1">
              <a:lnSpc>
                <a:spcPct val="90000"/>
              </a:lnSpc>
              <a:spcBef>
                <a:spcPts val="0"/>
              </a:spcBef>
            </a:pPr>
            <a:r>
              <a:rPr lang="en-US" altLang="en-US" sz="2000" dirty="0"/>
              <a:t>Act on the firm’s behalf &amp; subject to the firm’s control (Restatement (Third) of Agency (“R3A”) §1.01)</a:t>
            </a:r>
          </a:p>
          <a:p>
            <a:pPr lvl="1" eaLnBrk="1" hangingPunct="1">
              <a:lnSpc>
                <a:spcPct val="90000"/>
              </a:lnSpc>
              <a:spcBef>
                <a:spcPts val="0"/>
              </a:spcBef>
            </a:pPr>
            <a:r>
              <a:rPr lang="en-US" altLang="en-US" sz="2000" dirty="0"/>
              <a:t>For this course, officers are agents (law is ambiguous about this)</a:t>
            </a:r>
          </a:p>
          <a:p>
            <a:pPr eaLnBrk="1" hangingPunct="1">
              <a:lnSpc>
                <a:spcPct val="90000"/>
              </a:lnSpc>
              <a:spcBef>
                <a:spcPts val="0"/>
              </a:spcBef>
            </a:pPr>
            <a:r>
              <a:rPr lang="en-US" altLang="en-US" sz="2400" dirty="0"/>
              <a:t>Autonomous actors </a:t>
            </a:r>
            <a:r>
              <a:rPr lang="en-US" altLang="en-US" sz="2000" dirty="0"/>
              <a:t>(act on firm’s behalf, not subject to firm’s control, but legally required to act in firm’s interest)</a:t>
            </a:r>
          </a:p>
          <a:p>
            <a:pPr lvl="1" eaLnBrk="1" hangingPunct="1">
              <a:lnSpc>
                <a:spcPct val="90000"/>
              </a:lnSpc>
              <a:spcBef>
                <a:spcPts val="0"/>
              </a:spcBef>
            </a:pPr>
            <a:r>
              <a:rPr lang="en-US" altLang="en-US" sz="2000" dirty="0"/>
              <a:t>Board of directors (“board”)</a:t>
            </a:r>
          </a:p>
          <a:p>
            <a:pPr lvl="1" eaLnBrk="1" hangingPunct="1">
              <a:lnSpc>
                <a:spcPct val="90000"/>
              </a:lnSpc>
              <a:spcBef>
                <a:spcPts val="0"/>
              </a:spcBef>
            </a:pPr>
            <a:r>
              <a:rPr lang="en-US" altLang="en-US" sz="2000" dirty="0"/>
              <a:t>Board committees</a:t>
            </a:r>
          </a:p>
          <a:p>
            <a:pPr lvl="1" eaLnBrk="1" hangingPunct="1">
              <a:lnSpc>
                <a:spcPct val="90000"/>
              </a:lnSpc>
              <a:spcBef>
                <a:spcPts val="0"/>
              </a:spcBef>
            </a:pPr>
            <a:r>
              <a:rPr lang="en-US" altLang="en-US" sz="2000" dirty="0"/>
              <a:t>Incorporators</a:t>
            </a:r>
          </a:p>
          <a:p>
            <a:pPr eaLnBrk="1" hangingPunct="1">
              <a:lnSpc>
                <a:spcPct val="90000"/>
              </a:lnSpc>
              <a:spcBef>
                <a:spcPts val="0"/>
              </a:spcBef>
            </a:pPr>
            <a:r>
              <a:rPr lang="en-US" altLang="en-US" sz="2400" dirty="0" smtClean="0"/>
              <a:t>Owner-actors</a:t>
            </a:r>
            <a:endParaRPr lang="en-US" altLang="en-US" sz="2400" dirty="0"/>
          </a:p>
          <a:p>
            <a:pPr lvl="1" eaLnBrk="1" hangingPunct="1">
              <a:lnSpc>
                <a:spcPct val="90000"/>
              </a:lnSpc>
              <a:spcBef>
                <a:spcPts val="0"/>
              </a:spcBef>
            </a:pPr>
            <a:r>
              <a:rPr lang="en-US" altLang="en-US" sz="2000" dirty="0"/>
              <a:t>Partners (all equity-holders in a directly-controlled firm</a:t>
            </a:r>
            <a:r>
              <a:rPr lang="en-US" altLang="en-US" sz="2000" dirty="0" smtClean="0"/>
              <a:t>)</a:t>
            </a:r>
          </a:p>
          <a:p>
            <a:pPr lvl="2" eaLnBrk="1" hangingPunct="1">
              <a:lnSpc>
                <a:spcPct val="90000"/>
              </a:lnSpc>
              <a:spcBef>
                <a:spcPts val="0"/>
              </a:spcBef>
            </a:pPr>
            <a:r>
              <a:rPr lang="en-US" altLang="en-US" sz="1800" dirty="0" smtClean="0"/>
              <a:t>Analyzed similar to controlled actors</a:t>
            </a:r>
            <a:endParaRPr lang="en-US" altLang="en-US" sz="1800" dirty="0"/>
          </a:p>
          <a:p>
            <a:pPr lvl="1" eaLnBrk="1" hangingPunct="1">
              <a:lnSpc>
                <a:spcPct val="90000"/>
              </a:lnSpc>
              <a:spcBef>
                <a:spcPts val="0"/>
              </a:spcBef>
            </a:pPr>
            <a:r>
              <a:rPr lang="en-US" altLang="en-US" sz="2000" dirty="0"/>
              <a:t>Controllers (controlling equity-holders in a delegated-control firm)</a:t>
            </a:r>
          </a:p>
          <a:p>
            <a:pPr lvl="2" eaLnBrk="1" hangingPunct="1">
              <a:lnSpc>
                <a:spcPct val="90000"/>
              </a:lnSpc>
              <a:spcBef>
                <a:spcPts val="0"/>
              </a:spcBef>
            </a:pPr>
            <a:r>
              <a:rPr lang="en-US" altLang="en-US" sz="1800" dirty="0"/>
              <a:t>C is a SH/group with enough control rights to control the agenda (force a SH vote on an issue) &amp; then win the vote</a:t>
            </a:r>
          </a:p>
          <a:p>
            <a:pPr lvl="2" eaLnBrk="1" hangingPunct="1">
              <a:lnSpc>
                <a:spcPct val="90000"/>
              </a:lnSpc>
              <a:spcBef>
                <a:spcPts val="0"/>
              </a:spcBef>
            </a:pPr>
            <a:r>
              <a:rPr lang="en-US" altLang="en-US" sz="1800" dirty="0" smtClean="0"/>
              <a:t>Analyzed similar to autonomous actors</a:t>
            </a:r>
            <a:endParaRPr lang="en-US" altLang="en-US" sz="2000" dirty="0"/>
          </a:p>
          <a:p>
            <a:pPr eaLnBrk="1" hangingPunct="1">
              <a:lnSpc>
                <a:spcPct val="90000"/>
              </a:lnSpc>
              <a:spcBef>
                <a:spcPts val="0"/>
              </a:spcBef>
            </a:pPr>
            <a:r>
              <a:rPr lang="en-US" altLang="en-US" sz="2400" dirty="0"/>
              <a:t>Non-fiduciary actors (stewards) </a:t>
            </a:r>
            <a:r>
              <a:rPr lang="en-US" altLang="en-US" sz="2000" dirty="0"/>
              <a:t>(act on firm’s behalf, not subject to firm’s control &amp; not legally required to act in firm’s interest)</a:t>
            </a:r>
          </a:p>
          <a:p>
            <a:pPr lvl="1" eaLnBrk="1" hangingPunct="1">
              <a:lnSpc>
                <a:spcPct val="90000"/>
              </a:lnSpc>
              <a:spcBef>
                <a:spcPts val="0"/>
              </a:spcBef>
            </a:pPr>
            <a:r>
              <a:rPr lang="en-US" altLang="en-US" sz="2000" dirty="0"/>
              <a:t>SH </a:t>
            </a:r>
            <a:r>
              <a:rPr lang="en-US" altLang="en-US" sz="2000" dirty="0" smtClean="0"/>
              <a:t>meeting</a:t>
            </a:r>
            <a:endParaRPr lang="en-US" altLang="en-US" sz="2000" dirty="0"/>
          </a:p>
        </p:txBody>
      </p:sp>
      <p:sp>
        <p:nvSpPr>
          <p:cNvPr id="30724" name="Picture 9"/>
          <p:cNvSpPr>
            <a:spLocks noChangeAspect="1" noChangeArrowheads="1"/>
          </p:cNvSpPr>
          <p:nvPr/>
        </p:nvSpPr>
        <p:spPr bwMode="auto">
          <a:xfrm>
            <a:off x="6562725" y="1700213"/>
            <a:ext cx="2505075" cy="226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3773</TotalTime>
  <Words>5769</Words>
  <Application>Microsoft Office PowerPoint</Application>
  <PresentationFormat>On-screen Show (4:3)</PresentationFormat>
  <Paragraphs>446</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Tahoma</vt:lpstr>
      <vt:lpstr>Wingdings</vt:lpstr>
      <vt:lpstr>Office Theme</vt:lpstr>
      <vt:lpstr>Mergers &amp; acquisitions Section 0: Business Associations “Boot Camp”</vt:lpstr>
      <vt:lpstr>BA boot camp What is corporate law</vt:lpstr>
      <vt:lpstr>BA boot camp Tunneling</vt:lpstr>
      <vt:lpstr>BA boot camp Topics imported</vt:lpstr>
      <vt:lpstr>BA boot camp Constitutional documents</vt:lpstr>
      <vt:lpstr>BA boot camp Constitutional documents: charter contents</vt:lpstr>
      <vt:lpstr>BA boot camp Constitutional documents: bylaw contents</vt:lpstr>
      <vt:lpstr>BA boot camp Constitutional documents: assumptions for exam</vt:lpstr>
      <vt:lpstr>BA boot camp Corporate actors</vt:lpstr>
      <vt:lpstr>BA boot camp Corporate actors: how collective actors act</vt:lpstr>
      <vt:lpstr>BA boot camp Corporate actors: authority</vt:lpstr>
      <vt:lpstr>BA boot camp Corporate actors: authority</vt:lpstr>
      <vt:lpstr>BA boot camp Corporate actors: challenging an actor’s behavior</vt:lpstr>
      <vt:lpstr>BA boot camp FD: What is a fiduciary duty?</vt:lpstr>
      <vt:lpstr>BA boot camp FD: Step 1 – Duty</vt:lpstr>
      <vt:lpstr>BA boot camp FD: Step 2 – SoR selection</vt:lpstr>
      <vt:lpstr>BA boot camp FD: Step 2 – When does entire fairness apply?</vt:lpstr>
      <vt:lpstr>BA boot camp FD: Step 2 - When does enhanced scrutiny apply?</vt:lpstr>
      <vt:lpstr>BA boot camp FD: flaws</vt:lpstr>
      <vt:lpstr>BA boot camp FD: Step 3 - Application (agency)</vt:lpstr>
      <vt:lpstr>BA boot camp FD: Step 3 - application (BJR)</vt:lpstr>
      <vt:lpstr>BA boot camp FD: Step 3 - application (BJR)</vt:lpstr>
      <vt:lpstr>BA boot camp FD: Step 3 - application (BJR)</vt:lpstr>
      <vt:lpstr>BA boot camp FD: Step 3 - application (BJR)</vt:lpstr>
      <vt:lpstr>BA boot camp FD: Step 3 - Application (enhanced scrutiny)</vt:lpstr>
      <vt:lpstr>BA boot camp FD: Step 3 - application (entire fairness)</vt:lpstr>
      <vt:lpstr>BA boot camp FD: bypassing a conflict of interest</vt:lpstr>
      <vt:lpstr>BA boot camp Approval: general principles</vt:lpstr>
      <vt:lpstr>BA boot camp Approval: elements</vt:lpstr>
      <vt:lpstr>BA boot camp Approval: Source of authority</vt:lpstr>
      <vt:lpstr>BA boot camp Approval: Source (manifestations attributable to B)</vt:lpstr>
      <vt:lpstr>BA boot camp Approval: Source (manifestations attributable to B)</vt:lpstr>
      <vt:lpstr>BA boot camp Approval: Unambiguous</vt:lpstr>
      <vt:lpstr>BA boot camp Approval: Uncoerced</vt:lpstr>
      <vt:lpstr>BA boot camp Approval: Informed</vt:lpstr>
      <vt:lpstr>BA boot camp Specific rules related to ratification</vt:lpstr>
      <vt:lpstr>BA boot camp Ratification: Source (delegated authority to ratify)</vt:lpstr>
      <vt:lpstr>BA boot camp Ratification: Unambiguous</vt:lpstr>
      <vt:lpstr>BA boot camp Ratification: Uncoerced</vt:lpstr>
      <vt:lpstr>BA boot camp Ratification: A’s act is approvable</vt:lpstr>
      <vt:lpstr>BA boot camp Ratification: Timely</vt:lpstr>
    </vt:vector>
  </TitlesOfParts>
  <Company>University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 Section 0: Introduction to M&amp;A</dc:title>
  <dc:creator>Aviram, Amitai</dc:creator>
  <cp:lastModifiedBy>Aviram, Amitai</cp:lastModifiedBy>
  <cp:revision>458</cp:revision>
  <cp:lastPrinted>2016-01-20T22:03:12Z</cp:lastPrinted>
  <dcterms:created xsi:type="dcterms:W3CDTF">2013-06-10T20:53:57Z</dcterms:created>
  <dcterms:modified xsi:type="dcterms:W3CDTF">2020-01-17T19:42:37Z</dcterms:modified>
</cp:coreProperties>
</file>