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53"/>
  </p:notesMasterIdLst>
  <p:handoutMasterIdLst>
    <p:handoutMasterId r:id="rId54"/>
  </p:handoutMasterIdLst>
  <p:sldIdLst>
    <p:sldId id="316" r:id="rId2"/>
    <p:sldId id="327" r:id="rId3"/>
    <p:sldId id="317" r:id="rId4"/>
    <p:sldId id="318" r:id="rId5"/>
    <p:sldId id="319" r:id="rId6"/>
    <p:sldId id="320" r:id="rId7"/>
    <p:sldId id="321" r:id="rId8"/>
    <p:sldId id="322" r:id="rId9"/>
    <p:sldId id="326" r:id="rId10"/>
    <p:sldId id="323" r:id="rId11"/>
    <p:sldId id="324" r:id="rId12"/>
    <p:sldId id="325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39F1F7-3F86-4898-A6B4-CD793D667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CB7EBD-4C29-4458-B6B6-15C0B62EF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05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F4A79E-C8D7-4E86-A7C3-89CE40E33F98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0A328F-A494-41BD-A4B0-05400F363A5B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ECAA5A-D76D-42C8-9991-2764C5E4B1A4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309CCE-5463-4192-8304-63BAF1092111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CDD540-B0D5-4918-AC8F-53259AF16A4C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313BB7-0FE8-479D-87AA-4A0CEFED7038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60E35B-B3B1-4989-816A-F898D350320A}" type="slidenum">
              <a:rPr lang="en-US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A15A44-EDF2-421D-ACA6-FF6C12D86BF4}" type="slidenum">
              <a:rPr lang="en-US" altLang="en-US"/>
              <a:pPr eaLnBrk="1" hangingPunct="1"/>
              <a:t>47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032389-42B7-4888-BF2F-9F0F129193E4}" type="slidenum">
              <a:rPr lang="en-US" altLang="en-US"/>
              <a:pPr eaLnBrk="1" hangingPunct="1"/>
              <a:t>48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112042-2716-413C-864E-27ED2178F0AA}" type="slidenum">
              <a:rPr lang="en-US" altLang="en-US"/>
              <a:pPr eaLnBrk="1" hangingPunct="1"/>
              <a:t>49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F0840-B8BE-42B3-92B6-A99BF091D1FE}" type="slidenum">
              <a:rPr lang="en-US" altLang="en-US"/>
              <a:pPr eaLnBrk="1" hangingPunct="1"/>
              <a:t>50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8AA606-F499-4874-A863-0CECD50ED188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4C0006-4957-474D-BF9A-12E80445B32A}" type="slidenum">
              <a:rPr lang="en-US" altLang="en-US"/>
              <a:pPr eaLnBrk="1" hangingPunct="1"/>
              <a:t>51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374D1C-098E-43C9-AB72-C5670F92E654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FC444D-006B-449D-B20B-BA251FC2D3C7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254ADE-F60A-49C8-A298-FA43D544056B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10760-D878-4314-9F19-257FD9F88AF6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8E23BA-2637-4891-A676-01F4D2026BF2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D3D898-490C-4DFE-B83A-C60FAD01FF3E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5798F9-ADB7-4F54-9427-56A33F0F64C9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EA667-AEDF-4473-B909-163F413A6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6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643A-D068-4821-AEF9-E9DAB2C3C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99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F50F-3518-4BF7-B057-0A4906BF3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40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B5D6-BBE9-4EF8-803D-8D0CC56CB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41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5A834-3E87-4133-9775-D97271E88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A79E-3954-4AF6-BA01-A66684A83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5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1A700-ED77-424A-845D-B09F8A7B4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6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A636-022F-4938-A1F6-1F0486CE7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9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2235-943B-4CE0-915D-78AA304B8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64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A2FD-4905-49F5-9B56-4092B07A4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4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EB95F-98C7-4E2A-8D95-DFCF67A45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7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0426-553C-4275-B322-981974D93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4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1EE8F-5F6E-4756-B659-EDBD0CAC6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03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6541C-4B03-405F-9D06-AC70B44EE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0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/>
              <a:t>Copyright © Amitai Aviram. All Rights Reserved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181E555C-4234-40BC-8C92-3909FC306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  <p:sldLayoutId id="2147483677" r:id="rId13"/>
    <p:sldLayoutId id="2147483678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7315200" cy="28194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Evolution of</a:t>
            </a:r>
            <a:br>
              <a:rPr lang="en-US" altLang="en-US" sz="4400" dirty="0" smtClean="0"/>
            </a:br>
            <a:r>
              <a:rPr lang="en-US" altLang="en-US" sz="4400" dirty="0" smtClean="0"/>
              <a:t>Corporate Law &amp; Finance</a:t>
            </a:r>
            <a:br>
              <a:rPr lang="en-US" altLang="en-US" sz="4400" dirty="0" smtClean="0"/>
            </a:br>
            <a:r>
              <a:rPr lang="en-US" altLang="en-US" sz="2400" dirty="0" smtClean="0"/>
              <a:t>Business Associations Section 7c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400" dirty="0"/>
              <a:t>Evolution: Forces shaping modern corporate law</a:t>
            </a:r>
            <a:endParaRPr lang="en-US" altLang="en-US" sz="3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6400800" cy="26384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dirty="0" smtClean="0"/>
              <a:t>Prof. Amitai Aviram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1800" dirty="0" smtClean="0"/>
              <a:t>Aviram@illinois.edu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800" dirty="0" smtClean="0"/>
              <a:t>College of Law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800" dirty="0" smtClean="0"/>
              <a:t>University of Illinois</a:t>
            </a:r>
          </a:p>
          <a:p>
            <a:pPr algn="l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Copyright </a:t>
            </a:r>
            <a:r>
              <a:rPr lang="en-US" altLang="en-US" sz="1800" dirty="0" smtClean="0">
                <a:latin typeface="Tahoma" charset="0"/>
              </a:rPr>
              <a:t>©</a:t>
            </a:r>
            <a:r>
              <a:rPr lang="en-US" altLang="en-US" sz="1800" dirty="0" smtClean="0"/>
              <a:t> Amitai Aviram.  All Rights Reserved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b="1" u="sng" dirty="0" smtClean="0"/>
              <a:t>S12</a:t>
            </a:r>
            <a:endParaRPr lang="en-US" altLang="en-US" sz="2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An alternative view</a:t>
            </a:r>
            <a:endParaRPr lang="en-US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Federal v. state</a:t>
            </a:r>
          </a:p>
          <a:p>
            <a:pPr lvl="1" eaLnBrk="1" hangingPunct="1"/>
            <a:r>
              <a:rPr lang="en-US" altLang="en-US" sz="2400" smtClean="0"/>
              <a:t>The narrative: Del. competes against the Fed. government, which uses securities laws to regulate same issues</a:t>
            </a:r>
          </a:p>
          <a:p>
            <a:pPr eaLnBrk="1" hangingPunct="1"/>
            <a:r>
              <a:rPr lang="en-US" altLang="en-US" sz="2800" smtClean="0"/>
              <a:t>But what kind of competition is that?</a:t>
            </a:r>
          </a:p>
          <a:p>
            <a:pPr lvl="1" eaLnBrk="1" hangingPunct="1"/>
            <a:r>
              <a:rPr lang="en-US" altLang="en-US" sz="2400" smtClean="0"/>
              <a:t>Federal government has power to preempt states</a:t>
            </a:r>
          </a:p>
        </p:txBody>
      </p:sp>
      <p:pic>
        <p:nvPicPr>
          <p:cNvPr id="11269" name="Picture 5" descr="MCj04043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865563"/>
            <a:ext cx="41275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A nuanced alternative view</a:t>
            </a:r>
            <a:endParaRPr lang="en-US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Delaware plays “divide &amp; conquer” with federal gov</a:t>
            </a:r>
          </a:p>
          <a:p>
            <a:pPr lvl="1" eaLnBrk="1" hangingPunct="1"/>
            <a:r>
              <a:rPr lang="en-US" altLang="en-US" sz="2400" smtClean="0"/>
              <a:t>Positions itself to preempt agreement bw/ House &amp; Senate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524000" y="3336925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2438400" y="3108325"/>
            <a:ext cx="0" cy="457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4724400" y="3108325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6248400" y="3108325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76200" y="2789238"/>
            <a:ext cx="1371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“Pro-SHs” </a:t>
            </a:r>
            <a:r>
              <a:rPr lang="en-US" altLang="en-US" sz="1400"/>
              <a:t>(accountability at expense of efficiency)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7467600" y="2590800"/>
            <a:ext cx="16002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“Pro-management” </a:t>
            </a:r>
            <a:r>
              <a:rPr lang="en-US" altLang="en-US" sz="1400"/>
              <a:t>(efficiency at expense of accountability)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1981200" y="348932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House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267200" y="348932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Senate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638800" y="3489325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Delaware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3276600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5181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>
            <a:off x="1524000" y="4357688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>
            <a:off x="2438400" y="4129088"/>
            <a:ext cx="0" cy="457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>
            <a:off x="4724400" y="4129088"/>
            <a:ext cx="0" cy="457200"/>
          </a:xfrm>
          <a:prstGeom prst="line">
            <a:avLst/>
          </a:prstGeom>
          <a:noFill/>
          <a:ln w="571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6248400" y="4129088"/>
            <a:ext cx="0" cy="457200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1981200" y="45100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House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3962400" y="4572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Senate</a:t>
            </a:r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5257800" y="4510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Delaware</a:t>
            </a:r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2971800" y="39306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4572000" y="39163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4038600" y="4114800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4191000" y="41148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562600" y="4114800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5715000" y="41148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7" name="Line 42"/>
          <p:cNvSpPr>
            <a:spLocks noChangeShapeType="1"/>
          </p:cNvSpPr>
          <p:nvPr/>
        </p:nvSpPr>
        <p:spPr bwMode="auto">
          <a:xfrm>
            <a:off x="1524000" y="5470525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3"/>
          <p:cNvSpPr>
            <a:spLocks noChangeShapeType="1"/>
          </p:cNvSpPr>
          <p:nvPr/>
        </p:nvSpPr>
        <p:spPr bwMode="auto">
          <a:xfrm>
            <a:off x="2438400" y="5241925"/>
            <a:ext cx="0" cy="457200"/>
          </a:xfrm>
          <a:prstGeom prst="line">
            <a:avLst/>
          </a:prstGeom>
          <a:noFill/>
          <a:ln w="57150" cap="rnd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4"/>
          <p:cNvSpPr>
            <a:spLocks noChangeShapeType="1"/>
          </p:cNvSpPr>
          <p:nvPr/>
        </p:nvSpPr>
        <p:spPr bwMode="auto">
          <a:xfrm>
            <a:off x="4724400" y="5241925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45"/>
          <p:cNvSpPr>
            <a:spLocks noChangeShapeType="1"/>
          </p:cNvSpPr>
          <p:nvPr/>
        </p:nvSpPr>
        <p:spPr bwMode="auto">
          <a:xfrm>
            <a:off x="6248400" y="5241925"/>
            <a:ext cx="0" cy="457200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46"/>
          <p:cNvSpPr txBox="1">
            <a:spLocks noChangeArrowheads="1"/>
          </p:cNvSpPr>
          <p:nvPr/>
        </p:nvSpPr>
        <p:spPr bwMode="auto">
          <a:xfrm>
            <a:off x="1676400" y="562292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House</a:t>
            </a:r>
          </a:p>
        </p:txBody>
      </p:sp>
      <p:sp>
        <p:nvSpPr>
          <p:cNvPr id="12322" name="Text Box 47"/>
          <p:cNvSpPr txBox="1">
            <a:spLocks noChangeArrowheads="1"/>
          </p:cNvSpPr>
          <p:nvPr/>
        </p:nvSpPr>
        <p:spPr bwMode="auto">
          <a:xfrm>
            <a:off x="4267200" y="56530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Senate</a:t>
            </a:r>
          </a:p>
        </p:txBody>
      </p:sp>
      <p:sp>
        <p:nvSpPr>
          <p:cNvPr id="12323" name="Text Box 48"/>
          <p:cNvSpPr txBox="1">
            <a:spLocks noChangeArrowheads="1"/>
          </p:cNvSpPr>
          <p:nvPr/>
        </p:nvSpPr>
        <p:spPr bwMode="auto">
          <a:xfrm>
            <a:off x="6019800" y="5638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Delaware</a:t>
            </a:r>
          </a:p>
        </p:txBody>
      </p:sp>
      <p:sp>
        <p:nvSpPr>
          <p:cNvPr id="12324" name="Text Box 49"/>
          <p:cNvSpPr txBox="1">
            <a:spLocks noChangeArrowheads="1"/>
          </p:cNvSpPr>
          <p:nvPr/>
        </p:nvSpPr>
        <p:spPr bwMode="auto">
          <a:xfrm>
            <a:off x="2971800" y="5043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2325" name="Text Box 50"/>
          <p:cNvSpPr txBox="1">
            <a:spLocks noChangeArrowheads="1"/>
          </p:cNvSpPr>
          <p:nvPr/>
        </p:nvSpPr>
        <p:spPr bwMode="auto">
          <a:xfrm>
            <a:off x="5638800" y="5029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2326" name="Line 51"/>
          <p:cNvSpPr>
            <a:spLocks noChangeShapeType="1"/>
          </p:cNvSpPr>
          <p:nvPr/>
        </p:nvSpPr>
        <p:spPr bwMode="auto">
          <a:xfrm>
            <a:off x="1752600" y="5257800"/>
            <a:ext cx="0" cy="457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AutoShape 52"/>
          <p:cNvSpPr>
            <a:spLocks noChangeArrowheads="1"/>
          </p:cNvSpPr>
          <p:nvPr/>
        </p:nvSpPr>
        <p:spPr bwMode="auto">
          <a:xfrm>
            <a:off x="1905000" y="51816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Line 53"/>
          <p:cNvSpPr>
            <a:spLocks noChangeShapeType="1"/>
          </p:cNvSpPr>
          <p:nvPr/>
        </p:nvSpPr>
        <p:spPr bwMode="auto">
          <a:xfrm>
            <a:off x="6858000" y="5257800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AutoShape 54"/>
          <p:cNvSpPr>
            <a:spLocks noChangeArrowheads="1"/>
          </p:cNvSpPr>
          <p:nvPr/>
        </p:nvSpPr>
        <p:spPr bwMode="auto">
          <a:xfrm>
            <a:off x="6400800" y="51816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mtClean="0"/>
              <a:t> </a:t>
            </a:r>
            <a:r>
              <a:rPr lang="en-US" altLang="en-US" sz="3500" smtClean="0"/>
              <a:t>A nuanced alternative 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Delaware acts to address has two interests</a:t>
            </a:r>
          </a:p>
          <a:p>
            <a:pPr lvl="1" eaLnBrk="1" hangingPunct="1"/>
            <a:r>
              <a:rPr lang="en-US" altLang="en-US" sz="2400" smtClean="0"/>
              <a:t>Avoid preemption</a:t>
            </a:r>
          </a:p>
          <a:p>
            <a:pPr lvl="2" eaLnBrk="1" hangingPunct="1"/>
            <a:r>
              <a:rPr lang="en-US" altLang="en-US" sz="2100" smtClean="0"/>
              <a:t>This was explained in the previous slide</a:t>
            </a:r>
          </a:p>
          <a:p>
            <a:pPr lvl="1" eaLnBrk="1" hangingPunct="1"/>
            <a:r>
              <a:rPr lang="en-US" altLang="en-US" sz="2400" smtClean="0"/>
              <a:t>Maximize incorporations</a:t>
            </a:r>
          </a:p>
          <a:p>
            <a:pPr lvl="2" eaLnBrk="1" hangingPunct="1"/>
            <a:r>
              <a:rPr lang="en-US" altLang="en-US" sz="2100" smtClean="0"/>
              <a:t>This is where the “race to” theories still matter – will it maximize incorporations by being “pro-SH”, or “pro-management”?</a:t>
            </a:r>
          </a:p>
          <a:p>
            <a:pPr lvl="2" eaLnBrk="1" hangingPunct="1"/>
            <a:r>
              <a:rPr lang="en-US" altLang="en-US" sz="2100" smtClean="0"/>
              <a:t>Previous slide assumed Delaware prefers “pro-management”</a:t>
            </a:r>
          </a:p>
          <a:p>
            <a:pPr lvl="3" eaLnBrk="1" hangingPunct="1"/>
            <a:r>
              <a:rPr lang="en-US" altLang="en-US" sz="1800" smtClean="0"/>
              <a:t>If it preferred “pro-SH” &amp; House is still to left of Senate, Delaware could flank House from the left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524000" y="5699125"/>
            <a:ext cx="594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048000" y="5470525"/>
            <a:ext cx="0" cy="457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4724400" y="5470525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905000" y="5470525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76200" y="5151438"/>
            <a:ext cx="1371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“Pro-SHs” </a:t>
            </a:r>
            <a:r>
              <a:rPr lang="en-US" altLang="en-US" sz="1400"/>
              <a:t>(accountability at expense of efficiency)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7467600" y="4953000"/>
            <a:ext cx="16002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“Pro-management” </a:t>
            </a:r>
            <a:r>
              <a:rPr lang="en-US" altLang="en-US" sz="1400"/>
              <a:t>(efficiency at expense of accountability)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2590800" y="585152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House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4267200" y="585152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Senate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1295400" y="5851525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Delaware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3581400" y="5272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2133600" y="5257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Evolution</a:t>
            </a:r>
            <a:br>
              <a:rPr lang="en-US" altLang="en-US" dirty="0" smtClean="0"/>
            </a:br>
            <a:r>
              <a:rPr lang="en-US" altLang="en-US" sz="3500" dirty="0" smtClean="0"/>
              <a:t>Overview of Section 7c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Regulatory competition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70C0"/>
                </a:solidFill>
              </a:rPr>
              <a:t>The business cycle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The business cycle &amp; development of corporate law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The bubble law problem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Case study: the Sarbanes-Oxley Act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Law as a tool to manipulate the public’s risk perceptions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Political economy of the primacy debate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Legal origins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The future of business entities</a:t>
            </a:r>
          </a:p>
        </p:txBody>
      </p:sp>
    </p:spTree>
    <p:extLst>
      <p:ext uri="{BB962C8B-B14F-4D97-AF65-F5344CB8AC3E}">
        <p14:creationId xmlns:p14="http://schemas.microsoft.com/office/powerpoint/2010/main" val="29275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4038600" y="1433513"/>
            <a:ext cx="5105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Effect of conspicuous law enforcement on behavior of </a:t>
            </a:r>
            <a:r>
              <a:rPr lang="en-US" altLang="en-US" sz="2800" b="1" u="sng"/>
              <a:t>non-perpetrators</a:t>
            </a:r>
            <a:endParaRPr lang="en-US" altLang="en-US" sz="2400"/>
          </a:p>
        </p:txBody>
      </p:sp>
      <p:pic>
        <p:nvPicPr>
          <p:cNvPr id="5123" name="Picture 13" descr="perpwalk - kenla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71600"/>
            <a:ext cx="34290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noFill/>
        </p:spPr>
        <p:txBody>
          <a:bodyPr anchor="b"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How the business cycle affects law </a:t>
            </a:r>
            <a:br>
              <a:rPr lang="en-US" altLang="en-US" sz="3900" smtClean="0">
                <a:solidFill>
                  <a:schemeClr val="tx1"/>
                </a:solidFill>
              </a:rPr>
            </a:br>
            <a:r>
              <a:rPr lang="en-US" altLang="en-US" sz="3500" smtClean="0">
                <a:solidFill>
                  <a:schemeClr val="tx1"/>
                </a:solidFill>
              </a:rPr>
              <a:t>Economic effect of the “perp walk”</a:t>
            </a:r>
          </a:p>
        </p:txBody>
      </p:sp>
      <p:sp>
        <p:nvSpPr>
          <p:cNvPr id="5125" name="AutoShape 16"/>
          <p:cNvSpPr>
            <a:spLocks noChangeArrowheads="1"/>
          </p:cNvSpPr>
          <p:nvPr/>
        </p:nvSpPr>
        <p:spPr bwMode="auto">
          <a:xfrm>
            <a:off x="4724400" y="2957513"/>
            <a:ext cx="3429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4724400" y="29718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Conspicuous law enforcement</a:t>
            </a:r>
          </a:p>
        </p:txBody>
      </p:sp>
      <p:sp>
        <p:nvSpPr>
          <p:cNvPr id="5127" name="AutoShape 18"/>
          <p:cNvSpPr>
            <a:spLocks noChangeArrowheads="1"/>
          </p:cNvSpPr>
          <p:nvPr/>
        </p:nvSpPr>
        <p:spPr bwMode="auto">
          <a:xfrm>
            <a:off x="4724400" y="3795713"/>
            <a:ext cx="3429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4724400" y="3810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Individuals’ risk perception</a:t>
            </a:r>
          </a:p>
        </p:txBody>
      </p:sp>
      <p:sp>
        <p:nvSpPr>
          <p:cNvPr id="5129" name="AutoShape 20"/>
          <p:cNvSpPr>
            <a:spLocks noChangeArrowheads="1"/>
          </p:cNvSpPr>
          <p:nvPr/>
        </p:nvSpPr>
        <p:spPr bwMode="auto">
          <a:xfrm>
            <a:off x="4724400" y="4633913"/>
            <a:ext cx="3429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4724400" y="46482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Individuals’ behavior</a:t>
            </a:r>
          </a:p>
        </p:txBody>
      </p:sp>
      <p:cxnSp>
        <p:nvCxnSpPr>
          <p:cNvPr id="5131" name="AutoShape 22"/>
          <p:cNvCxnSpPr>
            <a:cxnSpLocks noChangeShapeType="1"/>
            <a:stCxn id="5126" idx="2"/>
            <a:endCxn id="5128" idx="0"/>
          </p:cNvCxnSpPr>
          <p:nvPr/>
        </p:nvCxnSpPr>
        <p:spPr bwMode="auto">
          <a:xfrm>
            <a:off x="6438900" y="3338513"/>
            <a:ext cx="0" cy="4714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AutoShape 23"/>
          <p:cNvCxnSpPr>
            <a:cxnSpLocks noChangeShapeType="1"/>
            <a:stCxn id="5128" idx="2"/>
            <a:endCxn id="5130" idx="0"/>
          </p:cNvCxnSpPr>
          <p:nvPr/>
        </p:nvCxnSpPr>
        <p:spPr bwMode="auto">
          <a:xfrm>
            <a:off x="6438900" y="4176713"/>
            <a:ext cx="0" cy="4714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3" name="Text Box 24"/>
          <p:cNvSpPr txBox="1">
            <a:spLocks noChangeArrowheads="1"/>
          </p:cNvSpPr>
          <p:nvPr/>
        </p:nvSpPr>
        <p:spPr bwMode="auto">
          <a:xfrm>
            <a:off x="76200" y="5765800"/>
            <a:ext cx="4343400" cy="1025525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“Nothing paints a picture as well as people being led away in handcuffs” – Walter Ricciardi, SEC</a:t>
            </a:r>
          </a:p>
        </p:txBody>
      </p:sp>
    </p:spTree>
    <p:extLst>
      <p:ext uri="{BB962C8B-B14F-4D97-AF65-F5344CB8AC3E}">
        <p14:creationId xmlns:p14="http://schemas.microsoft.com/office/powerpoint/2010/main" val="17268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When Do Prosecutors</a:t>
            </a:r>
            <a:br>
              <a:rPr lang="en-US" altLang="en-US" sz="3900" smtClean="0">
                <a:solidFill>
                  <a:schemeClr val="tx1"/>
                </a:solidFill>
              </a:rPr>
            </a:br>
            <a:r>
              <a:rPr lang="en-US" altLang="en-US" sz="3900" smtClean="0">
                <a:solidFill>
                  <a:schemeClr val="tx1"/>
                </a:solidFill>
              </a:rPr>
              <a:t>Enforce Securities Laws?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Empirical Evidence</a:t>
            </a:r>
          </a:p>
          <a:p>
            <a:pPr algn="ctr" eaLnBrk="1" hangingPunct="1">
              <a:buFontTx/>
              <a:buNone/>
            </a:pPr>
            <a:r>
              <a:rPr lang="en-US" altLang="en-US" sz="2600" smtClean="0"/>
              <a:t>Cyclical Enforcement: Little during boom, plenty after bust</a:t>
            </a:r>
          </a:p>
        </p:txBody>
      </p:sp>
      <p:graphicFrame>
        <p:nvGraphicFramePr>
          <p:cNvPr id="6148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2527300"/>
          <a:ext cx="8229600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Chart" r:id="rId3" imgW="4276820" imgH="2171843" progId="Excel.Chart.8">
                  <p:embed/>
                </p:oleObj>
              </mc:Choice>
              <mc:Fallback>
                <p:oleObj name="Chart" r:id="rId3" imgW="4276820" imgH="217184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27300"/>
                        <a:ext cx="8229600" cy="417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51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When Do Prosecutors</a:t>
            </a:r>
            <a:br>
              <a:rPr lang="en-US" altLang="en-US" sz="3900" smtClean="0">
                <a:solidFill>
                  <a:schemeClr val="tx1"/>
                </a:solidFill>
              </a:rPr>
            </a:br>
            <a:r>
              <a:rPr lang="en-US" altLang="en-US" sz="3900" smtClean="0">
                <a:solidFill>
                  <a:schemeClr val="tx1"/>
                </a:solidFill>
              </a:rPr>
              <a:t>Enforce Securities Laws?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Theory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Conspicuous enforcement</a:t>
            </a:r>
            <a:br>
              <a:rPr lang="en-US" altLang="en-US" sz="2800" smtClean="0"/>
            </a:br>
            <a:r>
              <a:rPr lang="en-US" altLang="en-US" sz="2800" smtClean="0"/>
              <a:t>is greatest when the</a:t>
            </a:r>
            <a:br>
              <a:rPr lang="en-US" altLang="en-US" sz="2800" smtClean="0"/>
            </a:br>
            <a:r>
              <a:rPr lang="en-US" altLang="en-US" sz="2800" b="1" u="sng" smtClean="0"/>
              <a:t>perception gap</a:t>
            </a:r>
            <a:r>
              <a:rPr lang="en-US" altLang="en-US" sz="2800" smtClean="0"/>
              <a:t> (perceived</a:t>
            </a:r>
            <a:br>
              <a:rPr lang="en-US" altLang="en-US" sz="2800" smtClean="0"/>
            </a:br>
            <a:r>
              <a:rPr lang="en-US" altLang="en-US" sz="2800" smtClean="0"/>
              <a:t>risk - actual risk) is greatest</a:t>
            </a:r>
            <a:endParaRPr lang="en-US" altLang="en-US" sz="2800" b="1" u="sng" smtClean="0"/>
          </a:p>
        </p:txBody>
      </p:sp>
      <p:pic>
        <p:nvPicPr>
          <p:cNvPr id="7172" name="Picture 7" descr="MCBD0999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5" y="2133600"/>
            <a:ext cx="33258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5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noFill/>
        </p:spPr>
        <p:txBody>
          <a:bodyPr/>
          <a:lstStyle/>
          <a:p>
            <a:pPr eaLnBrk="1" hangingPunct="1"/>
            <a:r>
              <a:rPr lang="en-US" altLang="en-US" sz="3900" smtClean="0"/>
              <a:t>Example</a:t>
            </a:r>
            <a:br>
              <a:rPr lang="en-US" altLang="en-US" sz="3900" smtClean="0"/>
            </a:br>
            <a:endParaRPr lang="en-US" altLang="en-US" sz="39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943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Assume risk of company insiders committing fraud is </a:t>
            </a:r>
            <a:r>
              <a:rPr lang="en-US" altLang="en-US" sz="2600" smtClean="0">
                <a:solidFill>
                  <a:srgbClr val="009900"/>
                </a:solidFill>
              </a:rPr>
              <a:t>0.002%</a:t>
            </a:r>
            <a:r>
              <a:rPr lang="en-US" altLang="en-US" sz="2600" smtClean="0"/>
              <a:t> </a:t>
            </a:r>
            <a:r>
              <a:rPr lang="en-US" altLang="en-US" sz="2000" smtClean="0"/>
              <a:t>(1:50K)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But public misperceives risk to be </a:t>
            </a:r>
            <a:r>
              <a:rPr lang="en-US" altLang="en-US" sz="2000" smtClean="0">
                <a:solidFill>
                  <a:srgbClr val="FF0000"/>
                </a:solidFill>
              </a:rPr>
              <a:t>1%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AG launches anti-fraud initiative </a:t>
            </a:r>
            <a:r>
              <a:rPr lang="en-US" altLang="en-US" sz="2000" smtClean="0"/>
              <a:t>(conspicuous law enforcement)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Insiders deterred: 50% reduction in objective risk, to </a:t>
            </a:r>
            <a:r>
              <a:rPr lang="en-US" altLang="en-US" sz="2000" smtClean="0">
                <a:solidFill>
                  <a:srgbClr val="009900"/>
                </a:solidFill>
              </a:rPr>
              <a:t>0.001%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AG “oversells” initiative; Claims 99% reduction (to perceived risk of </a:t>
            </a:r>
            <a:r>
              <a:rPr lang="en-US" altLang="en-US" sz="2000" smtClean="0">
                <a:solidFill>
                  <a:srgbClr val="FF0000"/>
                </a:solidFill>
              </a:rPr>
              <a:t>0.01%</a:t>
            </a:r>
            <a:r>
              <a:rPr lang="en-US" altLang="en-US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u="sng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b="1" u="sng" smtClean="0"/>
              <a:t>Private benefits to AG</a:t>
            </a:r>
            <a:r>
              <a:rPr lang="en-US" altLang="en-US" sz="2600" smtClean="0"/>
              <a:t>: Public observes that actual occurrences are closer to 0.01% than 1%; lends credibility to AG’s claims</a:t>
            </a:r>
          </a:p>
        </p:txBody>
      </p:sp>
      <p:pic>
        <p:nvPicPr>
          <p:cNvPr id="8196" name="Picture 6" descr="spitz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219200"/>
            <a:ext cx="2968625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4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9144000" cy="1447800"/>
          </a:xfrm>
        </p:spPr>
        <p:txBody>
          <a:bodyPr/>
          <a:lstStyle/>
          <a:p>
            <a:pPr eaLnBrk="1" hangingPunct="1"/>
            <a:r>
              <a:rPr lang="en-US" altLang="en-US" sz="2800" b="1" u="sng" smtClean="0"/>
              <a:t>Narrowing the perception gap</a:t>
            </a:r>
            <a:r>
              <a:rPr lang="en-US" altLang="en-US" sz="2800" smtClean="0"/>
              <a:t>: Over-estimation of fraud reduced from 0.998% to 0.009%</a:t>
            </a:r>
          </a:p>
          <a:p>
            <a:pPr lvl="1" eaLnBrk="1" hangingPunct="1"/>
            <a:r>
              <a:rPr lang="en-US" altLang="en-US" sz="2400" smtClean="0"/>
              <a:t>~111 times less misperception</a:t>
            </a:r>
          </a:p>
        </p:txBody>
      </p:sp>
      <p:graphicFrame>
        <p:nvGraphicFramePr>
          <p:cNvPr id="65617" name="Group 81"/>
          <p:cNvGraphicFramePr>
            <a:graphicFrameLocks noGrp="1"/>
          </p:cNvGraphicFramePr>
          <p:nvPr>
            <p:ph sz="half" idx="2"/>
          </p:nvPr>
        </p:nvGraphicFramePr>
        <p:xfrm>
          <a:off x="838200" y="3582988"/>
          <a:ext cx="6970713" cy="1981200"/>
        </p:xfrm>
        <a:graphic>
          <a:graphicData uri="http://schemas.openxmlformats.org/drawingml/2006/table">
            <a:tbl>
              <a:tblPr/>
              <a:tblGrid>
                <a:gridCol w="1411288"/>
                <a:gridCol w="1789112"/>
                <a:gridCol w="1828800"/>
                <a:gridCol w="1941513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Perceived Risk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Risk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Perception Gap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0.002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Rectangle 8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noFill/>
        </p:spPr>
        <p:txBody>
          <a:bodyPr/>
          <a:lstStyle/>
          <a:p>
            <a:pPr eaLnBrk="1" hangingPunct="1"/>
            <a:r>
              <a:rPr lang="en-US" altLang="en-US" sz="3900" smtClean="0"/>
              <a:t>Example</a:t>
            </a:r>
            <a:br>
              <a:rPr lang="en-US" altLang="en-US" sz="3900" smtClean="0"/>
            </a:br>
            <a:endParaRPr lang="en-US" altLang="en-US" sz="3500" smtClean="0"/>
          </a:p>
        </p:txBody>
      </p:sp>
    </p:spTree>
    <p:extLst>
      <p:ext uri="{BB962C8B-B14F-4D97-AF65-F5344CB8AC3E}">
        <p14:creationId xmlns:p14="http://schemas.microsoft.com/office/powerpoint/2010/main" val="33058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Perception gap reduces social welfare:</a:t>
            </a:r>
          </a:p>
          <a:p>
            <a:pPr lvl="1" eaLnBrk="1" hangingPunct="1"/>
            <a:r>
              <a:rPr lang="en-US" altLang="en-US" smtClean="0"/>
              <a:t>Excessive </a:t>
            </a:r>
            <a:r>
              <a:rPr lang="en-US" altLang="en-US" b="1" smtClean="0"/>
              <a:t>avoidance</a:t>
            </a:r>
            <a:r>
              <a:rPr lang="en-US" altLang="en-US" smtClean="0"/>
              <a:t> of equity investments</a:t>
            </a:r>
          </a:p>
          <a:p>
            <a:pPr lvl="1" eaLnBrk="1" hangingPunct="1"/>
            <a:r>
              <a:rPr lang="en-US" altLang="en-US" smtClean="0"/>
              <a:t>Excessive </a:t>
            </a:r>
            <a:r>
              <a:rPr lang="en-US" altLang="en-US" b="1" smtClean="0"/>
              <a:t>self-policing</a:t>
            </a:r>
            <a:r>
              <a:rPr lang="en-US" altLang="en-US" smtClean="0"/>
              <a:t> of companies</a:t>
            </a:r>
            <a:endParaRPr lang="en-US" altLang="en-US" b="1" smtClean="0"/>
          </a:p>
          <a:p>
            <a:pPr lvl="1" eaLnBrk="1" hangingPunct="1"/>
            <a:r>
              <a:rPr lang="en-US" altLang="en-US" smtClean="0"/>
              <a:t>Excessive </a:t>
            </a:r>
            <a:r>
              <a:rPr lang="en-US" altLang="en-US" b="1" smtClean="0"/>
              <a:t>political pressure</a:t>
            </a:r>
            <a:r>
              <a:rPr lang="en-US" altLang="en-US" smtClean="0"/>
              <a:t> to regulate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Narrowing the perception gap</a:t>
            </a:r>
            <a:br>
              <a:rPr lang="en-US" altLang="en-US" sz="2800" smtClean="0"/>
            </a:br>
            <a:r>
              <a:rPr lang="en-US" altLang="en-US" sz="2800" smtClean="0"/>
              <a:t>increases social welfare</a:t>
            </a:r>
          </a:p>
        </p:txBody>
      </p:sp>
      <p:sp>
        <p:nvSpPr>
          <p:cNvPr id="10243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noFill/>
        </p:spPr>
        <p:txBody>
          <a:bodyPr/>
          <a:lstStyle/>
          <a:p>
            <a:pPr eaLnBrk="1" hangingPunct="1"/>
            <a:r>
              <a:rPr lang="en-US" altLang="en-US" sz="3900" smtClean="0"/>
              <a:t>Example</a:t>
            </a:r>
            <a:br>
              <a:rPr lang="en-US" altLang="en-US" sz="3900" smtClean="0"/>
            </a:br>
            <a:r>
              <a:rPr lang="en-US" altLang="en-US" sz="3500" smtClean="0"/>
              <a:t>Effect on Social Welfare</a:t>
            </a:r>
          </a:p>
        </p:txBody>
      </p:sp>
      <p:pic>
        <p:nvPicPr>
          <p:cNvPr id="10244" name="Picture 32" descr="MCBD06519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33242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0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Evolution</a:t>
            </a:r>
            <a:br>
              <a:rPr lang="en-US" altLang="en-US" dirty="0" smtClean="0"/>
            </a:br>
            <a:r>
              <a:rPr lang="en-US" altLang="en-US" sz="3500" dirty="0" smtClean="0"/>
              <a:t>Overview of Section 7c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70C0"/>
                </a:solidFill>
              </a:rPr>
              <a:t>Regulatory competition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Race to the bottom?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Race to the top?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Competition with federal law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The business cycle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Political economy of the primacy debate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Legal origins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The future of business entities</a:t>
            </a:r>
          </a:p>
        </p:txBody>
      </p:sp>
    </p:spTree>
    <p:extLst>
      <p:ext uri="{BB962C8B-B14F-4D97-AF65-F5344CB8AC3E}">
        <p14:creationId xmlns:p14="http://schemas.microsoft.com/office/powerpoint/2010/main" val="9078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Bias Arbitrage</a:t>
            </a:r>
          </a:p>
        </p:txBody>
      </p:sp>
      <p:pic>
        <p:nvPicPr>
          <p:cNvPr id="11267" name="Picture 25" descr="INC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0563" y="2438400"/>
            <a:ext cx="2297112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28"/>
          <p:cNvSpPr txBox="1">
            <a:spLocks noChangeArrowheads="1"/>
          </p:cNvSpPr>
          <p:nvPr/>
        </p:nvSpPr>
        <p:spPr bwMode="auto">
          <a:xfrm>
            <a:off x="0" y="1939925"/>
            <a:ext cx="3429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Commodity Arbitrage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Identify gap in price of gold in NY &amp; London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Take an action that creates </a:t>
            </a:r>
            <a:r>
              <a:rPr lang="en-US" altLang="en-US" sz="2400" b="1" u="sng"/>
              <a:t>private profits</a:t>
            </a:r>
            <a:r>
              <a:rPr lang="en-US" altLang="en-US" sz="2400"/>
              <a:t> while also </a:t>
            </a:r>
            <a:r>
              <a:rPr lang="en-US" altLang="en-US" sz="2400" b="1" u="sng"/>
              <a:t>closing the price gap</a:t>
            </a:r>
          </a:p>
        </p:txBody>
      </p: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5486400" y="1981200"/>
            <a:ext cx="3657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Bias Arbitrage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Identify gap between objective &amp; perceived risk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Take an action that creates </a:t>
            </a:r>
            <a:r>
              <a:rPr lang="en-US" altLang="en-US" sz="2400" b="1" u="sng"/>
              <a:t>private benefits</a:t>
            </a:r>
            <a:r>
              <a:rPr lang="en-US" altLang="en-US" sz="2400"/>
              <a:t> while also </a:t>
            </a:r>
            <a:r>
              <a:rPr lang="en-US" altLang="en-US" sz="2400" b="1" u="sng"/>
              <a:t>closing the perception gap</a:t>
            </a:r>
          </a:p>
        </p:txBody>
      </p:sp>
    </p:spTree>
    <p:extLst>
      <p:ext uri="{BB962C8B-B14F-4D97-AF65-F5344CB8AC3E}">
        <p14:creationId xmlns:p14="http://schemas.microsoft.com/office/powerpoint/2010/main" val="15496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Is Cyclical Enforcement a Form</a:t>
            </a:r>
            <a:br>
              <a:rPr lang="en-US" altLang="en-US" sz="3900" smtClean="0">
                <a:solidFill>
                  <a:schemeClr val="tx1"/>
                </a:solidFill>
              </a:rPr>
            </a:br>
            <a:r>
              <a:rPr lang="en-US" altLang="en-US" sz="3900" smtClean="0">
                <a:solidFill>
                  <a:schemeClr val="tx1"/>
                </a:solidFill>
              </a:rPr>
              <a:t>of Bias Arbitrage?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I.e., does the public over-estimate fraud more following a bust?</a:t>
            </a:r>
          </a:p>
        </p:txBody>
      </p:sp>
      <p:pic>
        <p:nvPicPr>
          <p:cNvPr id="12292" name="Picture 8" descr="MCj028708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3248025"/>
            <a:ext cx="2670175" cy="2390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10" descr="MCj028714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306763"/>
            <a:ext cx="2819400" cy="2236787"/>
          </a:xfrm>
          <a:noFill/>
        </p:spPr>
      </p:pic>
      <p:cxnSp>
        <p:nvCxnSpPr>
          <p:cNvPr id="12294" name="AutoShape 12"/>
          <p:cNvCxnSpPr>
            <a:cxnSpLocks noChangeShapeType="1"/>
            <a:stCxn id="12293" idx="3"/>
            <a:endCxn id="12292" idx="1"/>
          </p:cNvCxnSpPr>
          <p:nvPr/>
        </p:nvCxnSpPr>
        <p:spPr bwMode="auto">
          <a:xfrm>
            <a:off x="3733800" y="4425950"/>
            <a:ext cx="1981200" cy="174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9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MCj023337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11475"/>
            <a:ext cx="3962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/>
              <a:t>Does the public over-estimate fraud more following a bust?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u="sng" smtClean="0"/>
              <a:t>Cognitive Biases</a:t>
            </a:r>
          </a:p>
        </p:txBody>
      </p:sp>
    </p:spTree>
    <p:extLst>
      <p:ext uri="{BB962C8B-B14F-4D97-AF65-F5344CB8AC3E}">
        <p14:creationId xmlns:p14="http://schemas.microsoft.com/office/powerpoint/2010/main" val="29674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Cj023337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17625"/>
            <a:ext cx="28956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/>
              <a:t>Does the public over-estimate fraud more following a bust?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u="sng" smtClean="0"/>
              <a:t>Relevant Cognitive Biases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000" smtClean="0"/>
              <a:t>Self-serving bias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Stock goes up – must be my investment 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Stock goes down – must be fraud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000" smtClean="0"/>
              <a:t>Availability bias</a:t>
            </a:r>
            <a:endParaRPr lang="en-US" altLang="en-US" sz="44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Economic hardship removes veil that masks fraud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Economic downturn causes hardship to many firms at once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000" smtClean="0"/>
              <a:t>Attribution discounting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Fraud rises as a possible cause of downturn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Causes people to discount other causes</a:t>
            </a:r>
          </a:p>
        </p:txBody>
      </p:sp>
    </p:spTree>
    <p:extLst>
      <p:ext uri="{BB962C8B-B14F-4D97-AF65-F5344CB8AC3E}">
        <p14:creationId xmlns:p14="http://schemas.microsoft.com/office/powerpoint/2010/main" val="32331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This could have been the end, but then this paper would be called …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59436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572000" y="3352800"/>
            <a:ext cx="1828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Counter-</a:t>
            </a:r>
            <a:br>
              <a:rPr lang="en-US" altLang="en-US" b="1"/>
            </a:br>
            <a:r>
              <a:rPr lang="en-US" altLang="en-US" b="1"/>
              <a:t>Cyclical Enforcement of Corporate Law</a:t>
            </a:r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>
            <a:off x="5029200" y="3429000"/>
            <a:ext cx="9144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 flipV="1">
            <a:off x="4953000" y="3429000"/>
            <a:ext cx="9906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The Dual Message of</a:t>
            </a:r>
            <a:br>
              <a:rPr lang="en-US" altLang="en-US" sz="3900" smtClean="0">
                <a:solidFill>
                  <a:schemeClr val="tx1"/>
                </a:solidFill>
              </a:rPr>
            </a:br>
            <a:r>
              <a:rPr lang="en-US" altLang="en-US" sz="3900" smtClean="0">
                <a:solidFill>
                  <a:schemeClr val="tx1"/>
                </a:solidFill>
              </a:rPr>
              <a:t>Conspicuous Law Enforcement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When Jane Doe hears that the SEC is investigating Acme Corp. for fraud, does she think:</a:t>
            </a:r>
          </a:p>
          <a:p>
            <a:pPr lvl="1" eaLnBrk="1" hangingPunct="1"/>
            <a:r>
              <a:rPr lang="en-US" altLang="en-US" sz="2600" smtClean="0">
                <a:solidFill>
                  <a:srgbClr val="3333FF"/>
                </a:solidFill>
              </a:rPr>
              <a:t>“The SEC is effective in catching fraud!” (i.e., Ajax Corp. is less susceptible to fraud)</a:t>
            </a:r>
          </a:p>
          <a:p>
            <a:pPr lvl="2" eaLnBrk="1" hangingPunct="1"/>
            <a:r>
              <a:rPr lang="en-US" altLang="en-US" smtClean="0">
                <a:solidFill>
                  <a:srgbClr val="3333FF"/>
                </a:solidFill>
              </a:rPr>
              <a:t>Need to invest less in addressing risk</a:t>
            </a:r>
          </a:p>
          <a:p>
            <a:pPr lvl="1" eaLnBrk="1" hangingPunct="1">
              <a:buFontTx/>
              <a:buNone/>
            </a:pPr>
            <a:r>
              <a:rPr lang="en-US" altLang="en-US" sz="2600" smtClean="0"/>
              <a:t>Or:</a:t>
            </a:r>
          </a:p>
          <a:p>
            <a:pPr lvl="1" eaLnBrk="1" hangingPunct="1"/>
            <a:r>
              <a:rPr lang="en-US" altLang="en-US" sz="2600" smtClean="0">
                <a:solidFill>
                  <a:srgbClr val="FF0000"/>
                </a:solidFill>
              </a:rPr>
              <a:t>“I didn’t realize there’s so much fraud going on!” (i.e., Ajax Corp. is more susceptible to fraud that I thought)</a:t>
            </a:r>
          </a:p>
          <a:p>
            <a:pPr lvl="2" eaLnBrk="1" hangingPunct="1"/>
            <a:r>
              <a:rPr lang="en-US" altLang="en-US" smtClean="0">
                <a:solidFill>
                  <a:srgbClr val="FF0000"/>
                </a:solidFill>
              </a:rPr>
              <a:t>Need to invest more in addressing risk</a:t>
            </a:r>
          </a:p>
        </p:txBody>
      </p:sp>
    </p:spTree>
    <p:extLst>
      <p:ext uri="{BB962C8B-B14F-4D97-AF65-F5344CB8AC3E}">
        <p14:creationId xmlns:p14="http://schemas.microsoft.com/office/powerpoint/2010/main" val="27462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Reworking the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Same assumptions as before, except that enforcement exacerbates perceived risk by 99%</a:t>
            </a:r>
            <a:r>
              <a:rPr lang="en-US" altLang="en-US" sz="1800" smtClean="0"/>
              <a:t> (to 1.99%)</a:t>
            </a:r>
            <a:endParaRPr lang="en-US" altLang="en-US" sz="2600" b="1" u="sng" smtClean="0"/>
          </a:p>
        </p:txBody>
      </p:sp>
      <p:graphicFrame>
        <p:nvGraphicFramePr>
          <p:cNvPr id="74861" name="Group 109"/>
          <p:cNvGraphicFramePr>
            <a:graphicFrameLocks noGrp="1"/>
          </p:cNvGraphicFramePr>
          <p:nvPr>
            <p:ph sz="half" idx="2"/>
          </p:nvPr>
        </p:nvGraphicFramePr>
        <p:xfrm>
          <a:off x="685800" y="2541588"/>
          <a:ext cx="7086600" cy="1981200"/>
        </p:xfrm>
        <a:graphic>
          <a:graphicData uri="http://schemas.openxmlformats.org/drawingml/2006/table">
            <a:tbl>
              <a:tblPr/>
              <a:tblGrid>
                <a:gridCol w="1565275"/>
                <a:gridCol w="1852613"/>
                <a:gridCol w="1670050"/>
                <a:gridCol w="1998662"/>
              </a:tblGrid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Perceived Risk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Risk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Perception Gap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1.989%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AutoShape 91"/>
          <p:cNvSpPr>
            <a:spLocks noChangeArrowheads="1"/>
          </p:cNvSpPr>
          <p:nvPr/>
        </p:nvSpPr>
        <p:spPr bwMode="auto">
          <a:xfrm>
            <a:off x="990600" y="5181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5" name="Text Box 92"/>
          <p:cNvSpPr txBox="1">
            <a:spLocks noChangeArrowheads="1"/>
          </p:cNvSpPr>
          <p:nvPr/>
        </p:nvSpPr>
        <p:spPr bwMode="auto">
          <a:xfrm>
            <a:off x="990600" y="5181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Perception gap increased</a:t>
            </a:r>
          </a:p>
        </p:txBody>
      </p:sp>
      <p:sp>
        <p:nvSpPr>
          <p:cNvPr id="17436" name="AutoShape 93"/>
          <p:cNvSpPr>
            <a:spLocks noChangeArrowheads="1"/>
          </p:cNvSpPr>
          <p:nvPr/>
        </p:nvSpPr>
        <p:spPr bwMode="auto">
          <a:xfrm>
            <a:off x="3581400" y="4724400"/>
            <a:ext cx="3048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Text Box 94"/>
          <p:cNvSpPr txBox="1">
            <a:spLocks noChangeArrowheads="1"/>
          </p:cNvSpPr>
          <p:nvPr/>
        </p:nvSpPr>
        <p:spPr bwMode="auto">
          <a:xfrm>
            <a:off x="3581400" y="47244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Excessive avoidance</a:t>
            </a:r>
          </a:p>
        </p:txBody>
      </p:sp>
      <p:sp>
        <p:nvSpPr>
          <p:cNvPr id="17438" name="AutoShape 95"/>
          <p:cNvSpPr>
            <a:spLocks noChangeArrowheads="1"/>
          </p:cNvSpPr>
          <p:nvPr/>
        </p:nvSpPr>
        <p:spPr bwMode="auto">
          <a:xfrm>
            <a:off x="3581400" y="5334000"/>
            <a:ext cx="3048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9" name="Text Box 96"/>
          <p:cNvSpPr txBox="1">
            <a:spLocks noChangeArrowheads="1"/>
          </p:cNvSpPr>
          <p:nvPr/>
        </p:nvSpPr>
        <p:spPr bwMode="auto">
          <a:xfrm>
            <a:off x="3581400" y="53340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Excessive self-policing</a:t>
            </a:r>
          </a:p>
        </p:txBody>
      </p:sp>
      <p:sp>
        <p:nvSpPr>
          <p:cNvPr id="17440" name="AutoShape 97"/>
          <p:cNvSpPr>
            <a:spLocks noChangeArrowheads="1"/>
          </p:cNvSpPr>
          <p:nvPr/>
        </p:nvSpPr>
        <p:spPr bwMode="auto">
          <a:xfrm>
            <a:off x="3581400" y="6019800"/>
            <a:ext cx="3048000" cy="381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1" name="Text Box 98"/>
          <p:cNvSpPr txBox="1">
            <a:spLocks noChangeArrowheads="1"/>
          </p:cNvSpPr>
          <p:nvPr/>
        </p:nvSpPr>
        <p:spPr bwMode="auto">
          <a:xfrm>
            <a:off x="3581400" y="60198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Excessive political pressure</a:t>
            </a:r>
          </a:p>
        </p:txBody>
      </p:sp>
      <p:cxnSp>
        <p:nvCxnSpPr>
          <p:cNvPr id="17442" name="AutoShape 99"/>
          <p:cNvCxnSpPr>
            <a:cxnSpLocks noChangeShapeType="1"/>
            <a:stCxn id="17435" idx="3"/>
            <a:endCxn id="17437" idx="1"/>
          </p:cNvCxnSpPr>
          <p:nvPr/>
        </p:nvCxnSpPr>
        <p:spPr bwMode="auto">
          <a:xfrm flipV="1">
            <a:off x="2286000" y="4908550"/>
            <a:ext cx="1295400" cy="7318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3" name="AutoShape 102"/>
          <p:cNvCxnSpPr>
            <a:cxnSpLocks noChangeShapeType="1"/>
            <a:stCxn id="17435" idx="3"/>
            <a:endCxn id="17439" idx="1"/>
          </p:cNvCxnSpPr>
          <p:nvPr/>
        </p:nvCxnSpPr>
        <p:spPr bwMode="auto">
          <a:xfrm flipV="1">
            <a:off x="2286000" y="5518150"/>
            <a:ext cx="1295400" cy="1222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4" name="AutoShape 103"/>
          <p:cNvCxnSpPr>
            <a:cxnSpLocks noChangeShapeType="1"/>
            <a:stCxn id="17435" idx="3"/>
            <a:endCxn id="17441" idx="1"/>
          </p:cNvCxnSpPr>
          <p:nvPr/>
        </p:nvCxnSpPr>
        <p:spPr bwMode="auto">
          <a:xfrm>
            <a:off x="2286000" y="5640388"/>
            <a:ext cx="1295400" cy="5635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788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A vicious enforcement cycle…</a:t>
            </a: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3657600" y="1447800"/>
            <a:ext cx="1447800" cy="1143000"/>
          </a:xfrm>
          <a:prstGeom prst="flowChartAlternateProcess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657600" y="1524000"/>
            <a:ext cx="144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99"/>
                </a:solidFill>
              </a:rPr>
              <a:t>Public over-estimates risk</a:t>
            </a:r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3657600" y="5334000"/>
            <a:ext cx="1447800" cy="1143000"/>
          </a:xfrm>
          <a:prstGeom prst="flowChartAlternateProcess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5334000" y="4418013"/>
            <a:ext cx="2819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99"/>
                </a:solidFill>
              </a:rPr>
              <a:t>Incentives for conspicuous law enforcement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3581400" y="54102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99"/>
                </a:solidFill>
              </a:rPr>
              <a:t>Conspicuous law enforcement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5410200" y="2665413"/>
            <a:ext cx="2667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99"/>
                </a:solidFill>
              </a:rPr>
              <a:t>Excessive avoidance / self-policing /</a:t>
            </a:r>
            <a:br>
              <a:rPr lang="en-US" altLang="en-US">
                <a:solidFill>
                  <a:srgbClr val="333399"/>
                </a:solidFill>
              </a:rPr>
            </a:br>
            <a:r>
              <a:rPr lang="en-US" altLang="en-US">
                <a:solidFill>
                  <a:srgbClr val="333399"/>
                </a:solidFill>
              </a:rPr>
              <a:t>political pressure</a:t>
            </a:r>
          </a:p>
        </p:txBody>
      </p:sp>
      <p:cxnSp>
        <p:nvCxnSpPr>
          <p:cNvPr id="18441" name="AutoShape 14"/>
          <p:cNvCxnSpPr>
            <a:cxnSpLocks noChangeShapeType="1"/>
            <a:stCxn id="18437" idx="1"/>
            <a:endCxn id="18436" idx="1"/>
          </p:cNvCxnSpPr>
          <p:nvPr/>
        </p:nvCxnSpPr>
        <p:spPr bwMode="auto">
          <a:xfrm rot="10800000" flipH="1">
            <a:off x="3638550" y="1982788"/>
            <a:ext cx="19050" cy="3922712"/>
          </a:xfrm>
          <a:prstGeom prst="curvedConnector3">
            <a:avLst>
              <a:gd name="adj1" fmla="val -18325000"/>
            </a:avLst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228600" y="36576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Enforcement increases perception of risk</a:t>
            </a:r>
          </a:p>
        </p:txBody>
      </p:sp>
      <p:cxnSp>
        <p:nvCxnSpPr>
          <p:cNvPr id="18443" name="AutoShape 25"/>
          <p:cNvCxnSpPr>
            <a:cxnSpLocks noChangeShapeType="1"/>
            <a:stCxn id="18436" idx="3"/>
            <a:endCxn id="18439" idx="3"/>
          </p:cNvCxnSpPr>
          <p:nvPr/>
        </p:nvCxnSpPr>
        <p:spPr bwMode="auto">
          <a:xfrm>
            <a:off x="5105400" y="1982788"/>
            <a:ext cx="1588" cy="3886200"/>
          </a:xfrm>
          <a:prstGeom prst="curvedConnector3">
            <a:avLst>
              <a:gd name="adj1" fmla="val 244800000"/>
            </a:avLst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444" name="Picture 29" descr="MCj0423836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067050"/>
            <a:ext cx="1524000" cy="153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8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tx1"/>
                </a:solidFill>
              </a:rPr>
              <a:t>Solution?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en-US" sz="3000" b="1" u="sng" smtClean="0"/>
              <a:t>Counter-cyclical enforcement</a:t>
            </a:r>
          </a:p>
          <a:p>
            <a:pPr lvl="1" eaLnBrk="1" hangingPunct="1"/>
            <a:r>
              <a:rPr lang="en-US" altLang="en-US" sz="2600" b="1" smtClean="0"/>
              <a:t>Enforce more</a:t>
            </a:r>
            <a:r>
              <a:rPr lang="en-US" altLang="en-US" sz="2600" smtClean="0"/>
              <a:t> when public under-estimates fraud (boom) to increase risk perception</a:t>
            </a:r>
          </a:p>
          <a:p>
            <a:pPr lvl="1" eaLnBrk="1" hangingPunct="1"/>
            <a:r>
              <a:rPr lang="en-US" altLang="en-US" sz="2600" b="1" smtClean="0"/>
              <a:t>Enforce less</a:t>
            </a:r>
            <a:r>
              <a:rPr lang="en-US" altLang="en-US" sz="2600" smtClean="0"/>
              <a:t> when public over-estimates fraud (after bust) to prevent exacerbating risk perception</a:t>
            </a:r>
          </a:p>
          <a:p>
            <a:pPr eaLnBrk="1" hangingPunct="1"/>
            <a:endParaRPr lang="en-US" altLang="en-US" sz="3000" smtClean="0"/>
          </a:p>
          <a:p>
            <a:pPr eaLnBrk="1" hangingPunct="1"/>
            <a:r>
              <a:rPr lang="en-US" altLang="en-US" sz="3000" smtClean="0"/>
              <a:t>But prosecutors’ incentives favor cyclical enforcement…</a:t>
            </a:r>
          </a:p>
          <a:p>
            <a:pPr lvl="1" eaLnBrk="1" hangingPunct="1"/>
            <a:r>
              <a:rPr lang="en-US" altLang="en-US" sz="2600" smtClean="0"/>
              <a:t>Article suggests mechanisms to modify these incentives</a:t>
            </a:r>
          </a:p>
        </p:txBody>
      </p:sp>
      <p:pic>
        <p:nvPicPr>
          <p:cNvPr id="19460" name="Picture 4" descr="MCj028714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"/>
            <a:ext cx="2133600" cy="169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7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Evolution</a:t>
            </a:r>
            <a:br>
              <a:rPr lang="en-US" altLang="en-US" dirty="0" smtClean="0"/>
            </a:br>
            <a:r>
              <a:rPr lang="en-US" altLang="en-US" sz="3500" dirty="0" smtClean="0"/>
              <a:t>Overview of Section 7c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Regulatory competition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The business cycle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70C0"/>
                </a:solidFill>
              </a:rPr>
              <a:t>Political economy of the primacy debate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/>
              <a:t>[Omitted]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Legal origins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The future of business entities</a:t>
            </a:r>
          </a:p>
        </p:txBody>
      </p:sp>
    </p:spTree>
    <p:extLst>
      <p:ext uri="{BB962C8B-B14F-4D97-AF65-F5344CB8AC3E}">
        <p14:creationId xmlns:p14="http://schemas.microsoft.com/office/powerpoint/2010/main" val="27345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Copyright © Amitai Aviram. All Rights Reserved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Competition &amp; the market</a:t>
            </a:r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9144000" cy="46053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a market, competition forces firms to offer better terms to customers</a:t>
            </a:r>
          </a:p>
          <a:p>
            <a:pPr eaLnBrk="1" hangingPunct="1"/>
            <a:r>
              <a:rPr lang="en-US" altLang="en-US" sz="2800" smtClean="0"/>
              <a:t>Example</a:t>
            </a:r>
          </a:p>
          <a:p>
            <a:pPr lvl="1" eaLnBrk="1" hangingPunct="1"/>
            <a:r>
              <a:rPr lang="en-US" altLang="en-US" sz="2400" smtClean="0"/>
              <a:t>I go to the Meijer to buy milk.  I did not comparison shop and have no idea what a “good” price would be.</a:t>
            </a:r>
          </a:p>
          <a:p>
            <a:pPr lvl="1" eaLnBrk="1" hangingPunct="1"/>
            <a:r>
              <a:rPr lang="en-US" altLang="en-US" sz="2400" smtClean="0"/>
              <a:t>Nonetheless, I am likely to benefit from a competitive price</a:t>
            </a:r>
          </a:p>
          <a:p>
            <a:pPr lvl="2" eaLnBrk="1" hangingPunct="1"/>
            <a:r>
              <a:rPr lang="en-US" altLang="en-US" sz="2100" smtClean="0"/>
              <a:t>Meijer faces competition (e.g., Wal-Mart, IGA)</a:t>
            </a:r>
          </a:p>
          <a:p>
            <a:pPr lvl="3" eaLnBrk="1" hangingPunct="1"/>
            <a:r>
              <a:rPr lang="en-US" altLang="en-US" sz="1800" smtClean="0"/>
              <a:t>I.e., shoppers don’t lose much by turning to competing firms</a:t>
            </a:r>
          </a:p>
          <a:p>
            <a:pPr lvl="2" eaLnBrk="1" hangingPunct="1"/>
            <a:r>
              <a:rPr lang="en-US" altLang="en-US" sz="2100" smtClean="0"/>
              <a:t>A sufficient number of other shoppers do comparison shop, and they would shift to a rival if prices were not competitive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Evolution</a:t>
            </a:r>
            <a:br>
              <a:rPr lang="en-US" altLang="en-US" dirty="0" smtClean="0"/>
            </a:br>
            <a:r>
              <a:rPr lang="en-US" altLang="en-US" sz="3500" dirty="0" smtClean="0"/>
              <a:t>Overview of Section 7c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Regulatory competition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The business cycle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Political economy of the primacy debate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70C0"/>
                </a:solidFill>
              </a:rPr>
              <a:t>Legal origins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/>
              <a:t>[Omitted]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The future of business entities</a:t>
            </a:r>
          </a:p>
        </p:txBody>
      </p:sp>
    </p:spTree>
    <p:extLst>
      <p:ext uri="{BB962C8B-B14F-4D97-AF65-F5344CB8AC3E}">
        <p14:creationId xmlns:p14="http://schemas.microsoft.com/office/powerpoint/2010/main" val="375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Evolution</a:t>
            </a:r>
            <a:br>
              <a:rPr lang="en-US" altLang="en-US" dirty="0" smtClean="0"/>
            </a:br>
            <a:r>
              <a:rPr lang="en-US" altLang="en-US" sz="3500" dirty="0" smtClean="0"/>
              <a:t>Overview of Section 7c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Regulatory competition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/>
              <a:t>The business cycle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Political economy of the primacy debate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/>
              <a:t>Legal origins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70C0"/>
                </a:solidFill>
              </a:rPr>
              <a:t>The future of business entities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A brief history of business entities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End of the public corporation?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End of private equity?</a:t>
            </a:r>
          </a:p>
          <a:p>
            <a:pPr marL="863600" lvl="1" indent="-514350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rgbClr val="0070C0"/>
                </a:solidFill>
              </a:rPr>
              <a:t>Resurgence of large-scale unincorporated business entities?</a:t>
            </a:r>
          </a:p>
        </p:txBody>
      </p:sp>
    </p:spTree>
    <p:extLst>
      <p:ext uri="{BB962C8B-B14F-4D97-AF65-F5344CB8AC3E}">
        <p14:creationId xmlns:p14="http://schemas.microsoft.com/office/powerpoint/2010/main" val="375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A brief history</a:t>
            </a:r>
            <a:br>
              <a:rPr lang="en-US" altLang="en-US" smtClean="0"/>
            </a:br>
            <a:r>
              <a:rPr lang="en-US" altLang="en-US" smtClean="0"/>
              <a:t>of business entities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91217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5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Dawn of civilization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572000" cy="3960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800" smtClean="0"/>
              <a:t>Initially, business activity was conducted by the </a:t>
            </a:r>
            <a:r>
              <a:rPr lang="en-US" altLang="en-US" sz="2800" u="sng" smtClean="0"/>
              <a:t>Tribal Firm</a:t>
            </a:r>
            <a:r>
              <a:rPr lang="en-US" altLang="en-US" sz="2800" smtClean="0"/>
              <a:t> (and later - the </a:t>
            </a:r>
            <a:r>
              <a:rPr lang="en-US" altLang="en-US" sz="2800" u="sng" smtClean="0"/>
              <a:t>Family Firm</a:t>
            </a:r>
            <a:r>
              <a:rPr lang="en-US" altLang="en-US" sz="2800" smtClean="0"/>
              <a:t>).</a:t>
            </a:r>
          </a:p>
          <a:p>
            <a:pPr lvl="1" eaLnBrk="1" hangingPunct="1"/>
            <a:r>
              <a:rPr lang="en-US" altLang="en-US" sz="2400" smtClean="0"/>
              <a:t>No rights to individuals</a:t>
            </a:r>
          </a:p>
          <a:p>
            <a:pPr lvl="1" eaLnBrk="1" hangingPunct="1"/>
            <a:r>
              <a:rPr lang="en-US" altLang="en-US" sz="2400" smtClean="0"/>
              <a:t>Enforcement by the family/tribe, not by a legal system.</a:t>
            </a:r>
          </a:p>
        </p:txBody>
      </p:sp>
      <p:pic>
        <p:nvPicPr>
          <p:cNvPr id="5124" name="Picture 4" descr="MCPE0171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1989138"/>
            <a:ext cx="4360863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0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Pre-classical era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60575"/>
            <a:ext cx="4643438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800" smtClean="0"/>
              <a:t>As civilizations developed legal systems that granted rights and imposed obligations on individuals, two business entities formed: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Sole Proprietorship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(General) Partnership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95513"/>
            <a:ext cx="4248150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9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Early middle 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804025" cy="43211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new entity develops under Byzantine, Jewish &amp; Muslim laws to allow participation in profits without control of the business: the </a:t>
            </a:r>
            <a:r>
              <a:rPr lang="en-US" altLang="en-US" sz="2800" smtClean="0">
                <a:solidFill>
                  <a:srgbClr val="FF0000"/>
                </a:solidFill>
              </a:rPr>
              <a:t>Limited Partnership</a:t>
            </a:r>
          </a:p>
          <a:p>
            <a:pPr eaLnBrk="1" hangingPunct="1"/>
            <a:r>
              <a:rPr lang="en-US" altLang="en-US" sz="2800" smtClean="0"/>
              <a:t>One of the original purposes of this entity was to avoid prohibitions on charging interest on loans</a:t>
            </a:r>
          </a:p>
          <a:p>
            <a:pPr lvl="1" eaLnBrk="1" hangingPunct="1"/>
            <a:r>
              <a:rPr lang="en-US" altLang="en-US" sz="2400" smtClean="0"/>
              <a:t>This entity is not adopted by U.S. law until the 19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Century</a:t>
            </a:r>
          </a:p>
        </p:txBody>
      </p:sp>
      <p:pic>
        <p:nvPicPr>
          <p:cNvPr id="7172" name="Picture 4" descr="MCj03103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916113"/>
            <a:ext cx="23733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7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Early middle 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372225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Also at the same time, a specialized form of partnership forms for mining and shipping ventures – the </a:t>
            </a:r>
            <a:r>
              <a:rPr lang="en-US" altLang="en-US" sz="2800" u="sng" smtClean="0"/>
              <a:t>Joint Stock Company</a:t>
            </a:r>
            <a:r>
              <a:rPr lang="en-US" altLang="en-US" sz="2800" smtClean="0"/>
              <a:t>. It is a general partnership in which membership is evidenced by the ownership of shares, and those shares can be sold to others.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Stora Kopparberg, a Swedish company, is likely the oldest surviving JSC.</a:t>
            </a:r>
            <a:br>
              <a:rPr lang="en-US" altLang="en-US" sz="2400" smtClean="0"/>
            </a:br>
            <a:r>
              <a:rPr lang="en-US" altLang="en-US" sz="2400" smtClean="0"/>
              <a:t>It issued stock at least as early as 1288.</a:t>
            </a:r>
          </a:p>
        </p:txBody>
      </p:sp>
      <p:pic>
        <p:nvPicPr>
          <p:cNvPr id="8196" name="Picture 4" descr="MCj023060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2276475"/>
            <a:ext cx="2987675" cy="3313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8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Late middle 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6516688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	Two institutions, that will later give birth to the modern corporation, develop: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u="sng" smtClean="0"/>
              <a:t>guild</a:t>
            </a:r>
            <a:r>
              <a:rPr lang="en-US" altLang="en-US" sz="2400" smtClean="0"/>
              <a:t> is a club that receives from the ruler a monopoly on trade in the region, and self-regulates its members.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u="sng" smtClean="0"/>
              <a:t>”body corporate” (“corporation”)</a:t>
            </a:r>
            <a:r>
              <a:rPr lang="en-US" altLang="en-US" sz="2400" smtClean="0"/>
              <a:t> is a legal fiction, used first for the king and the church, and later for religious and educational entities.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Gradually, it was accepted that the king could create corporations.  Later this power was also given to parliament.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At that time, corporations were not used for commercial purposes.</a:t>
            </a:r>
          </a:p>
        </p:txBody>
      </p:sp>
      <p:pic>
        <p:nvPicPr>
          <p:cNvPr id="9220" name="Picture 4" descr="MCj023055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412875"/>
            <a:ext cx="3529012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3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Age of exploration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76600" y="1628775"/>
            <a:ext cx="5867400" cy="4752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200" smtClean="0"/>
              <a:t>Exploration and exploitation of the new world requires a large initial investment.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European powers “privatize” exploration by granting groups of merchants monopoly over trade (and plunder) overseas.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So much capital was needed that many investors had to be tapped, and receive the monopoly together. The </a:t>
            </a:r>
            <a:r>
              <a:rPr lang="en-US" altLang="en-US" sz="2200" u="sng" smtClean="0"/>
              <a:t>chartered corporation</a:t>
            </a:r>
            <a:r>
              <a:rPr lang="en-US" altLang="en-US" sz="2200" smtClean="0"/>
              <a:t>, a hybrid of the guild &amp; (old) corporation, begins to be used for semi-commercial purposes.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E</a:t>
            </a:r>
            <a:r>
              <a:rPr lang="en-US" altLang="en-US" sz="2000" smtClean="0"/>
              <a:t>.g.: The Hudson Bay Company, The Virginia Company, The Massachusetts Bay Company</a:t>
            </a:r>
          </a:p>
        </p:txBody>
      </p:sp>
      <p:pic>
        <p:nvPicPr>
          <p:cNvPr id="10244" name="Picture 4" descr="MCj015005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274888"/>
            <a:ext cx="367347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8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Early industrial age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5508625" cy="489743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Industrialization exploited economies of scale, which required huge investments.</a:t>
            </a:r>
          </a:p>
          <a:p>
            <a:pPr eaLnBrk="1" hangingPunct="1"/>
            <a:r>
              <a:rPr lang="en-US" altLang="en-US" sz="2400" smtClean="0"/>
              <a:t>It was expensive to get the king or parliament to charter a corporation, and government liked to intervene in the business of chartered corporations.</a:t>
            </a:r>
          </a:p>
          <a:p>
            <a:pPr eaLnBrk="1" hangingPunct="1"/>
            <a:r>
              <a:rPr lang="en-US" altLang="en-US" sz="2400" smtClean="0"/>
              <a:t>To avoid regulation, businesspeople use the Joint Stock Company.</a:t>
            </a:r>
          </a:p>
          <a:p>
            <a:pPr eaLnBrk="1" hangingPunct="1"/>
            <a:r>
              <a:rPr lang="en-US" altLang="en-US" sz="2400" smtClean="0"/>
              <a:t>Trade in shares soars.</a:t>
            </a:r>
          </a:p>
        </p:txBody>
      </p:sp>
      <p:pic>
        <p:nvPicPr>
          <p:cNvPr id="11268" name="Picture 4" descr="MCj027737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89138"/>
            <a:ext cx="370205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7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Competition &amp; the market for law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9144000" cy="46053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Law was traditionally seen as offering no competition</a:t>
            </a:r>
          </a:p>
          <a:p>
            <a:pPr lvl="1" eaLnBrk="1" hangingPunct="1"/>
            <a:r>
              <a:rPr lang="en-US" altLang="en-US" sz="2400" smtClean="0"/>
              <a:t>State can use violence to enforce its laws</a:t>
            </a:r>
          </a:p>
          <a:p>
            <a:pPr lvl="1" eaLnBrk="1" hangingPunct="1"/>
            <a:r>
              <a:rPr lang="en-US" altLang="en-US" sz="2400" smtClean="0"/>
              <a:t>State has monopoly over law in its jurisdiction</a:t>
            </a:r>
          </a:p>
          <a:p>
            <a:pPr eaLnBrk="1" hangingPunct="1"/>
            <a:r>
              <a:rPr lang="en-US" altLang="en-US" sz="2800" smtClean="0"/>
              <a:t>But some activities can move between jurisdictions</a:t>
            </a:r>
          </a:p>
          <a:p>
            <a:pPr lvl="1" eaLnBrk="1" hangingPunct="1"/>
            <a:r>
              <a:rPr lang="en-US" altLang="en-US" sz="2400" smtClean="0"/>
              <a:t>E.g., use a Delaware or an Illinois corporation; have my manufacturing activities in US or in China; keep my money in UK or in France</a:t>
            </a:r>
          </a:p>
          <a:p>
            <a:pPr eaLnBrk="1" hangingPunct="1"/>
            <a:r>
              <a:rPr lang="en-US" altLang="en-US" sz="2800" smtClean="0"/>
              <a:t>Laws governing such activities may be subject to the same constraining forces that face firms in a competitive market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south sea bubble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5724525" cy="47529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 1711, the South Sea Company was chartered with a monopoly on trade with Spanish South America.</a:t>
            </a:r>
          </a:p>
          <a:p>
            <a:pPr eaLnBrk="1" hangingPunct="1"/>
            <a:r>
              <a:rPr lang="en-US" altLang="en-US" sz="2400" smtClean="0"/>
              <a:t>Bad relations between Spain and England made such trade unviable. So, the company decided instead to buy all of England’s national debt in return for shares in the company.</a:t>
            </a:r>
          </a:p>
          <a:p>
            <a:pPr eaLnBrk="1" hangingPunct="1"/>
            <a:r>
              <a:rPr lang="en-US" altLang="en-US" sz="2400" smtClean="0"/>
              <a:t>The company was very successful in selling its shares. In a financial frenzy, shares went up from £128 in January 1720, to £890 in June.</a:t>
            </a:r>
          </a:p>
        </p:txBody>
      </p:sp>
      <p:pic>
        <p:nvPicPr>
          <p:cNvPr id="12292" name="Picture 4" descr="MCj028049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5" y="1844675"/>
            <a:ext cx="177641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6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Bubble Act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5651500" cy="42481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Many unchartered JSCs jumped on the bandwagon, promising quick fortunes.</a:t>
            </a:r>
          </a:p>
          <a:p>
            <a:pPr eaLnBrk="1" hangingPunct="1"/>
            <a:r>
              <a:rPr lang="en-US" altLang="en-US" sz="2400" smtClean="0"/>
              <a:t>To protect the South Sea Company from rivals (and maybe to protect investors from fraud), Parliament passed the Bubble Act in June 1720, prohibiting JSCs unless they were chartered.</a:t>
            </a:r>
          </a:p>
        </p:txBody>
      </p:sp>
      <p:pic>
        <p:nvPicPr>
          <p:cNvPr id="13316" name="Picture 4" descr="MCEN0031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060575"/>
            <a:ext cx="331152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7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bust of the south sea bubble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6227763" cy="49688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Bursting the JSC bubble led to the burst of the South Sea Company bubble. Its shares dropped from £1,000 in August to £150 in September.</a:t>
            </a:r>
          </a:p>
          <a:p>
            <a:pPr eaLnBrk="1" hangingPunct="1"/>
            <a:r>
              <a:rPr lang="en-US" altLang="en-US" sz="2400" smtClean="0"/>
              <a:t>Bankrupt investors defaulted on loans, which resulted in a bankruptcy of banks. Inquiries revealed widespread fraud among the company’s directors.</a:t>
            </a:r>
          </a:p>
          <a:p>
            <a:pPr eaLnBrk="1" hangingPunct="1"/>
            <a:r>
              <a:rPr lang="en-US" altLang="en-US" sz="2400" smtClean="0"/>
              <a:t>The result was a deep-seated suspicion of corporations. The Bubble Act was not repealed until 1825, and corporate charters were sparsely granted.</a:t>
            </a:r>
          </a:p>
        </p:txBody>
      </p:sp>
      <p:pic>
        <p:nvPicPr>
          <p:cNvPr id="14340" name="Picture 4" descr="MCj007862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16113"/>
            <a:ext cx="305911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In the aftermath of the bubble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9144000" cy="47529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JSCs now illegal; corporate charters are rarely granted.</a:t>
            </a:r>
          </a:p>
          <a:p>
            <a:pPr eaLnBrk="1" hangingPunct="1"/>
            <a:r>
              <a:rPr lang="en-US" altLang="en-US" sz="2400" smtClean="0"/>
              <a:t>But investors still needed a business entity that would allow raising large amounts of money (i.e., that would accommodate many investors).</a:t>
            </a:r>
          </a:p>
          <a:p>
            <a:pPr eaLnBrk="1" hangingPunct="1"/>
            <a:r>
              <a:rPr lang="en-US" altLang="en-US" sz="2400" smtClean="0"/>
              <a:t>They modified the common law institution of a trust to form the </a:t>
            </a:r>
            <a:r>
              <a:rPr lang="en-US" altLang="en-US" sz="2400" smtClean="0">
                <a:solidFill>
                  <a:srgbClr val="FF0000"/>
                </a:solidFill>
              </a:rPr>
              <a:t>Business Trust</a:t>
            </a:r>
            <a:r>
              <a:rPr lang="en-US" altLang="en-US" sz="2400" smtClean="0"/>
              <a:t> – a creature that was trust in form and corporation in substance.</a:t>
            </a:r>
          </a:p>
          <a:p>
            <a:pPr lvl="1" eaLnBrk="1" hangingPunct="1"/>
            <a:r>
              <a:rPr lang="en-US" altLang="en-US" sz="2200" smtClean="0"/>
              <a:t>The trustee would manage the trust for the benefit of the beneficiaries, who could transfer their rights by selling their certificates.</a:t>
            </a:r>
          </a:p>
        </p:txBody>
      </p:sp>
    </p:spTree>
    <p:extLst>
      <p:ext uri="{BB962C8B-B14F-4D97-AF65-F5344CB8AC3E}">
        <p14:creationId xmlns:p14="http://schemas.microsoft.com/office/powerpoint/2010/main" val="22325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Moving to the U.S.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9144000" cy="47529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 colonial times, states claimed the power to form corporations.</a:t>
            </a:r>
          </a:p>
          <a:p>
            <a:pPr lvl="1" eaLnBrk="1" hangingPunct="1"/>
            <a:r>
              <a:rPr lang="en-US" altLang="en-US" sz="2000" smtClean="0"/>
              <a:t>An early conflict with England over the purported incorporation by Massachusetts of Harvard University.</a:t>
            </a:r>
          </a:p>
          <a:p>
            <a:pPr eaLnBrk="1" hangingPunct="1"/>
            <a:r>
              <a:rPr lang="en-US" altLang="en-US" sz="2400" smtClean="0"/>
              <a:t>Following independence, U.S. courts clarified that the Bubble Act did not apply, so JSCs were legal.</a:t>
            </a:r>
          </a:p>
          <a:p>
            <a:pPr eaLnBrk="1" hangingPunct="1"/>
            <a:r>
              <a:rPr lang="en-US" altLang="en-US" sz="2400" smtClean="0"/>
              <a:t>States chartered corporations, but the process was rare and expensive, and mostly used for public utilities: turnpikes, canals, etc.</a:t>
            </a:r>
          </a:p>
          <a:p>
            <a:pPr eaLnBrk="1" hangingPunct="1"/>
            <a:r>
              <a:rPr lang="en-US" altLang="en-US" sz="2400" smtClean="0"/>
              <a:t>As an alternative to chartered corporations, the business trust thrived in Massachusetts, and became known as the “Massachusetts trust”.</a:t>
            </a:r>
          </a:p>
        </p:txBody>
      </p:sp>
    </p:spTree>
    <p:extLst>
      <p:ext uri="{BB962C8B-B14F-4D97-AF65-F5344CB8AC3E}">
        <p14:creationId xmlns:p14="http://schemas.microsoft.com/office/powerpoint/2010/main" val="24548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56325" y="1989138"/>
            <a:ext cx="2987675" cy="41767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General incorporation statutes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6156325" cy="439261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U.S. states had general incorporation statutes to allow churches to incorporate without legislative “permission”</a:t>
            </a:r>
          </a:p>
          <a:p>
            <a:pPr lvl="1" eaLnBrk="1" hangingPunct="1"/>
            <a:r>
              <a:rPr lang="en-US" altLang="en-US" sz="2000" smtClean="0"/>
              <a:t>Seen as a protection of religious freedom.</a:t>
            </a:r>
          </a:p>
        </p:txBody>
      </p:sp>
      <p:pic>
        <p:nvPicPr>
          <p:cNvPr id="17413" name="Picture 5" descr="1803_colonial_chu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60575"/>
            <a:ext cx="28575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8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General incorporation statutes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73238"/>
            <a:ext cx="9144000" cy="460851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States competed in attracting business by expanding general incorporation statutes to commercial enterprises</a:t>
            </a:r>
          </a:p>
          <a:p>
            <a:pPr lvl="1" eaLnBrk="1" hangingPunct="1"/>
            <a:r>
              <a:rPr lang="en-US" altLang="en-US" sz="2000" smtClean="0"/>
              <a:t>The first commercial U.S. general incorporation statues was passed by New York in 1811, boosting industries hurt by the Embargo Act.</a:t>
            </a:r>
          </a:p>
          <a:p>
            <a:pPr eaLnBrk="1" hangingPunct="1"/>
            <a:r>
              <a:rPr lang="en-US" altLang="en-US" sz="2400" smtClean="0"/>
              <a:t>Early statutes were straightjackets, limited the life of the corporation (e.g., to 20 years) and the business activities that it can engage in, and did not always limit liability.</a:t>
            </a:r>
          </a:p>
        </p:txBody>
      </p:sp>
    </p:spTree>
    <p:extLst>
      <p:ext uri="{BB962C8B-B14F-4D97-AF65-F5344CB8AC3E}">
        <p14:creationId xmlns:p14="http://schemas.microsoft.com/office/powerpoint/2010/main" val="1975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dominance of the corporation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9144000" cy="47529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development of railroads and other industries that required raising massive amounts of capital created an increasing demand for corporations.</a:t>
            </a:r>
          </a:p>
          <a:p>
            <a:pPr eaLnBrk="1" hangingPunct="1"/>
            <a:r>
              <a:rPr lang="en-US" altLang="en-US" sz="2800" smtClean="0"/>
              <a:t>Over time, general incorporation statues became more flexible, allowed for limited liability and unlimited duration, and applied to all business activities.</a:t>
            </a:r>
          </a:p>
          <a:p>
            <a:pPr lvl="1" eaLnBrk="1" hangingPunct="1"/>
            <a:r>
              <a:rPr lang="en-US" altLang="en-US" sz="2400" smtClean="0"/>
              <a:t>Corporation dominated the business scene, pushing the business trust &amp; limited partnership to niches.</a:t>
            </a:r>
          </a:p>
        </p:txBody>
      </p:sp>
    </p:spTree>
    <p:extLst>
      <p:ext uri="{BB962C8B-B14F-4D97-AF65-F5344CB8AC3E}">
        <p14:creationId xmlns:p14="http://schemas.microsoft.com/office/powerpoint/2010/main" val="12532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Proliferation of corporation types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9144000" cy="47529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As corporations became ubiquitous, law begins to distinguish between different types of corporations:</a:t>
            </a:r>
          </a:p>
          <a:p>
            <a:pPr lvl="1" eaLnBrk="1" hangingPunct="1"/>
            <a:r>
              <a:rPr lang="en-US" altLang="en-US" sz="2400" smtClean="0"/>
              <a:t>Distinction between </a:t>
            </a:r>
            <a:r>
              <a:rPr lang="en-US" altLang="en-US" sz="2400" smtClean="0">
                <a:solidFill>
                  <a:srgbClr val="FF0000"/>
                </a:solidFill>
              </a:rPr>
              <a:t>Close Corporations</a:t>
            </a:r>
            <a:r>
              <a:rPr lang="en-US" altLang="en-US" sz="2400" smtClean="0"/>
              <a:t> (which were treated similar to partnerships) and </a:t>
            </a:r>
            <a:r>
              <a:rPr lang="en-US" altLang="en-US" sz="2400" smtClean="0">
                <a:solidFill>
                  <a:srgbClr val="FF0000"/>
                </a:solidFill>
              </a:rPr>
              <a:t>Public Corporations</a:t>
            </a:r>
            <a:r>
              <a:rPr lang="en-US" altLang="en-US" sz="2400" smtClean="0"/>
              <a:t> (around which extensive corporate and securities laws developed).</a:t>
            </a:r>
          </a:p>
          <a:p>
            <a:pPr lvl="1" eaLnBrk="1" hangingPunct="1"/>
            <a:r>
              <a:rPr lang="en-US" altLang="en-US" sz="2400" smtClean="0"/>
              <a:t>Distinction in the tax code between </a:t>
            </a:r>
            <a:r>
              <a:rPr lang="en-US" altLang="en-US" sz="2400" smtClean="0">
                <a:solidFill>
                  <a:srgbClr val="FF0000"/>
                </a:solidFill>
              </a:rPr>
              <a:t>C Corporations</a:t>
            </a:r>
            <a:r>
              <a:rPr lang="en-US" altLang="en-US" sz="2400" smtClean="0"/>
              <a:t>, which were taxed as separate entities, and </a:t>
            </a:r>
            <a:r>
              <a:rPr lang="en-US" altLang="en-US" sz="2400" smtClean="0">
                <a:solidFill>
                  <a:srgbClr val="FF0000"/>
                </a:solidFill>
              </a:rPr>
              <a:t>S Corporations</a:t>
            </a:r>
            <a:r>
              <a:rPr lang="en-US" altLang="en-US" sz="2400" smtClean="0"/>
              <a:t>, which allowed their shareholders to consider the corporation’s gains and losses as their own for tax purposes.</a:t>
            </a:r>
          </a:p>
        </p:txBody>
      </p:sp>
    </p:spTree>
    <p:extLst>
      <p:ext uri="{BB962C8B-B14F-4D97-AF65-F5344CB8AC3E}">
        <p14:creationId xmlns:p14="http://schemas.microsoft.com/office/powerpoint/2010/main" val="16132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end of corporate dominance?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60575"/>
            <a:ext cx="4859338" cy="432117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The dominance of the corporation made public opinion more accepting of the concept of limited liability</a:t>
            </a:r>
          </a:p>
          <a:p>
            <a:pPr eaLnBrk="1" hangingPunct="1"/>
            <a:r>
              <a:rPr lang="en-US" altLang="en-US" sz="2600" smtClean="0"/>
              <a:t>Ironically, this acceptance is now leading to a challenge to the corporation’s hegemony</a:t>
            </a:r>
          </a:p>
        </p:txBody>
      </p:sp>
      <p:pic>
        <p:nvPicPr>
          <p:cNvPr id="21508" name="Picture 4" descr="MCj023433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460625"/>
            <a:ext cx="35972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3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How much competition?</a:t>
            </a:r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extent &amp; impact of regulatory competition depends on the same forces as in other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How easy is it to shift the activity to another jurisdiction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People have preferences as to where they live; likely won’t leave Illinois just because I find another state’s criminal laws a bit better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Likewise, some assets are tied to a specific location (e.g., distribution facilities, proximity to complementary services)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But money is easy to move around &amp; constitutional doctrines restrict a state’s ability to thwart regulation by another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Who are the “comparison shoppers” &amp; how attentive are they to the details of the law?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Most people have little knowledge of details of the local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But for big transactions one can hire professionals (lawyers, accountants, investment bankers) who pay attention to the law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end of corporate dominance?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91440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more flexible business 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In 1977, Wyoming introduced a new business entity: the </a:t>
            </a:r>
            <a:r>
              <a:rPr lang="en-US" altLang="en-US" sz="2100" smtClean="0">
                <a:solidFill>
                  <a:srgbClr val="FF0000"/>
                </a:solidFill>
              </a:rPr>
              <a:t>Limited Liability Company</a:t>
            </a:r>
            <a:r>
              <a:rPr lang="en-US" altLang="en-US" sz="2100" smtClean="0"/>
              <a:t> (LLC).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The LLC offered limited liability and allowed the forming businesspeople to choose either a partnership-like model of member-operation, or a corporation-like model of manager-operation.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It was unclear initially whether this entity could be considered for tax purposes as a partnership.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Tax law ceases to be a barrier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1988: IRS rules that LLCs could qualify for partnership-like tax treatment.  1997: IRS further liberalizes tax treatment, making it easy for most entities with limited liability and centralized management to be taxed as a partnership, if they wished to do so.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Result: Explosive growth in using LLCs.</a:t>
            </a:r>
          </a:p>
        </p:txBody>
      </p:sp>
    </p:spTree>
    <p:extLst>
      <p:ext uri="{BB962C8B-B14F-4D97-AF65-F5344CB8AC3E}">
        <p14:creationId xmlns:p14="http://schemas.microsoft.com/office/powerpoint/2010/main" val="16452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algn="ctr" eaLnBrk="1" hangingPunct="1"/>
            <a:r>
              <a:rPr lang="en-US" altLang="en-US" sz="3500" smtClean="0"/>
              <a:t>A brief history of business entities</a:t>
            </a:r>
            <a:br>
              <a:rPr lang="en-US" altLang="en-US" sz="3500" smtClean="0"/>
            </a:br>
            <a:r>
              <a:rPr lang="en-US" altLang="en-US" sz="3500" smtClean="0"/>
              <a:t>The end of corporate dominance?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7700"/>
            <a:ext cx="9144000" cy="45354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As LLCs gained ground, use of other entities declined</a:t>
            </a:r>
          </a:p>
          <a:p>
            <a:pPr lvl="1" eaLnBrk="1" hangingPunct="1"/>
            <a:r>
              <a:rPr lang="en-US" altLang="en-US" sz="2200" smtClean="0"/>
              <a:t>Hit hardest: entities that did not provide complete limited liability</a:t>
            </a:r>
          </a:p>
          <a:p>
            <a:pPr eaLnBrk="1" hangingPunct="1"/>
            <a:r>
              <a:rPr lang="en-US" altLang="en-US" sz="2400" smtClean="0"/>
              <a:t>Other entities change to become more competitive vs. the LLC</a:t>
            </a:r>
          </a:p>
          <a:p>
            <a:pPr eaLnBrk="1" hangingPunct="1"/>
            <a:r>
              <a:rPr lang="en-US" altLang="en-US" sz="2400" smtClean="0"/>
              <a:t>To compete with the booming popularity of LLCs, older entities changed to become more attractive:</a:t>
            </a:r>
          </a:p>
          <a:p>
            <a:pPr lvl="1" eaLnBrk="1" hangingPunct="1"/>
            <a:r>
              <a:rPr lang="en-US" altLang="en-US" sz="2400" smtClean="0"/>
              <a:t>General Partnerships developed the LLP (</a:t>
            </a:r>
            <a:r>
              <a:rPr lang="en-US" altLang="en-US" sz="2400" smtClean="0">
                <a:solidFill>
                  <a:srgbClr val="FF0000"/>
                </a:solidFill>
              </a:rPr>
              <a:t>Limited Liability Partnership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Limited Partnerships developed the LLLP (</a:t>
            </a:r>
            <a:r>
              <a:rPr lang="en-US" altLang="en-US" sz="2400" smtClean="0">
                <a:solidFill>
                  <a:srgbClr val="FF0000"/>
                </a:solidFill>
              </a:rPr>
              <a:t>Limited Liability Limited Partnership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The business trust developed into the </a:t>
            </a:r>
            <a:r>
              <a:rPr lang="en-US" altLang="en-US" sz="2400" smtClean="0">
                <a:solidFill>
                  <a:srgbClr val="FF0000"/>
                </a:solidFill>
              </a:rPr>
              <a:t>Statutory Business Trust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5959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Competing over corporate law</a:t>
            </a:r>
            <a:endParaRPr lang="en-US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9144000" cy="46053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Therefore, competition over corporate law is stronger than most areas of law</a:t>
            </a:r>
          </a:p>
          <a:p>
            <a:pPr lvl="1" eaLnBrk="1" hangingPunct="1"/>
            <a:r>
              <a:rPr lang="en-US" altLang="en-US" sz="2400" smtClean="0"/>
              <a:t>Involves money, which is easy to transport</a:t>
            </a:r>
          </a:p>
          <a:p>
            <a:pPr lvl="1" eaLnBrk="1" hangingPunct="1"/>
            <a:r>
              <a:rPr lang="en-US" altLang="en-US" sz="2400" smtClean="0"/>
              <a:t>Dormant commerce clause prevents states from forcing businesses to use their corporate law</a:t>
            </a:r>
          </a:p>
          <a:p>
            <a:pPr lvl="1" eaLnBrk="1" hangingPunct="1"/>
            <a:r>
              <a:rPr lang="en-US" altLang="en-US" sz="2400" smtClean="0"/>
              <a:t>Big financial stakes, so stakeholders can hire professionals to figure out where to incorporate</a:t>
            </a:r>
          </a:p>
        </p:txBody>
      </p:sp>
      <p:pic>
        <p:nvPicPr>
          <p:cNvPr id="7173" name="Picture 4" descr="MCj04043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667250"/>
            <a:ext cx="34385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Who is competing? Traditional view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State vs. state</a:t>
            </a:r>
          </a:p>
          <a:p>
            <a:pPr lvl="1" eaLnBrk="1" hangingPunct="1"/>
            <a:r>
              <a:rPr lang="en-US" altLang="en-US" sz="2000" smtClean="0"/>
              <a:t>The narrative: states want franchise fees from corporations, so they adjust their laws to attract incorporations</a:t>
            </a:r>
          </a:p>
          <a:p>
            <a:pPr eaLnBrk="1" hangingPunct="1"/>
            <a:r>
              <a:rPr lang="en-US" altLang="en-US" sz="2400" smtClean="0"/>
              <a:t>But how do states adjust the laws?</a:t>
            </a:r>
          </a:p>
          <a:p>
            <a:pPr lvl="1" eaLnBrk="1" hangingPunct="1"/>
            <a:r>
              <a:rPr lang="en-US" altLang="en-US" sz="2000" smtClean="0"/>
              <a:t>“Race to the bottom”: Since directors &amp; officers, rather than SHs, decide where to incorporate, states compete by preferring efficiency to accountability (“pro-management”)</a:t>
            </a:r>
          </a:p>
          <a:p>
            <a:pPr lvl="1" eaLnBrk="1" hangingPunct="1"/>
            <a:r>
              <a:rPr lang="en-US" altLang="en-US" sz="2000" smtClean="0"/>
              <a:t>“Rate to the top”: SHs don’t decide where to incorporate, but they decide which company to invest in. If they didn’t like a given state’s laws, they would look to invest in other companies that incorporate in a state with better laws</a:t>
            </a:r>
          </a:p>
          <a:p>
            <a:pPr lvl="2" eaLnBrk="1" hangingPunct="1"/>
            <a:r>
              <a:rPr lang="en-US" altLang="en-US" sz="1900" smtClean="0"/>
              <a:t>Thus, directors &amp; officers would choose a state that prefer accountability to efficiency (“pro-SH”), in order to entice SHs to invest in their corporation</a:t>
            </a:r>
          </a:p>
          <a:p>
            <a:pPr lvl="2" eaLnBrk="1" hangingPunct="1"/>
            <a:r>
              <a:rPr lang="en-US" altLang="en-US" sz="1900" smtClean="0"/>
              <a:t>So, to appeal to directors &amp; officers, states need to be “pro-SH”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Problem with the traditional view</a:t>
            </a:r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Not much is going on in state v. state competition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NJ was the dominant player until it voluntarily bowed out when Woodrow Wilson was its governor (1913)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Since then, Delaware dominated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Where’s the competition?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Response 1: Only small states can credibly compete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Why don’t we see vigorous competition from Wyoming, Vermont, Montana, Rhode Island?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Response 2: Competition is vigorous, but Del. keeps winning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Staying on top under vigorous competition for 100 years?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Why doesn’t a plausible #2 emerging?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If Del. always wins &amp; #2 gets nothing, why bother competing?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© Amitai Aviram. All Rights Reserved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Regulatory competition</a:t>
            </a:r>
            <a:br>
              <a:rPr lang="en-US" altLang="en-US" smtClean="0"/>
            </a:br>
            <a:r>
              <a:rPr lang="en-US" altLang="en-US" sz="3500" smtClean="0"/>
              <a:t>Problem with the traditional view</a:t>
            </a:r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 what’s going on?</a:t>
            </a:r>
          </a:p>
          <a:p>
            <a:pPr lvl="1" eaLnBrk="1" hangingPunct="1"/>
            <a:r>
              <a:rPr lang="en-US" altLang="en-US" sz="2400" smtClean="0"/>
              <a:t>Perhaps there’s room for just one national standard, and as long as any state offers this, it has the entire market</a:t>
            </a:r>
          </a:p>
          <a:p>
            <a:pPr lvl="2" eaLnBrk="1" hangingPunct="1"/>
            <a:r>
              <a:rPr lang="en-US" altLang="en-US" sz="2000" smtClean="0"/>
              <a:t>No incentive for other states to compete unless incumbent bows out</a:t>
            </a:r>
          </a:p>
          <a:p>
            <a:pPr lvl="1" eaLnBrk="1" hangingPunct="1"/>
            <a:r>
              <a:rPr lang="en-US" altLang="en-US" sz="2400" smtClean="0"/>
              <a:t>What maintains the standard?</a:t>
            </a:r>
          </a:p>
          <a:p>
            <a:pPr lvl="2" eaLnBrk="1" hangingPunct="1"/>
            <a:r>
              <a:rPr lang="en-US" altLang="en-US" sz="2100" smtClean="0"/>
              <a:t>Perhaps nothing – as long as the law allows current transactions to go through, business world converges on a single corporate law</a:t>
            </a:r>
          </a:p>
          <a:p>
            <a:pPr lvl="2" eaLnBrk="1" hangingPunct="1"/>
            <a:r>
              <a:rPr lang="en-US" altLang="en-US" sz="2100" smtClean="0"/>
              <a:t>Perhaps some level of concern to efficiency vs. accountability – if Delaware gets it really wrong, it might create room for a rival</a:t>
            </a:r>
          </a:p>
          <a:p>
            <a:pPr lvl="3" eaLnBrk="1" hangingPunct="1"/>
            <a:r>
              <a:rPr lang="en-US" altLang="en-US" sz="1800" smtClean="0"/>
              <a:t>This is a weakened version of the “race to” theories</a:t>
            </a:r>
          </a:p>
          <a:p>
            <a:pPr lvl="2" eaLnBrk="1" hangingPunct="1"/>
            <a:r>
              <a:rPr lang="en-US" altLang="en-US" sz="2100" smtClean="0"/>
              <a:t>Perhaps process &amp; not substance – efficient, knowledgeable courts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4121</TotalTime>
  <Words>2964</Words>
  <Application>Microsoft Office PowerPoint</Application>
  <PresentationFormat>On-screen Show (4:3)</PresentationFormat>
  <Paragraphs>369</Paragraphs>
  <Slides>51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Network</vt:lpstr>
      <vt:lpstr>Chart</vt:lpstr>
      <vt:lpstr>Evolution of Corporate Law &amp; Finance Business Associations Section 7c Evolution: Forces shaping modern corporate law</vt:lpstr>
      <vt:lpstr>Evolution Overview of Section 7c</vt:lpstr>
      <vt:lpstr>Regulatory competition Competition &amp; the market</vt:lpstr>
      <vt:lpstr>Regulatory competition Competition &amp; the market for law</vt:lpstr>
      <vt:lpstr>Regulatory competition How much competition?</vt:lpstr>
      <vt:lpstr>Regulatory competition Competing over corporate law</vt:lpstr>
      <vt:lpstr>Regulatory competition Who is competing? Traditional view</vt:lpstr>
      <vt:lpstr>Regulatory competition Problem with the traditional view</vt:lpstr>
      <vt:lpstr>Regulatory competition Problem with the traditional view</vt:lpstr>
      <vt:lpstr>Regulatory competition An alternative view</vt:lpstr>
      <vt:lpstr>Regulatory competition A nuanced alternative view</vt:lpstr>
      <vt:lpstr>Regulatory competition  A nuanced alternative view</vt:lpstr>
      <vt:lpstr>Evolution Overview of Section 7c</vt:lpstr>
      <vt:lpstr>How the business cycle affects law  Economic effect of the “perp walk”</vt:lpstr>
      <vt:lpstr>When Do Prosecutors Enforce Securities Laws?</vt:lpstr>
      <vt:lpstr>When Do Prosecutors Enforce Securities Laws?</vt:lpstr>
      <vt:lpstr>Example </vt:lpstr>
      <vt:lpstr>Example </vt:lpstr>
      <vt:lpstr>Example Effect on Social Welfare</vt:lpstr>
      <vt:lpstr>Bias Arbitrage</vt:lpstr>
      <vt:lpstr>Is Cyclical Enforcement a Form of Bias Arbitrage?</vt:lpstr>
      <vt:lpstr>Does the public over-estimate fraud more following a bust?</vt:lpstr>
      <vt:lpstr>Does the public over-estimate fraud more following a bust?</vt:lpstr>
      <vt:lpstr>This could have been the end, but then this paper would be called …</vt:lpstr>
      <vt:lpstr>The Dual Message of Conspicuous Law Enforcement</vt:lpstr>
      <vt:lpstr>Reworking the Example</vt:lpstr>
      <vt:lpstr>A vicious enforcement cycle…</vt:lpstr>
      <vt:lpstr>Solution?</vt:lpstr>
      <vt:lpstr>Evolution Overview of Section 7c</vt:lpstr>
      <vt:lpstr>Evolution Overview of Section 7c</vt:lpstr>
      <vt:lpstr>Evolution Overview of Section 7c</vt:lpstr>
      <vt:lpstr>A brief history of business entities</vt:lpstr>
      <vt:lpstr>A brief history of business entities Dawn of civilization</vt:lpstr>
      <vt:lpstr>A brief history of business entities Pre-classical era</vt:lpstr>
      <vt:lpstr>A brief history of business entities Early middle ages</vt:lpstr>
      <vt:lpstr>A brief history of business entities Early middle ages</vt:lpstr>
      <vt:lpstr>A brief history of business entities Late middle ages</vt:lpstr>
      <vt:lpstr>A brief history of business entities Age of exploration</vt:lpstr>
      <vt:lpstr>A brief history of business entities Early industrial age</vt:lpstr>
      <vt:lpstr>A brief history of business entities The south sea bubble</vt:lpstr>
      <vt:lpstr>A brief history of business entities The Bubble Act</vt:lpstr>
      <vt:lpstr>A brief history of business entities The bust of the south sea bubble</vt:lpstr>
      <vt:lpstr>A brief history of business entities In the aftermath of the bubble</vt:lpstr>
      <vt:lpstr>A brief history of business entities Moving to the U.S.</vt:lpstr>
      <vt:lpstr>A brief history of business entities General incorporation statutes</vt:lpstr>
      <vt:lpstr>A brief history of business entities General incorporation statutes</vt:lpstr>
      <vt:lpstr>A brief history of business entities The dominance of the corporation</vt:lpstr>
      <vt:lpstr>A brief history of business entities Proliferation of corporation types</vt:lpstr>
      <vt:lpstr>A brief history of business entities The end of corporate dominance?</vt:lpstr>
      <vt:lpstr>A brief history of business entities The end of corporate dominance?</vt:lpstr>
      <vt:lpstr>A brief history of business entities The end of corporate dominance?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ECL_3b: Regulatory competition</dc:title>
  <dc:creator>Aviram, Amitai</dc:creator>
  <cp:lastModifiedBy>Amitai Aviram</cp:lastModifiedBy>
  <cp:revision>402</cp:revision>
  <dcterms:created xsi:type="dcterms:W3CDTF">2004-10-06T19:17:47Z</dcterms:created>
  <dcterms:modified xsi:type="dcterms:W3CDTF">2015-11-08T23:37:02Z</dcterms:modified>
</cp:coreProperties>
</file>