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3"/>
  </p:notesMasterIdLst>
  <p:sldIdLst>
    <p:sldId id="257" r:id="rId2"/>
    <p:sldId id="279" r:id="rId3"/>
    <p:sldId id="277" r:id="rId4"/>
    <p:sldId id="276" r:id="rId5"/>
    <p:sldId id="278"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7" autoAdjust="0"/>
    <p:restoredTop sz="94660"/>
  </p:normalViewPr>
  <p:slideViewPr>
    <p:cSldViewPr>
      <p:cViewPr>
        <p:scale>
          <a:sx n="100" d="100"/>
          <a:sy n="100" d="100"/>
        </p:scale>
        <p:origin x="-330" y="-2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E2FE1D8D-2CD5-4B11-9096-C993973C505D}" type="slidenum">
              <a:rPr lang="en-US"/>
              <a:pPr>
                <a:defRPr/>
              </a:pPr>
              <a:t>‹#›</a:t>
            </a:fld>
            <a:endParaRPr lang="en-US"/>
          </a:p>
        </p:txBody>
      </p:sp>
    </p:spTree>
    <p:extLst>
      <p:ext uri="{BB962C8B-B14F-4D97-AF65-F5344CB8AC3E}">
        <p14:creationId xmlns:p14="http://schemas.microsoft.com/office/powerpoint/2010/main" val="949855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E2EDB6C-CE39-4AEC-B235-67BB67959CE0}" type="slidenum">
              <a:rPr lang="en-US" altLang="en-US" smtClean="0"/>
              <a:pPr eaLnBrk="1" hangingPunct="1"/>
              <a:t>1</a:t>
            </a:fld>
            <a:endParaRPr lang="en-US" alt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bwMode="auto">
          <a:xfrm>
            <a:off x="457200" y="6248400"/>
            <a:ext cx="2133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39" name="Rectangle 6"/>
          <p:cNvSpPr>
            <a:spLocks noGrp="1" noChangeArrowheads="1"/>
          </p:cNvSpPr>
          <p:nvPr>
            <p:ph type="ftr" sz="quarter" idx="11"/>
          </p:nvPr>
        </p:nvSpPr>
        <p:spPr>
          <a:xfrm>
            <a:off x="3124200" y="6248400"/>
            <a:ext cx="2895600" cy="457200"/>
          </a:xfrm>
        </p:spPr>
        <p:txBody>
          <a:bodyPr/>
          <a:lstStyle>
            <a:lvl1pPr>
              <a:defRPr/>
            </a:lvl1pPr>
          </a:lstStyle>
          <a:p>
            <a:pPr>
              <a:defRPr/>
            </a:pPr>
            <a:r>
              <a:rPr lang="en-US" altLang="en-US"/>
              <a:t>Copyright © Amitai Aviram. All Rights Reserved</a:t>
            </a:r>
          </a:p>
        </p:txBody>
      </p:sp>
      <p:sp>
        <p:nvSpPr>
          <p:cNvPr id="40" name="Rectangle 7"/>
          <p:cNvSpPr>
            <a:spLocks noGrp="1" noChangeArrowheads="1"/>
          </p:cNvSpPr>
          <p:nvPr>
            <p:ph type="sldNum" sz="quarter" idx="12"/>
          </p:nvPr>
        </p:nvSpPr>
        <p:spPr>
          <a:xfrm>
            <a:off x="6553200" y="6248400"/>
            <a:ext cx="2133600" cy="457200"/>
          </a:xfrm>
        </p:spPr>
        <p:txBody>
          <a:bodyPr/>
          <a:lstStyle>
            <a:lvl1pPr algn="r">
              <a:defRPr sz="1000"/>
            </a:lvl1pPr>
          </a:lstStyle>
          <a:p>
            <a:pPr>
              <a:defRPr/>
            </a:pPr>
            <a:fld id="{EE38A2AD-C761-49B5-9E8D-092B2DA99FC2}" type="slidenum">
              <a:rPr lang="en-US" altLang="en-US"/>
              <a:pPr>
                <a:defRPr/>
              </a:pPr>
              <a:t>‹#›</a:t>
            </a:fld>
            <a:endParaRPr lang="en-US" altLang="en-US"/>
          </a:p>
        </p:txBody>
      </p:sp>
    </p:spTree>
    <p:extLst>
      <p:ext uri="{BB962C8B-B14F-4D97-AF65-F5344CB8AC3E}">
        <p14:creationId xmlns:p14="http://schemas.microsoft.com/office/powerpoint/2010/main" val="1457196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fld id="{657946FB-D99F-45E0-85D9-7AAA3868EF37}" type="slidenum">
              <a:rPr lang="en-US" altLang="en-US"/>
              <a:pPr>
                <a:defRPr/>
              </a:pPr>
              <a:t>‹#›</a:t>
            </a:fld>
            <a:endParaRPr lang="en-US" altLang="en-US"/>
          </a:p>
        </p:txBody>
      </p:sp>
    </p:spTree>
    <p:extLst>
      <p:ext uri="{BB962C8B-B14F-4D97-AF65-F5344CB8AC3E}">
        <p14:creationId xmlns:p14="http://schemas.microsoft.com/office/powerpoint/2010/main" val="3593110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fld id="{DD065768-70BC-44D7-B692-E617A529B21A}" type="slidenum">
              <a:rPr lang="en-US" altLang="en-US"/>
              <a:pPr>
                <a:defRPr/>
              </a:pPr>
              <a:t>‹#›</a:t>
            </a:fld>
            <a:endParaRPr lang="en-US" altLang="en-US"/>
          </a:p>
        </p:txBody>
      </p:sp>
    </p:spTree>
    <p:extLst>
      <p:ext uri="{BB962C8B-B14F-4D97-AF65-F5344CB8AC3E}">
        <p14:creationId xmlns:p14="http://schemas.microsoft.com/office/powerpoint/2010/main" val="19154376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fld id="{204D82BD-6901-4C23-9E4A-7C6997C9158D}" type="slidenum">
              <a:rPr lang="en-US" altLang="en-US"/>
              <a:pPr>
                <a:defRPr/>
              </a:pPr>
              <a:t>‹#›</a:t>
            </a:fld>
            <a:endParaRPr lang="en-US" altLang="en-US"/>
          </a:p>
        </p:txBody>
      </p:sp>
    </p:spTree>
    <p:extLst>
      <p:ext uri="{BB962C8B-B14F-4D97-AF65-F5344CB8AC3E}">
        <p14:creationId xmlns:p14="http://schemas.microsoft.com/office/powerpoint/2010/main" val="1825522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fld id="{00252DCE-4BFF-4DD4-8782-958BEC636D78}" type="slidenum">
              <a:rPr lang="en-US" altLang="en-US"/>
              <a:pPr>
                <a:defRPr/>
              </a:pPr>
              <a:t>‹#›</a:t>
            </a:fld>
            <a:endParaRPr lang="en-US" altLang="en-US"/>
          </a:p>
        </p:txBody>
      </p:sp>
    </p:spTree>
    <p:extLst>
      <p:ext uri="{BB962C8B-B14F-4D97-AF65-F5344CB8AC3E}">
        <p14:creationId xmlns:p14="http://schemas.microsoft.com/office/powerpoint/2010/main" val="3781223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fld id="{1162FCBA-2420-4961-8611-77E76DFA0298}" type="slidenum">
              <a:rPr lang="en-US" altLang="en-US"/>
              <a:pPr>
                <a:defRPr/>
              </a:pPr>
              <a:t>‹#›</a:t>
            </a:fld>
            <a:endParaRPr lang="en-US" altLang="en-US"/>
          </a:p>
        </p:txBody>
      </p:sp>
    </p:spTree>
    <p:extLst>
      <p:ext uri="{BB962C8B-B14F-4D97-AF65-F5344CB8AC3E}">
        <p14:creationId xmlns:p14="http://schemas.microsoft.com/office/powerpoint/2010/main" val="43611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fld id="{3ADA721E-D42A-46DB-912E-DD05A184CE17}" type="slidenum">
              <a:rPr lang="en-US" altLang="en-US"/>
              <a:pPr>
                <a:defRPr/>
              </a:pPr>
              <a:t>‹#›</a:t>
            </a:fld>
            <a:endParaRPr lang="en-US" altLang="en-US"/>
          </a:p>
        </p:txBody>
      </p:sp>
    </p:spTree>
    <p:extLst>
      <p:ext uri="{BB962C8B-B14F-4D97-AF65-F5344CB8AC3E}">
        <p14:creationId xmlns:p14="http://schemas.microsoft.com/office/powerpoint/2010/main" val="222430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8" name="Rectangle 7"/>
          <p:cNvSpPr>
            <a:spLocks noGrp="1" noChangeArrowheads="1"/>
          </p:cNvSpPr>
          <p:nvPr>
            <p:ph type="sldNum" sz="quarter" idx="11"/>
          </p:nvPr>
        </p:nvSpPr>
        <p:spPr>
          <a:ln/>
        </p:spPr>
        <p:txBody>
          <a:bodyPr/>
          <a:lstStyle>
            <a:lvl1pPr>
              <a:defRPr/>
            </a:lvl1pPr>
          </a:lstStyle>
          <a:p>
            <a:pPr>
              <a:defRPr/>
            </a:pPr>
            <a:fld id="{7A14D987-4076-4379-8201-988CD426501F}" type="slidenum">
              <a:rPr lang="en-US" altLang="en-US"/>
              <a:pPr>
                <a:defRPr/>
              </a:pPr>
              <a:t>‹#›</a:t>
            </a:fld>
            <a:endParaRPr lang="en-US" altLang="en-US"/>
          </a:p>
        </p:txBody>
      </p:sp>
    </p:spTree>
    <p:extLst>
      <p:ext uri="{BB962C8B-B14F-4D97-AF65-F5344CB8AC3E}">
        <p14:creationId xmlns:p14="http://schemas.microsoft.com/office/powerpoint/2010/main" val="3234317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4" name="Rectangle 7"/>
          <p:cNvSpPr>
            <a:spLocks noGrp="1" noChangeArrowheads="1"/>
          </p:cNvSpPr>
          <p:nvPr>
            <p:ph type="sldNum" sz="quarter" idx="11"/>
          </p:nvPr>
        </p:nvSpPr>
        <p:spPr>
          <a:ln/>
        </p:spPr>
        <p:txBody>
          <a:bodyPr/>
          <a:lstStyle>
            <a:lvl1pPr>
              <a:defRPr/>
            </a:lvl1pPr>
          </a:lstStyle>
          <a:p>
            <a:pPr>
              <a:defRPr/>
            </a:pPr>
            <a:fld id="{A70410F9-EFBC-4BE0-BB72-48D8BD0197C1}" type="slidenum">
              <a:rPr lang="en-US" altLang="en-US"/>
              <a:pPr>
                <a:defRPr/>
              </a:pPr>
              <a:t>‹#›</a:t>
            </a:fld>
            <a:endParaRPr lang="en-US" altLang="en-US"/>
          </a:p>
        </p:txBody>
      </p:sp>
    </p:spTree>
    <p:extLst>
      <p:ext uri="{BB962C8B-B14F-4D97-AF65-F5344CB8AC3E}">
        <p14:creationId xmlns:p14="http://schemas.microsoft.com/office/powerpoint/2010/main" val="3172627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3" name="Rectangle 7"/>
          <p:cNvSpPr>
            <a:spLocks noGrp="1" noChangeArrowheads="1"/>
          </p:cNvSpPr>
          <p:nvPr>
            <p:ph type="sldNum" sz="quarter" idx="11"/>
          </p:nvPr>
        </p:nvSpPr>
        <p:spPr>
          <a:ln/>
        </p:spPr>
        <p:txBody>
          <a:bodyPr/>
          <a:lstStyle>
            <a:lvl1pPr>
              <a:defRPr/>
            </a:lvl1pPr>
          </a:lstStyle>
          <a:p>
            <a:pPr>
              <a:defRPr/>
            </a:pPr>
            <a:fld id="{A9171BD3-3068-4C61-BAF6-0DD59BC72002}" type="slidenum">
              <a:rPr lang="en-US" altLang="en-US"/>
              <a:pPr>
                <a:defRPr/>
              </a:pPr>
              <a:t>‹#›</a:t>
            </a:fld>
            <a:endParaRPr lang="en-US" altLang="en-US"/>
          </a:p>
        </p:txBody>
      </p:sp>
    </p:spTree>
    <p:extLst>
      <p:ext uri="{BB962C8B-B14F-4D97-AF65-F5344CB8AC3E}">
        <p14:creationId xmlns:p14="http://schemas.microsoft.com/office/powerpoint/2010/main" val="4286714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fld id="{D3B103D3-E371-42F0-99AC-F87DBC593057}" type="slidenum">
              <a:rPr lang="en-US" altLang="en-US"/>
              <a:pPr>
                <a:defRPr/>
              </a:pPr>
              <a:t>‹#›</a:t>
            </a:fld>
            <a:endParaRPr lang="en-US" altLang="en-US"/>
          </a:p>
        </p:txBody>
      </p:sp>
    </p:spTree>
    <p:extLst>
      <p:ext uri="{BB962C8B-B14F-4D97-AF65-F5344CB8AC3E}">
        <p14:creationId xmlns:p14="http://schemas.microsoft.com/office/powerpoint/2010/main" val="214953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ltLang="en-US"/>
              <a:t>Copyright © Amitai Aviram.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fld id="{57142A71-BE0B-4146-9441-042EF5A71A0A}" type="slidenum">
              <a:rPr lang="en-US" altLang="en-US"/>
              <a:pPr>
                <a:defRPr/>
              </a:pPr>
              <a:t>‹#›</a:t>
            </a:fld>
            <a:endParaRPr lang="en-US" altLang="en-US"/>
          </a:p>
        </p:txBody>
      </p:sp>
    </p:spTree>
    <p:extLst>
      <p:ext uri="{BB962C8B-B14F-4D97-AF65-F5344CB8AC3E}">
        <p14:creationId xmlns:p14="http://schemas.microsoft.com/office/powerpoint/2010/main" val="4230141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3"/>
          </p:nvPr>
        </p:nvSpPr>
        <p:spPr bwMode="auto">
          <a:xfrm>
            <a:off x="3124200" y="64008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a:t>Copyright © Amitai Aviram. All Rights Reserved</a:t>
            </a:r>
          </a:p>
        </p:txBody>
      </p:sp>
      <p:sp>
        <p:nvSpPr>
          <p:cNvPr id="4103" name="Rectangle 7"/>
          <p:cNvSpPr>
            <a:spLocks noGrp="1" noChangeArrowheads="1"/>
          </p:cNvSpPr>
          <p:nvPr>
            <p:ph type="sldNum" sz="quarter" idx="4"/>
          </p:nvPr>
        </p:nvSpPr>
        <p:spPr bwMode="auto">
          <a:xfrm>
            <a:off x="457200" y="6400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600"/>
            </a:lvl1pPr>
          </a:lstStyle>
          <a:p>
            <a:pPr>
              <a:defRPr/>
            </a:pPr>
            <a:fld id="{B2081830-E268-4D3A-8B1D-04B2B059338E}" type="slidenum">
              <a:rPr lang="en-US" altLang="en-US"/>
              <a:pPr>
                <a:defRPr/>
              </a:pPr>
              <a:t>‹#›</a:t>
            </a:fld>
            <a:endParaRPr lang="en-US" altLang="en-US"/>
          </a:p>
        </p:txBody>
      </p:sp>
      <p:grpSp>
        <p:nvGrpSpPr>
          <p:cNvPr id="1031" name="Group 8"/>
          <p:cNvGrpSpPr>
            <a:grpSpLocks/>
          </p:cNvGrpSpPr>
          <p:nvPr/>
        </p:nvGrpSpPr>
        <p:grpSpPr bwMode="auto">
          <a:xfrm>
            <a:off x="8153400" y="152400"/>
            <a:ext cx="792163" cy="1295400"/>
            <a:chOff x="5136" y="960"/>
            <a:chExt cx="528" cy="864"/>
          </a:xfrm>
        </p:grpSpPr>
        <p:sp>
          <p:nvSpPr>
            <p:cNvPr id="1032"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3"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4"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5"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6"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7"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8"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39"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0"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1"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2"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3"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4"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5"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6"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7"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8"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49"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0"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1"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2"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3"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4"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5"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6"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7"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8"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59"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0"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1"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sp>
          <p:nvSpPr>
            <p:cNvPr id="1062"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tLang="en-US"/>
            </a:p>
          </p:txBody>
        </p:sp>
      </p:gr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5" r:id="rId12"/>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76200"/>
            <a:ext cx="7524750" cy="2743200"/>
          </a:xfrm>
        </p:spPr>
        <p:txBody>
          <a:bodyPr/>
          <a:lstStyle/>
          <a:p>
            <a:pPr algn="ctr" eaLnBrk="1" hangingPunct="1"/>
            <a:r>
              <a:rPr lang="en-US" altLang="en-US" sz="4400" dirty="0" smtClean="0"/>
              <a:t>Evolution of</a:t>
            </a:r>
            <a:br>
              <a:rPr lang="en-US" altLang="en-US" sz="4400" dirty="0" smtClean="0"/>
            </a:br>
            <a:r>
              <a:rPr lang="en-US" altLang="en-US" sz="4400" dirty="0" smtClean="0"/>
              <a:t>Corporate Law &amp; Finance</a:t>
            </a:r>
            <a:br>
              <a:rPr lang="en-US" altLang="en-US" sz="4400" dirty="0" smtClean="0"/>
            </a:br>
            <a:r>
              <a:rPr lang="en-US" altLang="en-US" sz="2400" dirty="0" smtClean="0"/>
              <a:t>Business Associations Section 7b</a:t>
            </a:r>
            <a:br>
              <a:rPr lang="en-US" altLang="en-US" sz="2400" dirty="0" smtClean="0"/>
            </a:br>
            <a:r>
              <a:rPr lang="en-US" altLang="en-US" sz="3400" dirty="0"/>
              <a:t>Law: Development of </a:t>
            </a:r>
            <a:r>
              <a:rPr lang="en-US" altLang="en-US" sz="3400" dirty="0" smtClean="0"/>
              <a:t>the</a:t>
            </a:r>
            <a:br>
              <a:rPr lang="en-US" altLang="en-US" sz="3400" dirty="0" smtClean="0"/>
            </a:br>
            <a:r>
              <a:rPr lang="en-US" altLang="en-US" sz="3400" dirty="0" smtClean="0"/>
              <a:t>firm’s </a:t>
            </a:r>
            <a:r>
              <a:rPr lang="en-US" altLang="en-US" sz="3400" dirty="0"/>
              <a:t>legal traits</a:t>
            </a:r>
            <a:endParaRPr lang="en-US" altLang="en-US" sz="3400" dirty="0" smtClean="0"/>
          </a:p>
        </p:txBody>
      </p:sp>
      <p:sp>
        <p:nvSpPr>
          <p:cNvPr id="3075" name="Rectangle 3"/>
          <p:cNvSpPr>
            <a:spLocks noGrp="1" noChangeArrowheads="1"/>
          </p:cNvSpPr>
          <p:nvPr>
            <p:ph type="subTitle" idx="1"/>
          </p:nvPr>
        </p:nvSpPr>
        <p:spPr>
          <a:xfrm>
            <a:off x="533400" y="3124200"/>
            <a:ext cx="6400800" cy="2638425"/>
          </a:xfrm>
        </p:spPr>
        <p:txBody>
          <a:bodyPr/>
          <a:lstStyle/>
          <a:p>
            <a:pPr algn="l" eaLnBrk="1" hangingPunct="1">
              <a:lnSpc>
                <a:spcPct val="80000"/>
              </a:lnSpc>
            </a:pPr>
            <a:r>
              <a:rPr lang="en-US" altLang="en-US" sz="2800" dirty="0" smtClean="0"/>
              <a:t>Prof. Amitai Aviram</a:t>
            </a:r>
          </a:p>
          <a:p>
            <a:pPr algn="l" eaLnBrk="1" hangingPunct="1">
              <a:lnSpc>
                <a:spcPct val="80000"/>
              </a:lnSpc>
            </a:pPr>
            <a:r>
              <a:rPr lang="en-US" altLang="en-US" sz="1800" dirty="0" smtClean="0"/>
              <a:t>Aviram@illinois.edu</a:t>
            </a:r>
          </a:p>
          <a:p>
            <a:pPr algn="l" eaLnBrk="1" hangingPunct="1">
              <a:lnSpc>
                <a:spcPct val="80000"/>
              </a:lnSpc>
            </a:pPr>
            <a:r>
              <a:rPr lang="en-US" altLang="en-US" sz="2800" dirty="0" smtClean="0"/>
              <a:t>College of Law</a:t>
            </a:r>
          </a:p>
          <a:p>
            <a:pPr algn="l" eaLnBrk="1" hangingPunct="1">
              <a:lnSpc>
                <a:spcPct val="80000"/>
              </a:lnSpc>
            </a:pPr>
            <a:r>
              <a:rPr lang="en-US" altLang="en-US" sz="2800" dirty="0" smtClean="0"/>
              <a:t>University of Illinois</a:t>
            </a:r>
          </a:p>
          <a:p>
            <a:pPr algn="l" eaLnBrk="1" hangingPunct="1">
              <a:lnSpc>
                <a:spcPct val="80000"/>
              </a:lnSpc>
            </a:pPr>
            <a:endParaRPr lang="en-US" altLang="en-US" sz="2000" dirty="0" smtClean="0"/>
          </a:p>
          <a:p>
            <a:pPr eaLnBrk="1" hangingPunct="1">
              <a:lnSpc>
                <a:spcPct val="80000"/>
              </a:lnSpc>
            </a:pPr>
            <a:r>
              <a:rPr lang="en-US" altLang="en-US" sz="1800" dirty="0" smtClean="0"/>
              <a:t>Copyright </a:t>
            </a:r>
            <a:r>
              <a:rPr lang="en-US" altLang="en-US" sz="1800" dirty="0" smtClean="0">
                <a:latin typeface="Tahoma" charset="0"/>
              </a:rPr>
              <a:t>©</a:t>
            </a:r>
            <a:r>
              <a:rPr lang="en-US" altLang="en-US" sz="1800" dirty="0" smtClean="0"/>
              <a:t> Amitai Aviram.  All Rights Reserved</a:t>
            </a:r>
          </a:p>
          <a:p>
            <a:pPr algn="l" eaLnBrk="1" hangingPunct="1">
              <a:lnSpc>
                <a:spcPct val="80000"/>
              </a:lnSpc>
            </a:pPr>
            <a:r>
              <a:rPr lang="en-US" altLang="en-US" sz="2000" b="1" u="sng" dirty="0" smtClean="0"/>
              <a:t>S12</a:t>
            </a:r>
            <a:endParaRPr lang="en-US" altLang="en-US" sz="2000" b="1" u="sn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7171"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3CC8DFB-44A9-44C1-A9BF-F80CF8EB127B}" type="slidenum">
              <a:rPr lang="en-US" altLang="en-US" smtClean="0"/>
              <a:pPr eaLnBrk="1" hangingPunct="1"/>
              <a:t>10</a:t>
            </a:fld>
            <a:endParaRPr lang="en-US" altLang="en-US" smtClean="0"/>
          </a:p>
        </p:txBody>
      </p:sp>
      <p:pic>
        <p:nvPicPr>
          <p:cNvPr id="717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95950" y="3352800"/>
            <a:ext cx="3371850" cy="267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2"/>
          <p:cNvSpPr>
            <a:spLocks noGrp="1" noChangeArrowheads="1"/>
          </p:cNvSpPr>
          <p:nvPr>
            <p:ph type="title"/>
          </p:nvPr>
        </p:nvSpPr>
        <p:spPr>
          <a:xfrm>
            <a:off x="0" y="0"/>
            <a:ext cx="8001000" cy="1417638"/>
          </a:xfrm>
        </p:spPr>
        <p:txBody>
          <a:bodyPr/>
          <a:lstStyle/>
          <a:p>
            <a:pPr algn="ctr" eaLnBrk="1" hangingPunct="1"/>
            <a:r>
              <a:rPr lang="en-US" altLang="en-US" smtClean="0"/>
              <a:t>Explaining the popularity of the</a:t>
            </a:r>
            <a:br>
              <a:rPr lang="en-US" altLang="en-US" smtClean="0"/>
            </a:br>
            <a:r>
              <a:rPr lang="en-US" altLang="en-US" smtClean="0"/>
              <a:t>sole proprietorship</a:t>
            </a:r>
          </a:p>
        </p:txBody>
      </p:sp>
      <p:sp>
        <p:nvSpPr>
          <p:cNvPr id="7174" name="Rectangle 3"/>
          <p:cNvSpPr>
            <a:spLocks noGrp="1" noChangeArrowheads="1"/>
          </p:cNvSpPr>
          <p:nvPr>
            <p:ph type="body" sz="half" idx="1"/>
          </p:nvPr>
        </p:nvSpPr>
        <p:spPr>
          <a:xfrm>
            <a:off x="0" y="1719263"/>
            <a:ext cx="9144000" cy="4411662"/>
          </a:xfrm>
        </p:spPr>
        <p:txBody>
          <a:bodyPr/>
          <a:lstStyle/>
          <a:p>
            <a:pPr eaLnBrk="1" hangingPunct="1"/>
            <a:r>
              <a:rPr lang="en-US" altLang="en-US" sz="2800" smtClean="0"/>
              <a:t>Sole proprietorships are, by far, the most common business entity in the U.S.</a:t>
            </a:r>
          </a:p>
          <a:p>
            <a:pPr lvl="1" eaLnBrk="1" hangingPunct="1"/>
            <a:r>
              <a:rPr lang="en-US" altLang="en-US" sz="2400" smtClean="0"/>
              <a:t>Account for 66.4% of California 2002 tax returns (excluding individuals and exempt organizations)</a:t>
            </a:r>
          </a:p>
          <a:p>
            <a:pPr eaLnBrk="1" hangingPunct="1"/>
            <a:endParaRPr lang="en-US" altLang="en-US" sz="2800" smtClean="0"/>
          </a:p>
          <a:p>
            <a:pPr eaLnBrk="1" hangingPunct="1"/>
            <a:r>
              <a:rPr lang="en-US" altLang="en-US" sz="2800" smtClean="0"/>
              <a:t>How can we explain the popularity</a:t>
            </a:r>
            <a:br>
              <a:rPr lang="en-US" altLang="en-US" sz="2800" smtClean="0"/>
            </a:br>
            <a:r>
              <a:rPr lang="en-US" altLang="en-US" sz="2800" smtClean="0"/>
              <a:t>of a business entity that doesn’t</a:t>
            </a:r>
            <a:br>
              <a:rPr lang="en-US" altLang="en-US" sz="2800" smtClean="0"/>
            </a:br>
            <a:r>
              <a:rPr lang="en-US" altLang="en-US" sz="2800" smtClean="0"/>
              <a:t>offer limited liability?</a:t>
            </a:r>
          </a:p>
        </p:txBody>
      </p:sp>
    </p:spTree>
    <p:extLst>
      <p:ext uri="{BB962C8B-B14F-4D97-AF65-F5344CB8AC3E}">
        <p14:creationId xmlns:p14="http://schemas.microsoft.com/office/powerpoint/2010/main" val="2749906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8195"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D7A7326-E19C-4759-92BC-3DF309E2F35E}" type="slidenum">
              <a:rPr lang="en-US" altLang="en-US" smtClean="0"/>
              <a:pPr eaLnBrk="1" hangingPunct="1"/>
              <a:t>11</a:t>
            </a:fld>
            <a:endParaRPr lang="en-US" altLang="en-US" smtClean="0"/>
          </a:p>
        </p:txBody>
      </p:sp>
      <p:sp>
        <p:nvSpPr>
          <p:cNvPr id="8196" name="Rectangle 2"/>
          <p:cNvSpPr>
            <a:spLocks noGrp="1" noChangeArrowheads="1"/>
          </p:cNvSpPr>
          <p:nvPr>
            <p:ph type="title"/>
          </p:nvPr>
        </p:nvSpPr>
        <p:spPr>
          <a:xfrm>
            <a:off x="0" y="122238"/>
            <a:ext cx="8001000" cy="1295400"/>
          </a:xfrm>
        </p:spPr>
        <p:txBody>
          <a:bodyPr/>
          <a:lstStyle/>
          <a:p>
            <a:pPr algn="ctr" eaLnBrk="1" hangingPunct="1"/>
            <a:r>
              <a:rPr lang="en-US" altLang="en-US" smtClean="0"/>
              <a:t>Explaining the popularity of the</a:t>
            </a:r>
            <a:br>
              <a:rPr lang="en-US" altLang="en-US" smtClean="0"/>
            </a:br>
            <a:r>
              <a:rPr lang="en-US" altLang="en-US" smtClean="0"/>
              <a:t>sole proprietorship</a:t>
            </a:r>
          </a:p>
        </p:txBody>
      </p:sp>
      <p:sp>
        <p:nvSpPr>
          <p:cNvPr id="8197" name="Rectangle 3"/>
          <p:cNvSpPr>
            <a:spLocks noGrp="1" noChangeArrowheads="1"/>
          </p:cNvSpPr>
          <p:nvPr>
            <p:ph type="body" sz="half" idx="1"/>
          </p:nvPr>
        </p:nvSpPr>
        <p:spPr>
          <a:xfrm>
            <a:off x="0" y="1600200"/>
            <a:ext cx="9144000" cy="4530725"/>
          </a:xfrm>
        </p:spPr>
        <p:txBody>
          <a:bodyPr/>
          <a:lstStyle/>
          <a:p>
            <a:pPr eaLnBrk="1" hangingPunct="1">
              <a:buFont typeface="Wingdings" pitchFamily="2" charset="2"/>
              <a:buNone/>
            </a:pPr>
            <a:r>
              <a:rPr lang="en-US" altLang="en-US" sz="2800" smtClean="0"/>
              <a:t>Explanation 1: People are irrational or poorly informed</a:t>
            </a:r>
          </a:p>
        </p:txBody>
      </p:sp>
      <p:pic>
        <p:nvPicPr>
          <p:cNvPr id="8198" name="Picture 5" descr="[du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133600"/>
            <a:ext cx="319405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4914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921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57BC8F-B40B-4054-9FE1-D7FA1151195C}" type="slidenum">
              <a:rPr lang="en-US" altLang="en-US" smtClean="0"/>
              <a:pPr eaLnBrk="1" hangingPunct="1"/>
              <a:t>12</a:t>
            </a:fld>
            <a:endParaRPr lang="en-US" altLang="en-US" smtClean="0"/>
          </a:p>
        </p:txBody>
      </p:sp>
      <p:sp>
        <p:nvSpPr>
          <p:cNvPr id="9220" name="Rectangle 2"/>
          <p:cNvSpPr>
            <a:spLocks noGrp="1" noChangeArrowheads="1"/>
          </p:cNvSpPr>
          <p:nvPr>
            <p:ph type="title"/>
          </p:nvPr>
        </p:nvSpPr>
        <p:spPr>
          <a:xfrm>
            <a:off x="0" y="122238"/>
            <a:ext cx="8001000" cy="1295400"/>
          </a:xfrm>
        </p:spPr>
        <p:txBody>
          <a:bodyPr/>
          <a:lstStyle/>
          <a:p>
            <a:pPr algn="ctr" eaLnBrk="1" hangingPunct="1"/>
            <a:r>
              <a:rPr lang="en-US" altLang="en-US" smtClean="0"/>
              <a:t>Explaining the popularity of the</a:t>
            </a:r>
            <a:br>
              <a:rPr lang="en-US" altLang="en-US" smtClean="0"/>
            </a:br>
            <a:r>
              <a:rPr lang="en-US" altLang="en-US" smtClean="0"/>
              <a:t>sole proprietorship</a:t>
            </a:r>
          </a:p>
        </p:txBody>
      </p:sp>
      <p:sp>
        <p:nvSpPr>
          <p:cNvPr id="9221" name="Rectangle 3"/>
          <p:cNvSpPr>
            <a:spLocks noGrp="1" noChangeArrowheads="1"/>
          </p:cNvSpPr>
          <p:nvPr>
            <p:ph type="body" sz="half" idx="1"/>
          </p:nvPr>
        </p:nvSpPr>
        <p:spPr>
          <a:xfrm>
            <a:off x="0" y="1719263"/>
            <a:ext cx="9144000" cy="4411662"/>
          </a:xfrm>
        </p:spPr>
        <p:txBody>
          <a:bodyPr/>
          <a:lstStyle/>
          <a:p>
            <a:pPr eaLnBrk="1" hangingPunct="1">
              <a:buFont typeface="Wingdings" pitchFamily="2" charset="2"/>
              <a:buNone/>
            </a:pPr>
            <a:r>
              <a:rPr lang="en-US" altLang="en-US" sz="2800" smtClean="0"/>
              <a:t>Explanation 2(a): Personal liability not unique to SPs</a:t>
            </a:r>
          </a:p>
          <a:p>
            <a:pPr lvl="1" eaLnBrk="1" hangingPunct="1"/>
            <a:r>
              <a:rPr lang="en-US" altLang="en-US" sz="2400" smtClean="0"/>
              <a:t>Bob, a wealthy businessman, forms Bobco, Inc.</a:t>
            </a:r>
          </a:p>
          <a:p>
            <a:pPr lvl="1" eaLnBrk="1" hangingPunct="1"/>
            <a:r>
              <a:rPr lang="en-US" altLang="en-US" sz="2400" smtClean="0"/>
              <a:t>He invests $100 in the corporation, which has no other assets.  Bobco applies for a $10,000 loan from a bank.</a:t>
            </a:r>
          </a:p>
          <a:p>
            <a:pPr lvl="1" eaLnBrk="1" hangingPunct="1"/>
            <a:r>
              <a:rPr lang="en-US" altLang="en-US" sz="2400" smtClean="0"/>
              <a:t>You are the bank manager. </a:t>
            </a:r>
            <a:r>
              <a:rPr lang="en-US" altLang="en-US" sz="2400" smtClean="0">
                <a:solidFill>
                  <a:srgbClr val="FF0000"/>
                </a:solidFill>
              </a:rPr>
              <a:t>Under what conditions will you lend to Bobco?</a:t>
            </a:r>
          </a:p>
        </p:txBody>
      </p:sp>
    </p:spTree>
    <p:extLst>
      <p:ext uri="{BB962C8B-B14F-4D97-AF65-F5344CB8AC3E}">
        <p14:creationId xmlns:p14="http://schemas.microsoft.com/office/powerpoint/2010/main" val="13931494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84EE68-2A50-4033-A631-DDD7027387C3}" type="slidenum">
              <a:rPr lang="en-US" altLang="en-US" smtClean="0"/>
              <a:pPr eaLnBrk="1" hangingPunct="1"/>
              <a:t>13</a:t>
            </a:fld>
            <a:endParaRPr lang="en-US" altLang="en-US" smtClean="0"/>
          </a:p>
        </p:txBody>
      </p:sp>
      <p:sp>
        <p:nvSpPr>
          <p:cNvPr id="10244" name="Rectangle 2"/>
          <p:cNvSpPr>
            <a:spLocks noGrp="1" noChangeArrowheads="1"/>
          </p:cNvSpPr>
          <p:nvPr>
            <p:ph type="title"/>
          </p:nvPr>
        </p:nvSpPr>
        <p:spPr>
          <a:xfrm>
            <a:off x="0" y="122238"/>
            <a:ext cx="8001000" cy="1295400"/>
          </a:xfrm>
        </p:spPr>
        <p:txBody>
          <a:bodyPr/>
          <a:lstStyle/>
          <a:p>
            <a:pPr algn="ctr" eaLnBrk="1" hangingPunct="1"/>
            <a:r>
              <a:rPr lang="en-US" altLang="en-US" smtClean="0"/>
              <a:t>Explaining the popularity of the</a:t>
            </a:r>
            <a:br>
              <a:rPr lang="en-US" altLang="en-US" smtClean="0"/>
            </a:br>
            <a:r>
              <a:rPr lang="en-US" altLang="en-US" smtClean="0"/>
              <a:t>sole proprietorship</a:t>
            </a:r>
          </a:p>
        </p:txBody>
      </p:sp>
      <p:sp>
        <p:nvSpPr>
          <p:cNvPr id="10245" name="Rectangle 3"/>
          <p:cNvSpPr>
            <a:spLocks noGrp="1" noChangeArrowheads="1"/>
          </p:cNvSpPr>
          <p:nvPr>
            <p:ph type="body" idx="1"/>
          </p:nvPr>
        </p:nvSpPr>
        <p:spPr>
          <a:xfrm>
            <a:off x="0" y="1719263"/>
            <a:ext cx="9144000" cy="4605337"/>
          </a:xfrm>
        </p:spPr>
        <p:txBody>
          <a:bodyPr/>
          <a:lstStyle/>
          <a:p>
            <a:pPr eaLnBrk="1" hangingPunct="1">
              <a:buFont typeface="Wingdings" pitchFamily="2" charset="2"/>
              <a:buNone/>
            </a:pPr>
            <a:r>
              <a:rPr lang="en-US" altLang="en-US" sz="2800" smtClean="0"/>
              <a:t>Explanation 2(b): Some personal liability is avoidable even in a SP</a:t>
            </a:r>
          </a:p>
          <a:p>
            <a:pPr lvl="1" eaLnBrk="1" hangingPunct="1"/>
            <a:r>
              <a:rPr lang="en-US" altLang="en-US" sz="2400" smtClean="0"/>
              <a:t>Carol operates a SP that owns a small apartment building and collects about $3,000 in rent each month</a:t>
            </a:r>
          </a:p>
          <a:p>
            <a:pPr lvl="1" eaLnBrk="1" hangingPunct="1"/>
            <a:r>
              <a:rPr lang="en-US" altLang="en-US" sz="2400" smtClean="0"/>
              <a:t>The building needs renovations that cost $10,000.  Carol has considerable savings, but would rather borrow money for the renovation so that she can deduct interest payments.</a:t>
            </a:r>
          </a:p>
          <a:p>
            <a:pPr lvl="1" eaLnBrk="1" hangingPunct="1"/>
            <a:r>
              <a:rPr lang="en-US" altLang="en-US" sz="2400" smtClean="0"/>
              <a:t>But she doesn’t want to be personally liable on the loan</a:t>
            </a:r>
          </a:p>
          <a:p>
            <a:pPr lvl="1" eaLnBrk="1" hangingPunct="1"/>
            <a:r>
              <a:rPr lang="en-US" altLang="en-US" sz="2400" smtClean="0">
                <a:solidFill>
                  <a:srgbClr val="FF0000"/>
                </a:solidFill>
              </a:rPr>
              <a:t>Will the bank agree to limit her liability?</a:t>
            </a:r>
          </a:p>
          <a:p>
            <a:pPr lvl="2" eaLnBrk="1" hangingPunct="1"/>
            <a:r>
              <a:rPr lang="en-US" altLang="en-US" sz="2200" smtClean="0"/>
              <a:t>Non-recourse loan</a:t>
            </a:r>
          </a:p>
        </p:txBody>
      </p:sp>
    </p:spTree>
    <p:extLst>
      <p:ext uri="{BB962C8B-B14F-4D97-AF65-F5344CB8AC3E}">
        <p14:creationId xmlns:p14="http://schemas.microsoft.com/office/powerpoint/2010/main" val="2116623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4A313C8-7947-4380-8DB2-E5E9B673850C}" type="slidenum">
              <a:rPr lang="en-US" altLang="en-US" smtClean="0"/>
              <a:pPr eaLnBrk="1" hangingPunct="1"/>
              <a:t>14</a:t>
            </a:fld>
            <a:endParaRPr lang="en-US" altLang="en-US" smtClean="0"/>
          </a:p>
        </p:txBody>
      </p:sp>
      <p:sp>
        <p:nvSpPr>
          <p:cNvPr id="11268"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700" smtClean="0"/>
              <a:t> </a:t>
            </a:r>
            <a:r>
              <a:rPr lang="en-US" altLang="en-US" sz="3500" smtClean="0"/>
              <a:t>Explaining the SP’s popularity</a:t>
            </a:r>
          </a:p>
        </p:txBody>
      </p:sp>
      <p:sp>
        <p:nvSpPr>
          <p:cNvPr id="11269" name="Text Box 3"/>
          <p:cNvSpPr txBox="1">
            <a:spLocks noChangeArrowheads="1"/>
          </p:cNvSpPr>
          <p:nvPr/>
        </p:nvSpPr>
        <p:spPr bwMode="auto">
          <a:xfrm>
            <a:off x="0" y="2133600"/>
            <a:ext cx="8686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a:cs typeface="Arial" charset="0"/>
              </a:rPr>
              <a:t>But what about torts?</a:t>
            </a:r>
          </a:p>
        </p:txBody>
      </p:sp>
      <p:pic>
        <p:nvPicPr>
          <p:cNvPr id="11270" name="Picture 4" descr="MCBD20147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54238" y="2865438"/>
            <a:ext cx="4475162" cy="309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82419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229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89A96E-C713-4BB2-A6AC-2FC73A26CD46}" type="slidenum">
              <a:rPr lang="en-US" altLang="en-US" smtClean="0"/>
              <a:pPr eaLnBrk="1" hangingPunct="1"/>
              <a:t>15</a:t>
            </a:fld>
            <a:endParaRPr lang="en-US" altLang="en-US" smtClean="0"/>
          </a:p>
        </p:txBody>
      </p:sp>
      <p:sp>
        <p:nvSpPr>
          <p:cNvPr id="12292"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700" smtClean="0"/>
              <a:t> </a:t>
            </a:r>
            <a:r>
              <a:rPr lang="en-US" altLang="en-US" sz="3500" smtClean="0"/>
              <a:t>Explaining the SP’s popularity</a:t>
            </a:r>
          </a:p>
        </p:txBody>
      </p:sp>
      <p:sp>
        <p:nvSpPr>
          <p:cNvPr id="12293" name="Rectangle 3"/>
          <p:cNvSpPr>
            <a:spLocks noGrp="1" noChangeArrowheads="1"/>
          </p:cNvSpPr>
          <p:nvPr>
            <p:ph type="body" idx="1"/>
          </p:nvPr>
        </p:nvSpPr>
        <p:spPr>
          <a:xfrm>
            <a:off x="0" y="1719263"/>
            <a:ext cx="9144000" cy="4605337"/>
          </a:xfrm>
        </p:spPr>
        <p:txBody>
          <a:bodyPr/>
          <a:lstStyle/>
          <a:p>
            <a:pPr eaLnBrk="1" hangingPunct="1"/>
            <a:r>
              <a:rPr lang="en-US" altLang="en-US" sz="2800" smtClean="0"/>
              <a:t>Dan opens a solo law firm, and chooses to incorporate as DanCo, Inc.</a:t>
            </a:r>
          </a:p>
          <a:p>
            <a:pPr lvl="1" eaLnBrk="1" hangingPunct="1"/>
            <a:r>
              <a:rPr lang="en-US" altLang="en-US" sz="2400" smtClean="0"/>
              <a:t>Assume that law firms are allowed to incorporate in that state</a:t>
            </a:r>
          </a:p>
          <a:p>
            <a:pPr eaLnBrk="1" hangingPunct="1"/>
            <a:r>
              <a:rPr lang="en-US" altLang="en-US" sz="2800" smtClean="0"/>
              <a:t>Dan forgets to file a client’s brief on time, and the client’s suit is dismissed.</a:t>
            </a:r>
          </a:p>
          <a:p>
            <a:pPr eaLnBrk="1" hangingPunct="1"/>
            <a:r>
              <a:rPr lang="en-US" altLang="en-US" sz="2800" smtClean="0"/>
              <a:t>The client sues for malpractice and wins a judgment.  However, DanCo has no assets.</a:t>
            </a:r>
          </a:p>
          <a:p>
            <a:pPr lvl="1" eaLnBrk="1" hangingPunct="1"/>
            <a:r>
              <a:rPr lang="en-US" altLang="en-US" sz="2400" smtClean="0">
                <a:solidFill>
                  <a:srgbClr val="FF0000"/>
                </a:solidFill>
              </a:rPr>
              <a:t>Does the client have a cause of action against Dan personally?</a:t>
            </a:r>
          </a:p>
        </p:txBody>
      </p:sp>
    </p:spTree>
    <p:extLst>
      <p:ext uri="{BB962C8B-B14F-4D97-AF65-F5344CB8AC3E}">
        <p14:creationId xmlns:p14="http://schemas.microsoft.com/office/powerpoint/2010/main" val="374132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331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CE6311-4167-4A7F-ADCA-BE59A04FEDA5}" type="slidenum">
              <a:rPr lang="en-US" altLang="en-US" smtClean="0"/>
              <a:pPr eaLnBrk="1" hangingPunct="1"/>
              <a:t>16</a:t>
            </a:fld>
            <a:endParaRPr lang="en-US" altLang="en-US" smtClean="0"/>
          </a:p>
        </p:txBody>
      </p:sp>
      <p:sp>
        <p:nvSpPr>
          <p:cNvPr id="13316"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700" smtClean="0"/>
              <a:t> </a:t>
            </a:r>
            <a:r>
              <a:rPr lang="en-US" altLang="en-US" sz="3500" smtClean="0"/>
              <a:t>Explaining the SP’s popularity</a:t>
            </a:r>
          </a:p>
        </p:txBody>
      </p:sp>
      <p:sp>
        <p:nvSpPr>
          <p:cNvPr id="13317" name="Rectangle 3"/>
          <p:cNvSpPr>
            <a:spLocks noGrp="1" noChangeArrowheads="1"/>
          </p:cNvSpPr>
          <p:nvPr>
            <p:ph type="body" idx="1"/>
          </p:nvPr>
        </p:nvSpPr>
        <p:spPr>
          <a:xfrm>
            <a:off x="0" y="1719263"/>
            <a:ext cx="9144000" cy="4605337"/>
          </a:xfrm>
        </p:spPr>
        <p:txBody>
          <a:bodyPr/>
          <a:lstStyle/>
          <a:p>
            <a:pPr eaLnBrk="1" hangingPunct="1"/>
            <a:r>
              <a:rPr lang="en-US" altLang="en-US" sz="2800" smtClean="0"/>
              <a:t>Disliking the costs and formalities of operating a corporation and seeing that it doesn’t protect him from malpractice liability, Dan dissolves the corporation and continues operating the law firm as a sole proprietorship</a:t>
            </a:r>
          </a:p>
          <a:p>
            <a:pPr eaLnBrk="1" hangingPunct="1"/>
            <a:r>
              <a:rPr lang="en-US" altLang="en-US" sz="2800" smtClean="0"/>
              <a:t>Again he commits malpractice</a:t>
            </a:r>
          </a:p>
          <a:p>
            <a:pPr lvl="1" eaLnBrk="1" hangingPunct="1"/>
            <a:r>
              <a:rPr lang="en-US" altLang="en-US" sz="2400" smtClean="0">
                <a:solidFill>
                  <a:srgbClr val="FF0000"/>
                </a:solidFill>
              </a:rPr>
              <a:t>Any difference in the liability?</a:t>
            </a:r>
          </a:p>
        </p:txBody>
      </p:sp>
    </p:spTree>
    <p:extLst>
      <p:ext uri="{BB962C8B-B14F-4D97-AF65-F5344CB8AC3E}">
        <p14:creationId xmlns:p14="http://schemas.microsoft.com/office/powerpoint/2010/main" val="2197745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433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0ACD2D-97C7-4D6B-AF54-6A53F087190B}" type="slidenum">
              <a:rPr lang="en-US" altLang="en-US" smtClean="0"/>
              <a:pPr eaLnBrk="1" hangingPunct="1"/>
              <a:t>17</a:t>
            </a:fld>
            <a:endParaRPr lang="en-US" altLang="en-US" smtClean="0"/>
          </a:p>
        </p:txBody>
      </p:sp>
      <p:sp>
        <p:nvSpPr>
          <p:cNvPr id="14340"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700" smtClean="0"/>
              <a:t> </a:t>
            </a:r>
            <a:r>
              <a:rPr lang="en-US" altLang="en-US" sz="3500" smtClean="0"/>
              <a:t>Explaining the SP’s popularity</a:t>
            </a:r>
          </a:p>
        </p:txBody>
      </p:sp>
      <p:sp>
        <p:nvSpPr>
          <p:cNvPr id="14341" name="Rectangle 3"/>
          <p:cNvSpPr>
            <a:spLocks noGrp="1" noChangeArrowheads="1"/>
          </p:cNvSpPr>
          <p:nvPr>
            <p:ph type="body" idx="1"/>
          </p:nvPr>
        </p:nvSpPr>
        <p:spPr>
          <a:xfrm>
            <a:off x="0" y="1719263"/>
            <a:ext cx="9144000" cy="4605337"/>
          </a:xfrm>
        </p:spPr>
        <p:txBody>
          <a:bodyPr/>
          <a:lstStyle/>
          <a:p>
            <a:pPr eaLnBrk="1" hangingPunct="1"/>
            <a:r>
              <a:rPr lang="en-US" altLang="en-US" sz="2400" smtClean="0"/>
              <a:t>Despite his gross negligence, Dan’s law firm prospers.  To handle additional business, he hires two more attorneys as associates (the law firm remains his sole proprietorship).</a:t>
            </a:r>
          </a:p>
          <a:p>
            <a:pPr eaLnBrk="1" hangingPunct="1"/>
            <a:r>
              <a:rPr lang="en-US" altLang="en-US" sz="2400" smtClean="0"/>
              <a:t>One of Dan’s attorneys now commits malpractice in the course of working for Dan’s law firm.  Dan was not consulted in the negligent actions, nor was he negligent in supervising the employee.</a:t>
            </a:r>
          </a:p>
          <a:p>
            <a:pPr lvl="1" eaLnBrk="1" hangingPunct="1"/>
            <a:r>
              <a:rPr lang="en-US" altLang="en-US" sz="2000" smtClean="0">
                <a:solidFill>
                  <a:srgbClr val="FF0000"/>
                </a:solidFill>
              </a:rPr>
              <a:t>Is Dan liable for the malpractice?</a:t>
            </a:r>
          </a:p>
          <a:p>
            <a:pPr lvl="1" eaLnBrk="1" hangingPunct="1"/>
            <a:r>
              <a:rPr lang="en-US" altLang="en-US" sz="2000" smtClean="0">
                <a:solidFill>
                  <a:srgbClr val="FF0000"/>
                </a:solidFill>
              </a:rPr>
              <a:t>Would he be liable if the law firm were a corporation?</a:t>
            </a:r>
          </a:p>
        </p:txBody>
      </p:sp>
      <p:pic>
        <p:nvPicPr>
          <p:cNvPr id="14342" name="Picture 4" descr="MCj030093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45300" y="4038600"/>
            <a:ext cx="22225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1051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536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BC60427-DDFE-484B-B262-91129C374971}" type="slidenum">
              <a:rPr lang="en-US" altLang="en-US" smtClean="0"/>
              <a:pPr eaLnBrk="1" hangingPunct="1"/>
              <a:t>18</a:t>
            </a:fld>
            <a:endParaRPr lang="en-US" altLang="en-US" smtClean="0"/>
          </a:p>
        </p:txBody>
      </p:sp>
      <p:sp>
        <p:nvSpPr>
          <p:cNvPr id="15364"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500" smtClean="0"/>
              <a:t>Summing up</a:t>
            </a:r>
          </a:p>
        </p:txBody>
      </p:sp>
      <p:sp>
        <p:nvSpPr>
          <p:cNvPr id="15365" name="Rectangle 3"/>
          <p:cNvSpPr>
            <a:spLocks noGrp="1" noChangeArrowheads="1"/>
          </p:cNvSpPr>
          <p:nvPr>
            <p:ph type="body" idx="1"/>
          </p:nvPr>
        </p:nvSpPr>
        <p:spPr>
          <a:xfrm>
            <a:off x="0" y="1719263"/>
            <a:ext cx="9144000" cy="4605337"/>
          </a:xfrm>
        </p:spPr>
        <p:txBody>
          <a:bodyPr/>
          <a:lstStyle/>
          <a:p>
            <a:pPr eaLnBrk="1" hangingPunct="1"/>
            <a:r>
              <a:rPr lang="en-US" altLang="en-US" sz="2800" smtClean="0"/>
              <a:t>Liability in Contracts</a:t>
            </a:r>
          </a:p>
          <a:p>
            <a:pPr lvl="1" eaLnBrk="1" hangingPunct="1"/>
            <a:r>
              <a:rPr lang="en-US" altLang="en-US" sz="2400" smtClean="0"/>
              <a:t>Counterparty can waive personal liability</a:t>
            </a:r>
          </a:p>
          <a:p>
            <a:pPr lvl="1" eaLnBrk="1" hangingPunct="1"/>
            <a:r>
              <a:rPr lang="en-US" altLang="en-US" sz="2400" smtClean="0"/>
              <a:t>But will insist on personal liability if firm is poorly capitalized</a:t>
            </a:r>
          </a:p>
          <a:p>
            <a:pPr lvl="1" eaLnBrk="1" hangingPunct="1"/>
            <a:r>
              <a:rPr lang="en-US" altLang="en-US" sz="2400" smtClean="0"/>
              <a:t>Cost of individual opt-outs w/ # of contracts firm makes</a:t>
            </a:r>
          </a:p>
          <a:p>
            <a:pPr eaLnBrk="1" hangingPunct="1"/>
            <a:r>
              <a:rPr lang="en-US" altLang="en-US" sz="2800" smtClean="0"/>
              <a:t>Liability in Torts</a:t>
            </a:r>
          </a:p>
          <a:p>
            <a:pPr lvl="1" eaLnBrk="1" hangingPunct="1"/>
            <a:r>
              <a:rPr lang="en-US" altLang="en-US" sz="2400" smtClean="0"/>
              <a:t>Owner directly liable for:</a:t>
            </a:r>
          </a:p>
          <a:p>
            <a:pPr lvl="2" eaLnBrk="1" hangingPunct="1"/>
            <a:r>
              <a:rPr lang="en-US" altLang="en-US" sz="2200" smtClean="0"/>
              <a:t>Torts she personally commits</a:t>
            </a:r>
          </a:p>
          <a:p>
            <a:pPr lvl="2" eaLnBrk="1" hangingPunct="1"/>
            <a:r>
              <a:rPr lang="en-US" altLang="en-US" sz="2200" smtClean="0"/>
              <a:t>Torts of employees she failed to supervise</a:t>
            </a:r>
          </a:p>
          <a:p>
            <a:pPr lvl="1" eaLnBrk="1" hangingPunct="1"/>
            <a:r>
              <a:rPr lang="en-US" altLang="en-US" sz="2400" smtClean="0"/>
              <a:t>But not for torts of employees whom she has no duty to supervise</a:t>
            </a:r>
            <a:endParaRPr lang="en-US" altLang="en-US" sz="2000" smtClean="0"/>
          </a:p>
        </p:txBody>
      </p:sp>
    </p:spTree>
    <p:extLst>
      <p:ext uri="{BB962C8B-B14F-4D97-AF65-F5344CB8AC3E}">
        <p14:creationId xmlns:p14="http://schemas.microsoft.com/office/powerpoint/2010/main" val="42784905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638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1601C55-0A5B-4265-B386-CE057D187C54}" type="slidenum">
              <a:rPr lang="en-US" altLang="en-US" smtClean="0"/>
              <a:pPr eaLnBrk="1" hangingPunct="1"/>
              <a:t>19</a:t>
            </a:fld>
            <a:endParaRPr lang="en-US" altLang="en-US" smtClean="0"/>
          </a:p>
        </p:txBody>
      </p:sp>
      <p:sp>
        <p:nvSpPr>
          <p:cNvPr id="16388"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500" smtClean="0"/>
              <a:t>Summing up</a:t>
            </a:r>
          </a:p>
        </p:txBody>
      </p:sp>
      <p:sp>
        <p:nvSpPr>
          <p:cNvPr id="16389" name="Rectangle 3"/>
          <p:cNvSpPr>
            <a:spLocks noGrp="1" noChangeArrowheads="1"/>
          </p:cNvSpPr>
          <p:nvPr>
            <p:ph type="body" idx="1"/>
          </p:nvPr>
        </p:nvSpPr>
        <p:spPr>
          <a:xfrm>
            <a:off x="0" y="1719263"/>
            <a:ext cx="9144000" cy="4605337"/>
          </a:xfrm>
        </p:spPr>
        <p:txBody>
          <a:bodyPr/>
          <a:lstStyle/>
          <a:p>
            <a:pPr eaLnBrk="1" hangingPunct="1"/>
            <a:r>
              <a:rPr lang="en-US" altLang="en-US" sz="2800" smtClean="0"/>
              <a:t>Liability in Contracts</a:t>
            </a:r>
          </a:p>
          <a:p>
            <a:pPr lvl="1" eaLnBrk="1" hangingPunct="1"/>
            <a:r>
              <a:rPr lang="en-US" altLang="en-US" sz="2400" smtClean="0"/>
              <a:t>LL makes little difference when firm has few contracts</a:t>
            </a:r>
          </a:p>
          <a:p>
            <a:pPr lvl="1" eaLnBrk="1" hangingPunct="1"/>
            <a:r>
              <a:rPr lang="en-US" altLang="en-US" sz="2400" smtClean="0"/>
              <a:t>LL saves costs as # of contracts increases &amp; # of people in firm who enter contracts increases</a:t>
            </a:r>
          </a:p>
          <a:p>
            <a:pPr eaLnBrk="1" hangingPunct="1"/>
            <a:r>
              <a:rPr lang="en-US" altLang="en-US" sz="2800" smtClean="0"/>
              <a:t>Liability in Torts</a:t>
            </a:r>
          </a:p>
          <a:p>
            <a:pPr lvl="1" eaLnBrk="1" hangingPunct="1"/>
            <a:r>
              <a:rPr lang="en-US" altLang="en-US" sz="2400" smtClean="0"/>
              <a:t>LL makes little difference in firm in which owner is either sole employee of directly supervises all employees</a:t>
            </a:r>
          </a:p>
          <a:p>
            <a:pPr lvl="1" eaLnBrk="1" hangingPunct="1"/>
            <a:r>
              <a:rPr lang="en-US" altLang="en-US" sz="2400" smtClean="0"/>
              <a:t>LL reduces owner’s risk when:</a:t>
            </a:r>
          </a:p>
          <a:p>
            <a:pPr lvl="2" eaLnBrk="1" hangingPunct="1"/>
            <a:r>
              <a:rPr lang="en-US" altLang="en-US" sz="2200" smtClean="0"/>
              <a:t>Firm has employees that the owner does not have to supervise</a:t>
            </a:r>
          </a:p>
          <a:p>
            <a:pPr lvl="2" eaLnBrk="1" hangingPunct="1"/>
            <a:r>
              <a:rPr lang="en-US" altLang="en-US" sz="2200" smtClean="0"/>
              <a:t>Owner doesn’t work at firm (passive investor)</a:t>
            </a:r>
          </a:p>
        </p:txBody>
      </p:sp>
    </p:spTree>
    <p:extLst>
      <p:ext uri="{BB962C8B-B14F-4D97-AF65-F5344CB8AC3E}">
        <p14:creationId xmlns:p14="http://schemas.microsoft.com/office/powerpoint/2010/main" val="4121119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Law</a:t>
            </a:r>
            <a:br>
              <a:rPr lang="en-US" altLang="en-US" dirty="0" smtClean="0"/>
            </a:br>
            <a:r>
              <a:rPr lang="en-US" altLang="en-US" sz="3500" dirty="0" smtClean="0"/>
              <a:t>Overview of Section 7b</a:t>
            </a:r>
            <a:endParaRPr lang="en-US" altLang="en-US" dirty="0" smtClean="0"/>
          </a:p>
        </p:txBody>
      </p:sp>
      <p:sp>
        <p:nvSpPr>
          <p:cNvPr id="1229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rabicPeriod"/>
            </a:pPr>
            <a:r>
              <a:rPr lang="en-US" altLang="en-US" sz="2400" dirty="0" smtClean="0">
                <a:solidFill>
                  <a:srgbClr val="0070C0"/>
                </a:solidFill>
              </a:rPr>
              <a:t>Regulation of financial transactions</a:t>
            </a:r>
          </a:p>
          <a:p>
            <a:pPr lvl="1" eaLnBrk="1" hangingPunct="1">
              <a:spcBef>
                <a:spcPct val="0"/>
              </a:spcBef>
            </a:pPr>
            <a:r>
              <a:rPr lang="en-US" altLang="en-US" sz="2000" dirty="0" smtClean="0">
                <a:solidFill>
                  <a:srgbClr val="0070C0"/>
                </a:solidFill>
              </a:rPr>
              <a:t>Early views on lending &amp; money</a:t>
            </a:r>
          </a:p>
          <a:p>
            <a:pPr lvl="1" eaLnBrk="1" hangingPunct="1">
              <a:spcBef>
                <a:spcPct val="0"/>
              </a:spcBef>
            </a:pPr>
            <a:r>
              <a:rPr lang="en-US" altLang="en-US" sz="2000" dirty="0" smtClean="0">
                <a:solidFill>
                  <a:srgbClr val="0070C0"/>
                </a:solidFill>
              </a:rPr>
              <a:t>Regulation of lending by the Catholic Church</a:t>
            </a:r>
          </a:p>
          <a:p>
            <a:pPr lvl="1" eaLnBrk="1" hangingPunct="1">
              <a:spcBef>
                <a:spcPct val="0"/>
              </a:spcBef>
            </a:pPr>
            <a:r>
              <a:rPr lang="en-US" altLang="en-US" sz="2000" dirty="0" smtClean="0">
                <a:solidFill>
                  <a:srgbClr val="0070C0"/>
                </a:solidFill>
              </a:rPr>
              <a:t>Regulation of lending in the common law &amp; 20th century U.S.</a:t>
            </a:r>
          </a:p>
          <a:p>
            <a:pPr marL="514350" indent="-514350" eaLnBrk="1" hangingPunct="1">
              <a:spcBef>
                <a:spcPts val="0"/>
              </a:spcBef>
              <a:buFont typeface="+mj-lt"/>
              <a:buAutoNum type="arabicPeriod"/>
            </a:pPr>
            <a:r>
              <a:rPr lang="en-US" altLang="en-US" sz="2400" dirty="0" smtClean="0"/>
              <a:t>History of the corporate entity</a:t>
            </a:r>
          </a:p>
          <a:p>
            <a:pPr marL="514350" indent="-514350" eaLnBrk="1" hangingPunct="1">
              <a:spcBef>
                <a:spcPts val="0"/>
              </a:spcBef>
              <a:buFont typeface="+mj-lt"/>
              <a:buAutoNum type="arabicPeriod"/>
            </a:pPr>
            <a:r>
              <a:rPr lang="en-US" altLang="en-US" sz="2400" dirty="0" smtClean="0"/>
              <a:t>History of corporate governance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500CAF3-BDD9-4D15-B0B0-08A994BF2F1C}" type="slidenum">
              <a:rPr lang="en-US" smtClean="0"/>
              <a:pPr>
                <a:defRPr/>
              </a:pPr>
              <a:t>2</a:t>
            </a:fld>
            <a:endParaRPr lang="en-US" dirty="0"/>
          </a:p>
        </p:txBody>
      </p:sp>
    </p:spTree>
    <p:extLst>
      <p:ext uri="{BB962C8B-B14F-4D97-AF65-F5344CB8AC3E}">
        <p14:creationId xmlns:p14="http://schemas.microsoft.com/office/powerpoint/2010/main" val="39477429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741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AF94AC-414E-46AD-A5A5-A314100D5494}" type="slidenum">
              <a:rPr lang="en-US" altLang="en-US" smtClean="0"/>
              <a:pPr eaLnBrk="1" hangingPunct="1"/>
              <a:t>20</a:t>
            </a:fld>
            <a:endParaRPr lang="en-US" altLang="en-US" smtClean="0"/>
          </a:p>
        </p:txBody>
      </p:sp>
      <p:sp>
        <p:nvSpPr>
          <p:cNvPr id="17412" name="Rectangle 2"/>
          <p:cNvSpPr>
            <a:spLocks noGrp="1" noChangeArrowheads="1"/>
          </p:cNvSpPr>
          <p:nvPr>
            <p:ph type="title"/>
          </p:nvPr>
        </p:nvSpPr>
        <p:spPr>
          <a:xfrm>
            <a:off x="0" y="122238"/>
            <a:ext cx="8001000" cy="1295400"/>
          </a:xfrm>
        </p:spPr>
        <p:txBody>
          <a:bodyPr/>
          <a:lstStyle/>
          <a:p>
            <a:pPr algn="ctr" eaLnBrk="1" hangingPunct="1"/>
            <a:r>
              <a:rPr lang="en-US" altLang="en-US" smtClean="0"/>
              <a:t>Demand for limited liability</a:t>
            </a:r>
            <a:r>
              <a:rPr lang="en-US" altLang="en-US" sz="3700" smtClean="0"/>
              <a:t/>
            </a:r>
            <a:br>
              <a:rPr lang="en-US" altLang="en-US" sz="3700" smtClean="0"/>
            </a:br>
            <a:r>
              <a:rPr lang="en-US" altLang="en-US" sz="3500" smtClean="0"/>
              <a:t>Summing up</a:t>
            </a:r>
          </a:p>
        </p:txBody>
      </p:sp>
      <p:sp>
        <p:nvSpPr>
          <p:cNvPr id="17413" name="Rectangle 3"/>
          <p:cNvSpPr>
            <a:spLocks noGrp="1" noChangeArrowheads="1"/>
          </p:cNvSpPr>
          <p:nvPr>
            <p:ph type="body" idx="1"/>
          </p:nvPr>
        </p:nvSpPr>
        <p:spPr>
          <a:xfrm>
            <a:off x="0" y="1719263"/>
            <a:ext cx="9144000" cy="4605337"/>
          </a:xfrm>
        </p:spPr>
        <p:txBody>
          <a:bodyPr/>
          <a:lstStyle/>
          <a:p>
            <a:pPr eaLnBrk="1" hangingPunct="1"/>
            <a:r>
              <a:rPr lang="en-US" altLang="en-US" sz="2800" smtClean="0"/>
              <a:t>What does this tell us about the development of business entities?</a:t>
            </a:r>
          </a:p>
          <a:p>
            <a:pPr lvl="1" eaLnBrk="1" hangingPunct="1"/>
            <a:r>
              <a:rPr lang="en-US" altLang="en-US" sz="2400" smtClean="0"/>
              <a:t>Little pressure for limited liability business entities in firms that have few employees, and in which owners are employees and supervise others</a:t>
            </a:r>
          </a:p>
          <a:p>
            <a:pPr lvl="1" eaLnBrk="1" hangingPunct="1"/>
            <a:r>
              <a:rPr lang="en-US" altLang="en-US" sz="2400" smtClean="0"/>
              <a:t>We would expect to see increased pressure for limited liability business entities as firm has:</a:t>
            </a:r>
          </a:p>
          <a:p>
            <a:pPr lvl="2" eaLnBrk="1" hangingPunct="1"/>
            <a:r>
              <a:rPr lang="en-US" altLang="en-US" sz="2200" smtClean="0"/>
              <a:t>More employees</a:t>
            </a:r>
          </a:p>
          <a:p>
            <a:pPr lvl="2" eaLnBrk="1" hangingPunct="1"/>
            <a:r>
              <a:rPr lang="en-US" altLang="en-US" sz="2200" smtClean="0"/>
              <a:t>More contracts with third parties</a:t>
            </a:r>
          </a:p>
          <a:p>
            <a:pPr lvl="2" eaLnBrk="1" hangingPunct="1"/>
            <a:r>
              <a:rPr lang="en-US" altLang="en-US" sz="2200" smtClean="0"/>
              <a:t>Passive investors</a:t>
            </a:r>
          </a:p>
          <a:p>
            <a:pPr lvl="2" eaLnBrk="1" hangingPunct="1"/>
            <a:r>
              <a:rPr lang="en-US" altLang="en-US" sz="2200" smtClean="0"/>
              <a:t>Employees with skills that owners are unable to supervise</a:t>
            </a:r>
          </a:p>
        </p:txBody>
      </p:sp>
    </p:spTree>
    <p:extLst>
      <p:ext uri="{BB962C8B-B14F-4D97-AF65-F5344CB8AC3E}">
        <p14:creationId xmlns:p14="http://schemas.microsoft.com/office/powerpoint/2010/main" val="3025357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Law</a:t>
            </a:r>
            <a:br>
              <a:rPr lang="en-US" altLang="en-US" dirty="0" smtClean="0"/>
            </a:br>
            <a:r>
              <a:rPr lang="en-US" altLang="en-US" sz="3500" dirty="0" smtClean="0"/>
              <a:t>Overview of Section 7b</a:t>
            </a:r>
            <a:endParaRPr lang="en-US" altLang="en-US" dirty="0" smtClean="0"/>
          </a:p>
        </p:txBody>
      </p:sp>
      <p:sp>
        <p:nvSpPr>
          <p:cNvPr id="1229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rabicPeriod"/>
            </a:pPr>
            <a:r>
              <a:rPr lang="en-US" altLang="en-US" sz="2400" dirty="0" smtClean="0"/>
              <a:t>Regulation of financial transactions</a:t>
            </a:r>
          </a:p>
          <a:p>
            <a:pPr marL="514350" indent="-514350" eaLnBrk="1" hangingPunct="1">
              <a:spcBef>
                <a:spcPct val="0"/>
              </a:spcBef>
              <a:buFont typeface="+mj-lt"/>
              <a:buAutoNum type="arabicPeriod"/>
            </a:pPr>
            <a:r>
              <a:rPr lang="en-US" altLang="en-US" sz="2400" dirty="0" smtClean="0"/>
              <a:t>History of the corporate entity</a:t>
            </a:r>
          </a:p>
          <a:p>
            <a:pPr marL="514350" indent="-514350" eaLnBrk="1" hangingPunct="1">
              <a:spcBef>
                <a:spcPct val="0"/>
              </a:spcBef>
              <a:buFont typeface="+mj-lt"/>
              <a:buAutoNum type="arabicPeriod"/>
            </a:pPr>
            <a:r>
              <a:rPr lang="en-US" altLang="en-US" sz="2400" dirty="0" smtClean="0">
                <a:solidFill>
                  <a:srgbClr val="0070C0"/>
                </a:solidFill>
              </a:rPr>
              <a:t>History of corporate governance</a:t>
            </a:r>
          </a:p>
          <a:p>
            <a:pPr lvl="1" eaLnBrk="1" hangingPunct="1">
              <a:spcBef>
                <a:spcPct val="0"/>
              </a:spcBef>
            </a:pPr>
            <a:r>
              <a:rPr lang="en-US" altLang="en-US" sz="2000" dirty="0" smtClean="0">
                <a:solidFill>
                  <a:srgbClr val="0070C0"/>
                </a:solidFill>
              </a:rPr>
              <a:t>Evolution of the board of directors</a:t>
            </a:r>
          </a:p>
          <a:p>
            <a:pPr lvl="1" eaLnBrk="1" hangingPunct="1">
              <a:spcBef>
                <a:spcPct val="0"/>
              </a:spcBef>
            </a:pPr>
            <a:r>
              <a:rPr lang="en-US" altLang="en-US" sz="2000" dirty="0" smtClean="0">
                <a:solidFill>
                  <a:srgbClr val="0070C0"/>
                </a:solidFill>
              </a:rPr>
              <a:t>Intervention solutions to the agency problem: ultra vires &amp; the BJR</a:t>
            </a:r>
          </a:p>
          <a:p>
            <a:pPr lvl="1" eaLnBrk="1" hangingPunct="1">
              <a:spcBef>
                <a:spcPct val="0"/>
              </a:spcBef>
            </a:pPr>
            <a:r>
              <a:rPr lang="en-US" altLang="en-US" sz="2000" dirty="0" smtClean="0">
                <a:solidFill>
                  <a:srgbClr val="0070C0"/>
                </a:solidFill>
              </a:rPr>
              <a:t>Voice solutions to the agency problem: shareholder voting</a:t>
            </a:r>
          </a:p>
          <a:p>
            <a:pPr lvl="1" eaLnBrk="1" hangingPunct="1">
              <a:spcBef>
                <a:spcPct val="0"/>
              </a:spcBef>
            </a:pPr>
            <a:r>
              <a:rPr lang="en-US" altLang="en-US" sz="2000" dirty="0" smtClean="0">
                <a:solidFill>
                  <a:srgbClr val="0070C0"/>
                </a:solidFill>
              </a:rPr>
              <a:t>Exit solutions to the agency problem: dissolution &amp; dissociation</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500CAF3-BDD9-4D15-B0B0-08A994BF2F1C}" type="slidenum">
              <a:rPr lang="en-US" smtClean="0"/>
              <a:pPr>
                <a:defRPr/>
              </a:pPr>
              <a:t>21</a:t>
            </a:fld>
            <a:endParaRPr lang="en-US" dirty="0"/>
          </a:p>
        </p:txBody>
      </p:sp>
    </p:spTree>
    <p:extLst>
      <p:ext uri="{BB962C8B-B14F-4D97-AF65-F5344CB8AC3E}">
        <p14:creationId xmlns:p14="http://schemas.microsoft.com/office/powerpoint/2010/main" val="22632617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1"/>
          <p:cNvSpPr txBox="1">
            <a:spLocks noGrp="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000"/>
              <a:t>Copyright © Amitai Aviram. All Rights Reserved</a:t>
            </a:r>
          </a:p>
        </p:txBody>
      </p:sp>
      <p:sp>
        <p:nvSpPr>
          <p:cNvPr id="4099" name="Slide Number Placeholder 2"/>
          <p:cNvSpPr txBox="1">
            <a:spLocks noGrp="1"/>
          </p:cNvSpPr>
          <p:nvPr/>
        </p:nvSpPr>
        <p:spPr bwMode="auto">
          <a:xfrm>
            <a:off x="457200" y="6400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D31D798-ED54-4847-BEDA-D246BCD5E64A}" type="slidenum">
              <a:rPr lang="en-US" altLang="en-US" sz="1600"/>
              <a:pPr eaLnBrk="1" hangingPunct="1"/>
              <a:t>22</a:t>
            </a:fld>
            <a:endParaRPr lang="en-US" altLang="en-US" sz="1600"/>
          </a:p>
        </p:txBody>
      </p:sp>
      <p:sp>
        <p:nvSpPr>
          <p:cNvPr id="4100"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The agency problem</a:t>
            </a:r>
            <a:r>
              <a:rPr lang="en-US" altLang="en-US" sz="3600" smtClean="0"/>
              <a:t/>
            </a:r>
            <a:br>
              <a:rPr lang="en-US" altLang="en-US" sz="3600" smtClean="0"/>
            </a:br>
            <a:r>
              <a:rPr lang="en-US" altLang="en-US" sz="3400" smtClean="0"/>
              <a:t>Managing the “Sleepyville Snoozers”</a:t>
            </a:r>
          </a:p>
        </p:txBody>
      </p:sp>
      <p:sp>
        <p:nvSpPr>
          <p:cNvPr id="4101" name="Rectangle 3"/>
          <p:cNvSpPr>
            <a:spLocks noGrp="1" noChangeArrowheads="1"/>
          </p:cNvSpPr>
          <p:nvPr>
            <p:ph type="body" idx="4294967295"/>
          </p:nvPr>
        </p:nvSpPr>
        <p:spPr>
          <a:xfrm>
            <a:off x="0" y="1752600"/>
            <a:ext cx="9144000" cy="4648200"/>
          </a:xfrm>
        </p:spPr>
        <p:txBody>
          <a:bodyPr/>
          <a:lstStyle/>
          <a:p>
            <a:pPr eaLnBrk="1" hangingPunct="1"/>
            <a:r>
              <a:rPr lang="en-US" altLang="en-US" sz="2800" smtClean="0"/>
              <a:t>Sleepyville, a town of 1K people, has a minor league baseball team called the Sleepyville Snoozers</a:t>
            </a:r>
          </a:p>
          <a:p>
            <a:pPr lvl="1" eaLnBrk="1" hangingPunct="1"/>
            <a:r>
              <a:rPr lang="en-US" altLang="en-US" sz="2400" smtClean="0"/>
              <a:t>Team breaks even but doesn’t make a profit</a:t>
            </a:r>
          </a:p>
          <a:p>
            <a:pPr eaLnBrk="1" hangingPunct="1"/>
            <a:r>
              <a:rPr lang="en-US" altLang="en-US" sz="2800" smtClean="0"/>
              <a:t>Olivia, a resident, hears that the owner is moving to another state &amp; plans to move the team with him</a:t>
            </a:r>
          </a:p>
          <a:p>
            <a:pPr lvl="1" eaLnBrk="1" hangingPunct="1"/>
            <a:r>
              <a:rPr lang="en-US" altLang="en-US" sz="2400" smtClean="0"/>
              <a:t>She suggests buying the team to keep it in town</a:t>
            </a:r>
          </a:p>
          <a:p>
            <a:pPr eaLnBrk="1" hangingPunct="1"/>
            <a:r>
              <a:rPr lang="en-US" altLang="en-US" sz="2800" smtClean="0"/>
              <a:t>Owner will sell for $10M</a:t>
            </a:r>
          </a:p>
          <a:p>
            <a:pPr lvl="1" eaLnBrk="1" hangingPunct="1"/>
            <a:r>
              <a:rPr lang="en-US" altLang="en-US" sz="2400" smtClean="0"/>
              <a:t>Requires each resident to pay $10K</a:t>
            </a:r>
          </a:p>
          <a:p>
            <a:pPr lvl="1" eaLnBrk="1" hangingPunct="1"/>
            <a:r>
              <a:rPr lang="en-US" altLang="en-US" sz="2400" smtClean="0"/>
              <a:t>$10K/person is too much for most residents</a:t>
            </a:r>
          </a:p>
          <a:p>
            <a:pPr lvl="1" eaLnBrk="1" hangingPunct="1"/>
            <a:r>
              <a:rPr lang="en-US" altLang="en-US" sz="2400" smtClean="0"/>
              <a:t>And not all residents care about the team</a:t>
            </a:r>
          </a:p>
        </p:txBody>
      </p:sp>
      <p:pic>
        <p:nvPicPr>
          <p:cNvPr id="4102" name="Picture 5" descr="C:\Users\Aviram\AppData\Local\Microsoft\Windows\Temporary Internet Files\Content.IE5\ESYJ5RAN\MCj0286512000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7263" y="4267200"/>
            <a:ext cx="1760537"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263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5123"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18A69E4-7F82-4934-8EAC-210B41ABBB29}" type="slidenum">
              <a:rPr lang="en-US" altLang="en-US" smtClean="0"/>
              <a:pPr eaLnBrk="1" hangingPunct="1"/>
              <a:t>23</a:t>
            </a:fld>
            <a:endParaRPr lang="en-US" altLang="en-US" smtClean="0"/>
          </a:p>
        </p:txBody>
      </p:sp>
      <p:sp>
        <p:nvSpPr>
          <p:cNvPr id="5124"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The agency problem</a:t>
            </a:r>
            <a:r>
              <a:rPr lang="en-US" altLang="en-US" sz="3600" smtClean="0"/>
              <a:t/>
            </a:r>
            <a:br>
              <a:rPr lang="en-US" altLang="en-US" sz="3600" smtClean="0"/>
            </a:br>
            <a:r>
              <a:rPr lang="en-US" altLang="en-US" sz="3400" smtClean="0"/>
              <a:t>Managing the “Sleepyville Snoozers”</a:t>
            </a:r>
          </a:p>
        </p:txBody>
      </p:sp>
      <p:sp>
        <p:nvSpPr>
          <p:cNvPr id="5125" name="Rectangle 3"/>
          <p:cNvSpPr>
            <a:spLocks noGrp="1" noChangeArrowheads="1"/>
          </p:cNvSpPr>
          <p:nvPr>
            <p:ph type="body" idx="4294967295"/>
          </p:nvPr>
        </p:nvSpPr>
        <p:spPr>
          <a:xfrm>
            <a:off x="0" y="1752600"/>
            <a:ext cx="9144000" cy="4648200"/>
          </a:xfrm>
        </p:spPr>
        <p:txBody>
          <a:bodyPr/>
          <a:lstStyle/>
          <a:p>
            <a:pPr eaLnBrk="1" hangingPunct="1"/>
            <a:r>
              <a:rPr lang="en-US" altLang="en-US" sz="2800" smtClean="0"/>
              <a:t>Olivia instead suggests raising the money via internet</a:t>
            </a:r>
          </a:p>
          <a:p>
            <a:pPr lvl="1" eaLnBrk="1" hangingPunct="1"/>
            <a:r>
              <a:rPr lang="en-US" altLang="en-US" smtClean="0"/>
              <a:t>Plan: 100K people will invest $100 ea. in Snoozer Inc.</a:t>
            </a:r>
          </a:p>
          <a:p>
            <a:pPr lvl="1" eaLnBrk="1" hangingPunct="1"/>
            <a:r>
              <a:rPr lang="en-US" altLang="en-US" smtClean="0"/>
              <a:t>Snoozer raises $10M, buys team</a:t>
            </a:r>
          </a:p>
          <a:p>
            <a:pPr lvl="1" eaLnBrk="1" hangingPunct="1"/>
            <a:r>
              <a:rPr lang="en-US" altLang="en-US" smtClean="0"/>
              <a:t>Team’s games to be broadcasted</a:t>
            </a:r>
            <a:br>
              <a:rPr lang="en-US" altLang="en-US" smtClean="0"/>
            </a:br>
            <a:r>
              <a:rPr lang="en-US" altLang="en-US" smtClean="0"/>
              <a:t>live on internet to the owners</a:t>
            </a:r>
          </a:p>
        </p:txBody>
      </p:sp>
      <p:pic>
        <p:nvPicPr>
          <p:cNvPr id="5126" name="Picture 2" descr="http://xoomsports.com/laptopbaseb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19400"/>
            <a:ext cx="3389313"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6680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6147"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E0D900-B602-42A3-A82A-629F9486C191}" type="slidenum">
              <a:rPr lang="en-US" altLang="en-US" smtClean="0"/>
              <a:pPr eaLnBrk="1" hangingPunct="1"/>
              <a:t>24</a:t>
            </a:fld>
            <a:endParaRPr lang="en-US" altLang="en-US" smtClean="0"/>
          </a:p>
        </p:txBody>
      </p:sp>
      <p:sp>
        <p:nvSpPr>
          <p:cNvPr id="6148"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The agency problem</a:t>
            </a:r>
            <a:r>
              <a:rPr lang="en-US" altLang="en-US" sz="4000" smtClean="0"/>
              <a:t/>
            </a:r>
            <a:br>
              <a:rPr lang="en-US" altLang="en-US" sz="4000" smtClean="0"/>
            </a:br>
            <a:r>
              <a:rPr lang="en-US" altLang="en-US" sz="3400" smtClean="0"/>
              <a:t>Managing the “Sleepyville Snoozers”</a:t>
            </a:r>
          </a:p>
        </p:txBody>
      </p:sp>
      <p:sp>
        <p:nvSpPr>
          <p:cNvPr id="6149" name="Rectangle 3"/>
          <p:cNvSpPr>
            <a:spLocks noGrp="1" noChangeArrowheads="1"/>
          </p:cNvSpPr>
          <p:nvPr>
            <p:ph type="body" idx="4294967295"/>
          </p:nvPr>
        </p:nvSpPr>
        <p:spPr>
          <a:xfrm>
            <a:off x="0" y="1600200"/>
            <a:ext cx="9144000" cy="4876800"/>
          </a:xfrm>
        </p:spPr>
        <p:txBody>
          <a:bodyPr/>
          <a:lstStyle/>
          <a:p>
            <a:pPr eaLnBrk="1" hangingPunct="1">
              <a:lnSpc>
                <a:spcPct val="90000"/>
              </a:lnSpc>
            </a:pPr>
            <a:r>
              <a:rPr lang="en-US" altLang="en-US" sz="2400" b="1" u="sng" smtClean="0"/>
              <a:t>Olivia’s plan for managing the team</a:t>
            </a:r>
            <a:r>
              <a:rPr lang="en-US" altLang="en-US" sz="2400" smtClean="0"/>
              <a:t>:</a:t>
            </a:r>
          </a:p>
          <a:p>
            <a:pPr lvl="1" eaLnBrk="1" hangingPunct="1">
              <a:lnSpc>
                <a:spcPct val="90000"/>
              </a:lnSpc>
            </a:pPr>
            <a:r>
              <a:rPr lang="en-US" altLang="en-US" sz="2400" smtClean="0"/>
              <a:t>Team hires a coach</a:t>
            </a:r>
          </a:p>
          <a:p>
            <a:pPr lvl="1" eaLnBrk="1" hangingPunct="1">
              <a:lnSpc>
                <a:spcPct val="90000"/>
              </a:lnSpc>
            </a:pPr>
            <a:r>
              <a:rPr lang="en-US" altLang="en-US" sz="2400" smtClean="0"/>
              <a:t>Coach makes proposals</a:t>
            </a:r>
          </a:p>
          <a:p>
            <a:pPr lvl="1" eaLnBrk="1" hangingPunct="1">
              <a:lnSpc>
                <a:spcPct val="90000"/>
              </a:lnSpc>
            </a:pPr>
            <a:r>
              <a:rPr lang="en-US" altLang="en-US" sz="2400" smtClean="0"/>
              <a:t>Owners hold online vote on each proposal</a:t>
            </a:r>
          </a:p>
          <a:p>
            <a:pPr eaLnBrk="1" hangingPunct="1">
              <a:lnSpc>
                <a:spcPct val="90000"/>
              </a:lnSpc>
            </a:pPr>
            <a:endParaRPr lang="en-US" altLang="en-US" sz="1200" b="1" smtClean="0"/>
          </a:p>
          <a:p>
            <a:pPr eaLnBrk="1" hangingPunct="1">
              <a:lnSpc>
                <a:spcPct val="90000"/>
              </a:lnSpc>
            </a:pPr>
            <a:r>
              <a:rPr lang="en-US" altLang="en-US" sz="2400" b="1" smtClean="0"/>
              <a:t>Efficiency problem</a:t>
            </a:r>
            <a:r>
              <a:rPr lang="en-US" altLang="en-US" sz="2400" smtClean="0"/>
              <a:t>: Coaches unwilling to work under these terms. </a:t>
            </a:r>
            <a:r>
              <a:rPr lang="en-US" altLang="en-US" sz="2400" smtClean="0">
                <a:solidFill>
                  <a:srgbClr val="FF0000"/>
                </a:solidFill>
              </a:rPr>
              <a:t>Why?</a:t>
            </a:r>
          </a:p>
          <a:p>
            <a:pPr eaLnBrk="1" hangingPunct="1">
              <a:lnSpc>
                <a:spcPct val="90000"/>
              </a:lnSpc>
            </a:pPr>
            <a:endParaRPr lang="en-US" altLang="en-US" sz="1200" b="1" smtClean="0"/>
          </a:p>
          <a:p>
            <a:pPr eaLnBrk="1" hangingPunct="1">
              <a:lnSpc>
                <a:spcPct val="90000"/>
              </a:lnSpc>
            </a:pPr>
            <a:r>
              <a:rPr lang="en-US" altLang="en-US" sz="2400" b="1" smtClean="0"/>
              <a:t>Agency problem</a:t>
            </a:r>
            <a:r>
              <a:rPr lang="en-US" altLang="en-US" sz="2400" smtClean="0"/>
              <a:t>: Olivia suggests instead that the coach will make all decisions himself, without owner interference</a:t>
            </a:r>
          </a:p>
          <a:p>
            <a:pPr lvl="1" eaLnBrk="1" hangingPunct="1">
              <a:lnSpc>
                <a:spcPct val="90000"/>
              </a:lnSpc>
            </a:pPr>
            <a:r>
              <a:rPr lang="en-US" altLang="en-US" sz="2400" smtClean="0">
                <a:solidFill>
                  <a:srgbClr val="FF0000"/>
                </a:solidFill>
              </a:rPr>
              <a:t>Any risk that the coach will abuse his power?</a:t>
            </a:r>
          </a:p>
          <a:p>
            <a:pPr eaLnBrk="1" hangingPunct="1">
              <a:lnSpc>
                <a:spcPct val="90000"/>
              </a:lnSpc>
            </a:pPr>
            <a:endParaRPr lang="en-US" altLang="en-US" sz="1200" b="1" smtClean="0">
              <a:solidFill>
                <a:srgbClr val="FF0000"/>
              </a:solidFill>
            </a:endParaRPr>
          </a:p>
          <a:p>
            <a:pPr eaLnBrk="1" hangingPunct="1">
              <a:lnSpc>
                <a:spcPct val="90000"/>
              </a:lnSpc>
            </a:pPr>
            <a:r>
              <a:rPr lang="en-US" altLang="en-US" sz="2400" b="1" smtClean="0">
                <a:solidFill>
                  <a:srgbClr val="FF0000"/>
                </a:solidFill>
              </a:rPr>
              <a:t>Another solution?</a:t>
            </a:r>
          </a:p>
          <a:p>
            <a:pPr lvl="1" eaLnBrk="1" hangingPunct="1">
              <a:lnSpc>
                <a:spcPct val="90000"/>
              </a:lnSpc>
            </a:pPr>
            <a:r>
              <a:rPr lang="en-US" altLang="en-US" sz="2000" smtClean="0"/>
              <a:t>Hint: Gevurtz article</a:t>
            </a:r>
          </a:p>
        </p:txBody>
      </p:sp>
    </p:spTree>
    <p:extLst>
      <p:ext uri="{BB962C8B-B14F-4D97-AF65-F5344CB8AC3E}">
        <p14:creationId xmlns:p14="http://schemas.microsoft.com/office/powerpoint/2010/main" val="2982146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717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AD31D24-F20E-42D3-8F72-AD3AAE5725E4}" type="slidenum">
              <a:rPr lang="en-US" altLang="en-US" smtClean="0"/>
              <a:pPr eaLnBrk="1" hangingPunct="1"/>
              <a:t>25</a:t>
            </a:fld>
            <a:endParaRPr lang="en-US" altLang="en-US" smtClean="0"/>
          </a:p>
        </p:txBody>
      </p:sp>
      <p:sp>
        <p:nvSpPr>
          <p:cNvPr id="7172"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The agency problem</a:t>
            </a:r>
            <a:r>
              <a:rPr lang="en-US" altLang="en-US" sz="4000" smtClean="0"/>
              <a:t/>
            </a:r>
            <a:br>
              <a:rPr lang="en-US" altLang="en-US" sz="4000" smtClean="0"/>
            </a:br>
            <a:r>
              <a:rPr lang="en-US" altLang="en-US" sz="3400" smtClean="0"/>
              <a:t>Managing the “Sleepyville Snoozers”</a:t>
            </a:r>
          </a:p>
        </p:txBody>
      </p:sp>
      <p:sp>
        <p:nvSpPr>
          <p:cNvPr id="7173" name="Rectangle 3"/>
          <p:cNvSpPr>
            <a:spLocks noGrp="1" noChangeArrowheads="1"/>
          </p:cNvSpPr>
          <p:nvPr>
            <p:ph type="body" idx="4294967295"/>
          </p:nvPr>
        </p:nvSpPr>
        <p:spPr>
          <a:xfrm>
            <a:off x="0" y="1752600"/>
            <a:ext cx="9144000" cy="609600"/>
          </a:xfrm>
        </p:spPr>
        <p:txBody>
          <a:bodyPr/>
          <a:lstStyle/>
          <a:p>
            <a:pPr eaLnBrk="1" hangingPunct="1"/>
            <a:r>
              <a:rPr lang="en-US" altLang="en-US" sz="2800" smtClean="0"/>
              <a:t>This is the central tension in corporate law</a:t>
            </a:r>
          </a:p>
        </p:txBody>
      </p:sp>
      <p:sp>
        <p:nvSpPr>
          <p:cNvPr id="7174" name="Text Box 4"/>
          <p:cNvSpPr txBox="1">
            <a:spLocks noChangeArrowheads="1"/>
          </p:cNvSpPr>
          <p:nvPr/>
        </p:nvSpPr>
        <p:spPr bwMode="auto">
          <a:xfrm>
            <a:off x="533400" y="2682875"/>
            <a:ext cx="2743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400">
                <a:cs typeface="Arial" charset="0"/>
              </a:rPr>
              <a:t>Efficient operation of the business</a:t>
            </a:r>
          </a:p>
        </p:txBody>
      </p:sp>
      <p:sp>
        <p:nvSpPr>
          <p:cNvPr id="7175" name="Text Box 5"/>
          <p:cNvSpPr txBox="1">
            <a:spLocks noChangeArrowheads="1"/>
          </p:cNvSpPr>
          <p:nvPr/>
        </p:nvSpPr>
        <p:spPr bwMode="auto">
          <a:xfrm>
            <a:off x="5334000" y="2682875"/>
            <a:ext cx="3581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400">
                <a:cs typeface="Arial" charset="0"/>
              </a:rPr>
              <a:t>Minimizing agency costs</a:t>
            </a:r>
            <a:br>
              <a:rPr lang="en-US" altLang="en-US" sz="2400">
                <a:cs typeface="Arial" charset="0"/>
              </a:rPr>
            </a:br>
            <a:r>
              <a:rPr lang="en-US" altLang="en-US" sz="2400">
                <a:cs typeface="Arial" charset="0"/>
              </a:rPr>
              <a:t>(agent shirking/stealing)</a:t>
            </a:r>
          </a:p>
        </p:txBody>
      </p:sp>
      <p:sp>
        <p:nvSpPr>
          <p:cNvPr id="7176" name="AutoShape 6"/>
          <p:cNvSpPr>
            <a:spLocks noChangeArrowheads="1"/>
          </p:cNvSpPr>
          <p:nvPr/>
        </p:nvSpPr>
        <p:spPr bwMode="auto">
          <a:xfrm>
            <a:off x="3276600" y="2590800"/>
            <a:ext cx="1981200" cy="1066800"/>
          </a:xfrm>
          <a:prstGeom prst="leftRightArrow">
            <a:avLst>
              <a:gd name="adj1" fmla="val 50000"/>
              <a:gd name="adj2" fmla="val 37143"/>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en-US" sz="2400">
              <a:solidFill>
                <a:srgbClr val="FF0000"/>
              </a:solidFill>
              <a:cs typeface="Arial" charset="0"/>
            </a:endParaRPr>
          </a:p>
        </p:txBody>
      </p:sp>
      <p:pic>
        <p:nvPicPr>
          <p:cNvPr id="7177" name="Picture 7" descr="image?id=65341&amp;rendTypeId=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733800"/>
            <a:ext cx="404812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6590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819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9B218E-06EF-491D-91EE-72881E9DF611}" type="slidenum">
              <a:rPr lang="en-US" altLang="en-US" smtClean="0"/>
              <a:pPr eaLnBrk="1" hangingPunct="1"/>
              <a:t>26</a:t>
            </a:fld>
            <a:endParaRPr lang="en-US" altLang="en-US" smtClean="0"/>
          </a:p>
        </p:txBody>
      </p:sp>
      <p:sp>
        <p:nvSpPr>
          <p:cNvPr id="8196" name="Rectangle 2"/>
          <p:cNvSpPr>
            <a:spLocks noGrp="1" noChangeArrowheads="1"/>
          </p:cNvSpPr>
          <p:nvPr>
            <p:ph type="title"/>
          </p:nvPr>
        </p:nvSpPr>
        <p:spPr>
          <a:xfrm>
            <a:off x="0" y="0"/>
            <a:ext cx="8001000" cy="1295400"/>
          </a:xfrm>
        </p:spPr>
        <p:txBody>
          <a:bodyPr/>
          <a:lstStyle/>
          <a:p>
            <a:pPr algn="ctr" eaLnBrk="1" hangingPunct="1"/>
            <a:r>
              <a:rPr lang="en-US" altLang="en-US" smtClean="0"/>
              <a:t>Solutions to the agency problem</a:t>
            </a:r>
            <a:r>
              <a:rPr lang="en-US" altLang="en-US" i="1" smtClean="0"/>
              <a:t/>
            </a:r>
            <a:br>
              <a:rPr lang="en-US" altLang="en-US" i="1" smtClean="0"/>
            </a:br>
            <a:endParaRPr lang="en-US" altLang="en-US" sz="3500" i="1" smtClean="0"/>
          </a:p>
        </p:txBody>
      </p:sp>
      <p:sp>
        <p:nvSpPr>
          <p:cNvPr id="8197" name="Rectangle 3"/>
          <p:cNvSpPr>
            <a:spLocks noGrp="1" noChangeArrowheads="1"/>
          </p:cNvSpPr>
          <p:nvPr>
            <p:ph type="body" idx="1"/>
          </p:nvPr>
        </p:nvSpPr>
        <p:spPr>
          <a:xfrm>
            <a:off x="0" y="1676400"/>
            <a:ext cx="9144000" cy="914400"/>
          </a:xfrm>
        </p:spPr>
        <p:txBody>
          <a:bodyPr/>
          <a:lstStyle/>
          <a:p>
            <a:pPr eaLnBrk="1" hangingPunct="1">
              <a:lnSpc>
                <a:spcPct val="90000"/>
              </a:lnSpc>
            </a:pPr>
            <a:r>
              <a:rPr lang="en-US" altLang="en-US" sz="2800" smtClean="0"/>
              <a:t>Three Arch-types of solutions to mitigate the agency problem of insiders (directors/officers/controllers)</a:t>
            </a:r>
          </a:p>
        </p:txBody>
      </p:sp>
      <p:sp>
        <p:nvSpPr>
          <p:cNvPr id="8198" name="Text Box 4"/>
          <p:cNvSpPr txBox="1">
            <a:spLocks noChangeArrowheads="1"/>
          </p:cNvSpPr>
          <p:nvPr/>
        </p:nvSpPr>
        <p:spPr bwMode="auto">
          <a:xfrm>
            <a:off x="2667000" y="2673350"/>
            <a:ext cx="3657600" cy="165576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Litigatory</a:t>
            </a:r>
          </a:p>
          <a:p>
            <a:pPr eaLnBrk="1" hangingPunct="1"/>
            <a:r>
              <a:rPr lang="en-US" altLang="en-US" b="1"/>
              <a:t>Substance</a:t>
            </a:r>
            <a:r>
              <a:rPr lang="en-US" altLang="en-US"/>
              <a:t>: authority constraints; fiduciary duties</a:t>
            </a:r>
          </a:p>
          <a:p>
            <a:pPr eaLnBrk="1" hangingPunct="1"/>
            <a:r>
              <a:rPr lang="en-US" altLang="en-US" b="1"/>
              <a:t>Procedure</a:t>
            </a:r>
            <a:r>
              <a:rPr lang="en-US" altLang="en-US"/>
              <a:t>: derivative actions;</a:t>
            </a:r>
            <a:br>
              <a:rPr lang="en-US" altLang="en-US"/>
            </a:br>
            <a:r>
              <a:rPr lang="en-US" altLang="en-US"/>
              <a:t>SH inspection rights</a:t>
            </a:r>
          </a:p>
        </p:txBody>
      </p:sp>
      <p:sp>
        <p:nvSpPr>
          <p:cNvPr id="8199" name="Text Box 5"/>
          <p:cNvSpPr txBox="1">
            <a:spLocks noChangeArrowheads="1"/>
          </p:cNvSpPr>
          <p:nvPr/>
        </p:nvSpPr>
        <p:spPr bwMode="auto">
          <a:xfrm>
            <a:off x="228600" y="4730750"/>
            <a:ext cx="3276600" cy="13827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Structural</a:t>
            </a:r>
          </a:p>
          <a:p>
            <a:pPr algn="ctr" eaLnBrk="1" hangingPunct="1">
              <a:spcBef>
                <a:spcPct val="50000"/>
              </a:spcBef>
            </a:pPr>
            <a:r>
              <a:rPr lang="en-US" altLang="en-US">
                <a:cs typeface="Arial" charset="0"/>
              </a:rPr>
              <a:t>Voting for directors</a:t>
            </a:r>
          </a:p>
          <a:p>
            <a:pPr algn="ctr" eaLnBrk="1" hangingPunct="1">
              <a:spcBef>
                <a:spcPct val="50000"/>
              </a:spcBef>
            </a:pPr>
            <a:r>
              <a:rPr lang="en-US" altLang="en-US">
                <a:cs typeface="Arial" charset="0"/>
              </a:rPr>
              <a:t>Tying compensation to profits</a:t>
            </a:r>
          </a:p>
        </p:txBody>
      </p:sp>
      <p:sp>
        <p:nvSpPr>
          <p:cNvPr id="8200" name="Text Box 6"/>
          <p:cNvSpPr txBox="1">
            <a:spLocks noChangeArrowheads="1"/>
          </p:cNvSpPr>
          <p:nvPr/>
        </p:nvSpPr>
        <p:spPr bwMode="auto">
          <a:xfrm>
            <a:off x="5410200" y="4730750"/>
            <a:ext cx="3581400" cy="13827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Market</a:t>
            </a:r>
          </a:p>
          <a:p>
            <a:pPr algn="ctr" eaLnBrk="1" hangingPunct="1">
              <a:spcBef>
                <a:spcPct val="50000"/>
              </a:spcBef>
            </a:pPr>
            <a:r>
              <a:rPr lang="en-US" altLang="en-US">
                <a:cs typeface="Arial" charset="0"/>
              </a:rPr>
              <a:t>Market for corporate control</a:t>
            </a:r>
          </a:p>
          <a:p>
            <a:pPr algn="ctr" eaLnBrk="1" hangingPunct="1">
              <a:spcBef>
                <a:spcPct val="50000"/>
              </a:spcBef>
            </a:pPr>
            <a:r>
              <a:rPr lang="en-US" altLang="en-US">
                <a:cs typeface="Arial" charset="0"/>
              </a:rPr>
              <a:t>Frequent need to raise capital</a:t>
            </a:r>
          </a:p>
        </p:txBody>
      </p:sp>
      <p:cxnSp>
        <p:nvCxnSpPr>
          <p:cNvPr id="8201" name="AutoShape 7"/>
          <p:cNvCxnSpPr>
            <a:cxnSpLocks noChangeShapeType="1"/>
            <a:stCxn id="8198" idx="3"/>
            <a:endCxn id="8200" idx="0"/>
          </p:cNvCxnSpPr>
          <p:nvPr/>
        </p:nvCxnSpPr>
        <p:spPr bwMode="auto">
          <a:xfrm>
            <a:off x="6343650" y="3502025"/>
            <a:ext cx="857250" cy="1209675"/>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8202" name="AutoShape 8"/>
          <p:cNvCxnSpPr>
            <a:cxnSpLocks noChangeShapeType="1"/>
            <a:stCxn id="8199" idx="3"/>
            <a:endCxn id="8200" idx="1"/>
          </p:cNvCxnSpPr>
          <p:nvPr/>
        </p:nvCxnSpPr>
        <p:spPr bwMode="auto">
          <a:xfrm>
            <a:off x="3524250" y="5422900"/>
            <a:ext cx="1866900" cy="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8203" name="AutoShape 9"/>
          <p:cNvCxnSpPr>
            <a:cxnSpLocks noChangeShapeType="1"/>
            <a:stCxn id="8198" idx="1"/>
            <a:endCxn id="8199" idx="0"/>
          </p:cNvCxnSpPr>
          <p:nvPr/>
        </p:nvCxnSpPr>
        <p:spPr bwMode="auto">
          <a:xfrm flipH="1">
            <a:off x="1866900" y="3502025"/>
            <a:ext cx="781050" cy="1209675"/>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532100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921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98C214-B295-402A-9C65-FB2718257678}" type="slidenum">
              <a:rPr lang="en-US" altLang="en-US" smtClean="0"/>
              <a:pPr eaLnBrk="1" hangingPunct="1"/>
              <a:t>27</a:t>
            </a:fld>
            <a:endParaRPr lang="en-US" altLang="en-US" smtClean="0"/>
          </a:p>
        </p:txBody>
      </p:sp>
      <p:sp>
        <p:nvSpPr>
          <p:cNvPr id="9220" name="Rectangle 2"/>
          <p:cNvSpPr>
            <a:spLocks noGrp="1" noChangeArrowheads="1"/>
          </p:cNvSpPr>
          <p:nvPr>
            <p:ph type="title"/>
          </p:nvPr>
        </p:nvSpPr>
        <p:spPr>
          <a:xfrm>
            <a:off x="0" y="0"/>
            <a:ext cx="8001000" cy="1295400"/>
          </a:xfrm>
        </p:spPr>
        <p:txBody>
          <a:bodyPr/>
          <a:lstStyle/>
          <a:p>
            <a:pPr algn="ctr" eaLnBrk="1" hangingPunct="1"/>
            <a:r>
              <a:rPr lang="en-US" altLang="en-US" smtClean="0"/>
              <a:t>Solutions to the agency problem</a:t>
            </a:r>
            <a:r>
              <a:rPr lang="en-US" altLang="en-US" i="1" smtClean="0"/>
              <a:t/>
            </a:r>
            <a:br>
              <a:rPr lang="en-US" altLang="en-US" i="1" smtClean="0"/>
            </a:br>
            <a:endParaRPr lang="en-US" altLang="en-US" sz="3500" i="1" smtClean="0"/>
          </a:p>
        </p:txBody>
      </p:sp>
      <p:sp>
        <p:nvSpPr>
          <p:cNvPr id="92164" name="Text Box 4"/>
          <p:cNvSpPr txBox="1">
            <a:spLocks noChangeArrowheads="1"/>
          </p:cNvSpPr>
          <p:nvPr/>
        </p:nvSpPr>
        <p:spPr bwMode="auto">
          <a:xfrm>
            <a:off x="2667000" y="2673350"/>
            <a:ext cx="3657600" cy="1631216"/>
          </a:xfrm>
          <a:prstGeom prst="rect">
            <a:avLst/>
          </a:prstGeom>
          <a:noFill/>
          <a:ln w="38100">
            <a:solidFill>
              <a:srgbClr val="FF0000"/>
            </a:solidFill>
            <a:miter lim="800000"/>
            <a:headEnd/>
            <a:tailEnd/>
          </a:ln>
          <a:effectLst>
            <a:glow rad="101600">
              <a:schemeClr val="accent1">
                <a:satMod val="175000"/>
                <a:alpha val="40000"/>
              </a:schemeClr>
            </a:glow>
          </a:effectLst>
        </p:spPr>
        <p:txBody>
          <a:bodyPr>
            <a:spAutoFit/>
          </a:bodyPr>
          <a:lstStyle/>
          <a:p>
            <a:pPr algn="ctr">
              <a:spcBef>
                <a:spcPct val="50000"/>
              </a:spcBef>
              <a:defRPr/>
            </a:pPr>
            <a:r>
              <a:rPr lang="en-US" sz="2800" b="1" u="sng">
                <a:solidFill>
                  <a:srgbClr val="FF0000"/>
                </a:solidFill>
                <a:cs typeface="Arial" charset="0"/>
              </a:rPr>
              <a:t>Litigatory</a:t>
            </a:r>
          </a:p>
          <a:p>
            <a:pPr algn="ctr">
              <a:spcBef>
                <a:spcPct val="50000"/>
              </a:spcBef>
              <a:defRPr/>
            </a:pPr>
            <a:r>
              <a:rPr lang="en-US" sz="2400">
                <a:solidFill>
                  <a:srgbClr val="FF0000"/>
                </a:solidFill>
                <a:cs typeface="Arial" charset="0"/>
              </a:rPr>
              <a:t>BJR (Allen, Hovenkamp)</a:t>
            </a:r>
          </a:p>
          <a:p>
            <a:pPr algn="ctr">
              <a:spcBef>
                <a:spcPct val="50000"/>
              </a:spcBef>
              <a:defRPr/>
            </a:pPr>
            <a:r>
              <a:rPr lang="en-US" sz="2400">
                <a:solidFill>
                  <a:srgbClr val="FF0000"/>
                </a:solidFill>
                <a:cs typeface="Arial" charset="0"/>
              </a:rPr>
              <a:t>Ultra vires (Hovenkamp)</a:t>
            </a:r>
          </a:p>
        </p:txBody>
      </p:sp>
      <p:sp>
        <p:nvSpPr>
          <p:cNvPr id="9224" name="Text Box 5"/>
          <p:cNvSpPr txBox="1">
            <a:spLocks noChangeArrowheads="1"/>
          </p:cNvSpPr>
          <p:nvPr/>
        </p:nvSpPr>
        <p:spPr bwMode="auto">
          <a:xfrm>
            <a:off x="228600" y="4730750"/>
            <a:ext cx="3276600" cy="14716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Structural</a:t>
            </a:r>
          </a:p>
          <a:p>
            <a:pPr algn="ctr" eaLnBrk="1" hangingPunct="1">
              <a:spcBef>
                <a:spcPct val="50000"/>
              </a:spcBef>
            </a:pPr>
            <a:endParaRPr lang="en-US" altLang="en-US" sz="2000">
              <a:cs typeface="Arial" charset="0"/>
            </a:endParaRPr>
          </a:p>
          <a:p>
            <a:pPr algn="ctr" eaLnBrk="1" hangingPunct="1">
              <a:spcBef>
                <a:spcPct val="50000"/>
              </a:spcBef>
            </a:pPr>
            <a:endParaRPr lang="en-US" altLang="en-US" sz="2000">
              <a:cs typeface="Arial" charset="0"/>
            </a:endParaRPr>
          </a:p>
        </p:txBody>
      </p:sp>
      <p:sp>
        <p:nvSpPr>
          <p:cNvPr id="9225" name="Text Box 6"/>
          <p:cNvSpPr txBox="1">
            <a:spLocks noChangeArrowheads="1"/>
          </p:cNvSpPr>
          <p:nvPr/>
        </p:nvSpPr>
        <p:spPr bwMode="auto">
          <a:xfrm>
            <a:off x="5410200" y="4730750"/>
            <a:ext cx="3581400" cy="14716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Market</a:t>
            </a:r>
          </a:p>
          <a:p>
            <a:pPr algn="ctr" eaLnBrk="1" hangingPunct="1">
              <a:spcBef>
                <a:spcPct val="50000"/>
              </a:spcBef>
            </a:pPr>
            <a:endParaRPr lang="en-US" altLang="en-US" sz="2000">
              <a:cs typeface="Arial" charset="0"/>
            </a:endParaRPr>
          </a:p>
          <a:p>
            <a:pPr algn="ctr" eaLnBrk="1" hangingPunct="1">
              <a:spcBef>
                <a:spcPct val="50000"/>
              </a:spcBef>
            </a:pPr>
            <a:endParaRPr lang="en-US" altLang="en-US" sz="2000">
              <a:cs typeface="Arial" charset="0"/>
            </a:endParaRPr>
          </a:p>
        </p:txBody>
      </p:sp>
      <p:cxnSp>
        <p:nvCxnSpPr>
          <p:cNvPr id="9226" name="AutoShape 7"/>
          <p:cNvCxnSpPr>
            <a:cxnSpLocks noChangeShapeType="1"/>
            <a:endCxn id="9225" idx="0"/>
          </p:cNvCxnSpPr>
          <p:nvPr/>
        </p:nvCxnSpPr>
        <p:spPr bwMode="auto">
          <a:xfrm>
            <a:off x="6324600" y="3481388"/>
            <a:ext cx="876300" cy="1230312"/>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9227" name="AutoShape 8"/>
          <p:cNvCxnSpPr>
            <a:cxnSpLocks noChangeShapeType="1"/>
            <a:stCxn id="9224" idx="3"/>
            <a:endCxn id="9225" idx="1"/>
          </p:cNvCxnSpPr>
          <p:nvPr/>
        </p:nvCxnSpPr>
        <p:spPr bwMode="auto">
          <a:xfrm>
            <a:off x="3524250" y="5467350"/>
            <a:ext cx="1866900" cy="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9228" name="AutoShape 9"/>
          <p:cNvCxnSpPr>
            <a:cxnSpLocks noChangeShapeType="1"/>
            <a:endCxn id="9224" idx="0"/>
          </p:cNvCxnSpPr>
          <p:nvPr/>
        </p:nvCxnSpPr>
        <p:spPr bwMode="auto">
          <a:xfrm flipH="1">
            <a:off x="1866900" y="3481388"/>
            <a:ext cx="800100" cy="1230312"/>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3098859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024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7FD4094-8052-4742-AF71-D0CEF0580E51}" type="slidenum">
              <a:rPr lang="en-US" altLang="en-US" smtClean="0"/>
              <a:pPr eaLnBrk="1" hangingPunct="1"/>
              <a:t>28</a:t>
            </a:fld>
            <a:endParaRPr lang="en-US" altLang="en-US" smtClean="0"/>
          </a:p>
        </p:txBody>
      </p:sp>
      <p:sp>
        <p:nvSpPr>
          <p:cNvPr id="10244" name="Rectangle 2"/>
          <p:cNvSpPr>
            <a:spLocks noGrp="1" noChangeArrowheads="1"/>
          </p:cNvSpPr>
          <p:nvPr>
            <p:ph type="title"/>
          </p:nvPr>
        </p:nvSpPr>
        <p:spPr>
          <a:xfrm>
            <a:off x="0" y="0"/>
            <a:ext cx="8001000" cy="1295400"/>
          </a:xfrm>
        </p:spPr>
        <p:txBody>
          <a:bodyPr/>
          <a:lstStyle/>
          <a:p>
            <a:pPr algn="ctr" eaLnBrk="1" hangingPunct="1"/>
            <a:r>
              <a:rPr lang="en-US" altLang="en-US" smtClean="0"/>
              <a:t>Solutions to the agency problem</a:t>
            </a:r>
            <a:r>
              <a:rPr lang="en-US" altLang="en-US" i="1" smtClean="0"/>
              <a:t/>
            </a:r>
            <a:br>
              <a:rPr lang="en-US" altLang="en-US" i="1" smtClean="0"/>
            </a:br>
            <a:endParaRPr lang="en-US" altLang="en-US" sz="3500" i="1" smtClean="0"/>
          </a:p>
        </p:txBody>
      </p:sp>
      <p:sp>
        <p:nvSpPr>
          <p:cNvPr id="10245" name="Text Box 4"/>
          <p:cNvSpPr txBox="1">
            <a:spLocks noChangeArrowheads="1"/>
          </p:cNvSpPr>
          <p:nvPr/>
        </p:nvSpPr>
        <p:spPr bwMode="auto">
          <a:xfrm>
            <a:off x="2667000" y="2673350"/>
            <a:ext cx="3657600" cy="14716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Litigatory</a:t>
            </a:r>
          </a:p>
          <a:p>
            <a:pPr algn="ctr" eaLnBrk="1" hangingPunct="1">
              <a:spcBef>
                <a:spcPct val="50000"/>
              </a:spcBef>
            </a:pPr>
            <a:endParaRPr lang="en-US" altLang="en-US" sz="2000">
              <a:cs typeface="Arial" charset="0"/>
            </a:endParaRPr>
          </a:p>
          <a:p>
            <a:pPr algn="ctr" eaLnBrk="1" hangingPunct="1">
              <a:spcBef>
                <a:spcPct val="50000"/>
              </a:spcBef>
            </a:pPr>
            <a:endParaRPr lang="en-US" altLang="en-US" sz="2000">
              <a:cs typeface="Arial" charset="0"/>
            </a:endParaRPr>
          </a:p>
        </p:txBody>
      </p:sp>
      <p:sp>
        <p:nvSpPr>
          <p:cNvPr id="92165" name="Text Box 5"/>
          <p:cNvSpPr txBox="1">
            <a:spLocks noChangeArrowheads="1"/>
          </p:cNvSpPr>
          <p:nvPr/>
        </p:nvSpPr>
        <p:spPr bwMode="auto">
          <a:xfrm>
            <a:off x="228600" y="4730750"/>
            <a:ext cx="3276600" cy="1492716"/>
          </a:xfrm>
          <a:prstGeom prst="rect">
            <a:avLst/>
          </a:prstGeom>
          <a:noFill/>
          <a:ln w="38100">
            <a:solidFill>
              <a:srgbClr val="FF0000"/>
            </a:solidFill>
            <a:miter lim="800000"/>
            <a:headEnd/>
            <a:tailEnd/>
          </a:ln>
          <a:effectLst>
            <a:glow rad="101600">
              <a:schemeClr val="accent1">
                <a:satMod val="175000"/>
                <a:alpha val="40000"/>
              </a:schemeClr>
            </a:glow>
          </a:effectLst>
        </p:spPr>
        <p:txBody>
          <a:bodyPr>
            <a:spAutoFit/>
          </a:bodyPr>
          <a:lstStyle/>
          <a:p>
            <a:pPr algn="ctr">
              <a:spcBef>
                <a:spcPct val="50000"/>
              </a:spcBef>
              <a:defRPr/>
            </a:pPr>
            <a:r>
              <a:rPr lang="en-US" sz="2800" b="1" u="sng">
                <a:solidFill>
                  <a:srgbClr val="FF0000"/>
                </a:solidFill>
                <a:cs typeface="Arial" charset="0"/>
              </a:rPr>
              <a:t>Structural</a:t>
            </a:r>
          </a:p>
          <a:p>
            <a:pPr algn="ctr">
              <a:spcBef>
                <a:spcPct val="50000"/>
              </a:spcBef>
              <a:defRPr/>
            </a:pPr>
            <a:r>
              <a:rPr lang="en-US" sz="2400">
                <a:solidFill>
                  <a:srgbClr val="FF0000"/>
                </a:solidFill>
                <a:cs typeface="Arial" charset="0"/>
              </a:rPr>
              <a:t>SH voting (Dunlavy)</a:t>
            </a:r>
          </a:p>
          <a:p>
            <a:pPr algn="ctr">
              <a:spcBef>
                <a:spcPct val="50000"/>
              </a:spcBef>
              <a:defRPr/>
            </a:pPr>
            <a:r>
              <a:rPr lang="en-US">
                <a:solidFill>
                  <a:srgbClr val="FF0000"/>
                </a:solidFill>
                <a:cs typeface="Arial" charset="0"/>
              </a:rPr>
              <a:t>(Democratic/Oligarchic)</a:t>
            </a:r>
          </a:p>
        </p:txBody>
      </p:sp>
      <p:sp>
        <p:nvSpPr>
          <p:cNvPr id="10249" name="Text Box 6"/>
          <p:cNvSpPr txBox="1">
            <a:spLocks noChangeArrowheads="1"/>
          </p:cNvSpPr>
          <p:nvPr/>
        </p:nvSpPr>
        <p:spPr bwMode="auto">
          <a:xfrm>
            <a:off x="5410200" y="4730750"/>
            <a:ext cx="3581400" cy="14716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Market</a:t>
            </a:r>
          </a:p>
          <a:p>
            <a:pPr algn="ctr" eaLnBrk="1" hangingPunct="1">
              <a:spcBef>
                <a:spcPct val="50000"/>
              </a:spcBef>
            </a:pPr>
            <a:endParaRPr lang="en-US" altLang="en-US" sz="2000">
              <a:cs typeface="Arial" charset="0"/>
            </a:endParaRPr>
          </a:p>
          <a:p>
            <a:pPr algn="ctr" eaLnBrk="1" hangingPunct="1">
              <a:spcBef>
                <a:spcPct val="50000"/>
              </a:spcBef>
            </a:pPr>
            <a:endParaRPr lang="en-US" altLang="en-US" sz="2000">
              <a:cs typeface="Arial" charset="0"/>
            </a:endParaRPr>
          </a:p>
        </p:txBody>
      </p:sp>
      <p:cxnSp>
        <p:nvCxnSpPr>
          <p:cNvPr id="10250" name="AutoShape 7"/>
          <p:cNvCxnSpPr>
            <a:cxnSpLocks noChangeShapeType="1"/>
            <a:stCxn id="10245" idx="3"/>
            <a:endCxn id="10249" idx="0"/>
          </p:cNvCxnSpPr>
          <p:nvPr/>
        </p:nvCxnSpPr>
        <p:spPr bwMode="auto">
          <a:xfrm>
            <a:off x="6343650" y="3409950"/>
            <a:ext cx="857250" cy="130175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10251" name="AutoShape 8"/>
          <p:cNvCxnSpPr>
            <a:cxnSpLocks noChangeShapeType="1"/>
            <a:endCxn id="10249" idx="1"/>
          </p:cNvCxnSpPr>
          <p:nvPr/>
        </p:nvCxnSpPr>
        <p:spPr bwMode="auto">
          <a:xfrm flipV="1">
            <a:off x="3505200" y="5467350"/>
            <a:ext cx="1885950" cy="3175"/>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10252" name="AutoShape 9"/>
          <p:cNvCxnSpPr>
            <a:cxnSpLocks noChangeShapeType="1"/>
            <a:stCxn id="10245" idx="1"/>
          </p:cNvCxnSpPr>
          <p:nvPr/>
        </p:nvCxnSpPr>
        <p:spPr bwMode="auto">
          <a:xfrm flipH="1">
            <a:off x="1866900" y="3409950"/>
            <a:ext cx="781050" cy="132080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910728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126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293C591-4028-4AD2-A754-BE364B2614DC}" type="slidenum">
              <a:rPr lang="en-US" altLang="en-US" smtClean="0"/>
              <a:pPr eaLnBrk="1" hangingPunct="1"/>
              <a:t>29</a:t>
            </a:fld>
            <a:endParaRPr lang="en-US" altLang="en-US" smtClean="0"/>
          </a:p>
        </p:txBody>
      </p:sp>
      <p:sp>
        <p:nvSpPr>
          <p:cNvPr id="11268" name="Rectangle 2"/>
          <p:cNvSpPr>
            <a:spLocks noGrp="1" noChangeArrowheads="1"/>
          </p:cNvSpPr>
          <p:nvPr>
            <p:ph type="title"/>
          </p:nvPr>
        </p:nvSpPr>
        <p:spPr>
          <a:xfrm>
            <a:off x="0" y="0"/>
            <a:ext cx="8001000" cy="1295400"/>
          </a:xfrm>
        </p:spPr>
        <p:txBody>
          <a:bodyPr/>
          <a:lstStyle/>
          <a:p>
            <a:pPr algn="ctr" eaLnBrk="1" hangingPunct="1"/>
            <a:r>
              <a:rPr lang="en-US" altLang="en-US" smtClean="0"/>
              <a:t>Solutions to the agency problem</a:t>
            </a:r>
            <a:r>
              <a:rPr lang="en-US" altLang="en-US" i="1" smtClean="0"/>
              <a:t/>
            </a:r>
            <a:br>
              <a:rPr lang="en-US" altLang="en-US" i="1" smtClean="0"/>
            </a:br>
            <a:endParaRPr lang="en-US" altLang="en-US" sz="3500" i="1" smtClean="0"/>
          </a:p>
        </p:txBody>
      </p:sp>
      <p:sp>
        <p:nvSpPr>
          <p:cNvPr id="11269" name="Text Box 4"/>
          <p:cNvSpPr txBox="1">
            <a:spLocks noChangeArrowheads="1"/>
          </p:cNvSpPr>
          <p:nvPr/>
        </p:nvSpPr>
        <p:spPr bwMode="auto">
          <a:xfrm>
            <a:off x="2667000" y="2673350"/>
            <a:ext cx="3657600" cy="1471613"/>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Litigatory</a:t>
            </a:r>
          </a:p>
          <a:p>
            <a:pPr algn="ctr" eaLnBrk="1" hangingPunct="1">
              <a:spcBef>
                <a:spcPct val="50000"/>
              </a:spcBef>
            </a:pPr>
            <a:endParaRPr lang="en-US" altLang="en-US" sz="2000">
              <a:cs typeface="Arial" charset="0"/>
            </a:endParaRPr>
          </a:p>
          <a:p>
            <a:pPr algn="ctr" eaLnBrk="1" hangingPunct="1">
              <a:spcBef>
                <a:spcPct val="50000"/>
              </a:spcBef>
            </a:pPr>
            <a:endParaRPr lang="en-US" altLang="en-US" sz="2000">
              <a:cs typeface="Arial" charset="0"/>
            </a:endParaRPr>
          </a:p>
        </p:txBody>
      </p:sp>
      <p:sp>
        <p:nvSpPr>
          <p:cNvPr id="11270" name="Text Box 5"/>
          <p:cNvSpPr txBox="1">
            <a:spLocks noChangeArrowheads="1"/>
          </p:cNvSpPr>
          <p:nvPr/>
        </p:nvSpPr>
        <p:spPr bwMode="auto">
          <a:xfrm>
            <a:off x="228600" y="4730750"/>
            <a:ext cx="3276600" cy="1563688"/>
          </a:xfrm>
          <a:prstGeom prst="rect">
            <a:avLst/>
          </a:prstGeom>
          <a:noFill/>
          <a:ln w="381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u="sng">
                <a:cs typeface="Arial" charset="0"/>
              </a:rPr>
              <a:t>Structural</a:t>
            </a:r>
          </a:p>
          <a:p>
            <a:pPr algn="ctr" eaLnBrk="1" hangingPunct="1">
              <a:spcBef>
                <a:spcPct val="50000"/>
              </a:spcBef>
            </a:pPr>
            <a:endParaRPr lang="en-US" altLang="en-US" sz="2200">
              <a:cs typeface="Arial" charset="0"/>
            </a:endParaRPr>
          </a:p>
          <a:p>
            <a:pPr algn="ctr" eaLnBrk="1" hangingPunct="1">
              <a:spcBef>
                <a:spcPct val="50000"/>
              </a:spcBef>
            </a:pPr>
            <a:endParaRPr lang="en-US" altLang="en-US" sz="2200">
              <a:cs typeface="Arial" charset="0"/>
            </a:endParaRPr>
          </a:p>
        </p:txBody>
      </p:sp>
      <p:sp>
        <p:nvSpPr>
          <p:cNvPr id="92166" name="Text Box 6"/>
          <p:cNvSpPr txBox="1">
            <a:spLocks noChangeArrowheads="1"/>
          </p:cNvSpPr>
          <p:nvPr/>
        </p:nvSpPr>
        <p:spPr bwMode="auto">
          <a:xfrm>
            <a:off x="4724400" y="4755684"/>
            <a:ext cx="4267200" cy="1492716"/>
          </a:xfrm>
          <a:prstGeom prst="rect">
            <a:avLst/>
          </a:prstGeom>
          <a:noFill/>
          <a:ln w="38100">
            <a:solidFill>
              <a:srgbClr val="FF0000"/>
            </a:solidFill>
            <a:miter lim="800000"/>
            <a:headEnd/>
            <a:tailEnd/>
          </a:ln>
          <a:effectLst>
            <a:glow rad="101600">
              <a:schemeClr val="accent1">
                <a:satMod val="175000"/>
                <a:alpha val="40000"/>
              </a:schemeClr>
            </a:glow>
          </a:effectLst>
        </p:spPr>
        <p:txBody>
          <a:bodyPr>
            <a:spAutoFit/>
          </a:bodyPr>
          <a:lstStyle/>
          <a:p>
            <a:pPr algn="ctr">
              <a:spcBef>
                <a:spcPct val="50000"/>
              </a:spcBef>
              <a:defRPr/>
            </a:pPr>
            <a:r>
              <a:rPr lang="en-US" sz="2800" b="1" u="sng" dirty="0">
                <a:solidFill>
                  <a:srgbClr val="FF0000"/>
                </a:solidFill>
                <a:cs typeface="Arial" charset="0"/>
              </a:rPr>
              <a:t>Market</a:t>
            </a:r>
          </a:p>
          <a:p>
            <a:pPr algn="ctr">
              <a:spcBef>
                <a:spcPct val="50000"/>
              </a:spcBef>
              <a:defRPr/>
            </a:pPr>
            <a:r>
              <a:rPr lang="en-US" sz="2400" dirty="0">
                <a:solidFill>
                  <a:srgbClr val="FF0000"/>
                </a:solidFill>
                <a:cs typeface="Arial" charset="0"/>
              </a:rPr>
              <a:t>Frequent need to raise capital</a:t>
            </a:r>
          </a:p>
          <a:p>
            <a:pPr algn="ctr">
              <a:spcBef>
                <a:spcPct val="50000"/>
              </a:spcBef>
              <a:defRPr/>
            </a:pPr>
            <a:r>
              <a:rPr lang="en-US" dirty="0">
                <a:solidFill>
                  <a:srgbClr val="FF0000"/>
                </a:solidFill>
                <a:cs typeface="Arial" charset="0"/>
              </a:rPr>
              <a:t>“Capital lock-in”</a:t>
            </a:r>
          </a:p>
        </p:txBody>
      </p:sp>
      <p:cxnSp>
        <p:nvCxnSpPr>
          <p:cNvPr id="11274" name="AutoShape 7"/>
          <p:cNvCxnSpPr>
            <a:cxnSpLocks noChangeShapeType="1"/>
            <a:stCxn id="11269" idx="3"/>
          </p:cNvCxnSpPr>
          <p:nvPr/>
        </p:nvCxnSpPr>
        <p:spPr bwMode="auto">
          <a:xfrm>
            <a:off x="6343650" y="3409950"/>
            <a:ext cx="514350" cy="134620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11275" name="AutoShape 8"/>
          <p:cNvCxnSpPr>
            <a:cxnSpLocks noChangeShapeType="1"/>
            <a:stCxn id="11270" idx="3"/>
          </p:cNvCxnSpPr>
          <p:nvPr/>
        </p:nvCxnSpPr>
        <p:spPr bwMode="auto">
          <a:xfrm flipV="1">
            <a:off x="3524250" y="5495925"/>
            <a:ext cx="1200150" cy="17463"/>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cxnSp>
        <p:nvCxnSpPr>
          <p:cNvPr id="11276" name="AutoShape 9"/>
          <p:cNvCxnSpPr>
            <a:cxnSpLocks noChangeShapeType="1"/>
            <a:stCxn id="11269" idx="1"/>
            <a:endCxn id="11270" idx="0"/>
          </p:cNvCxnSpPr>
          <p:nvPr/>
        </p:nvCxnSpPr>
        <p:spPr bwMode="auto">
          <a:xfrm flipH="1">
            <a:off x="1866900" y="3409950"/>
            <a:ext cx="781050" cy="1301750"/>
          </a:xfrm>
          <a:prstGeom prst="straightConnector1">
            <a:avLst/>
          </a:prstGeom>
          <a:noFill/>
          <a:ln w="76200">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646261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4099"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EDF106-15AC-443D-BD2F-8A2A9FD84E99}" type="slidenum">
              <a:rPr lang="en-US" altLang="en-US" smtClean="0"/>
              <a:pPr eaLnBrk="1" hangingPunct="1"/>
              <a:t>3</a:t>
            </a:fld>
            <a:endParaRPr lang="en-US" altLang="en-US" smtClean="0"/>
          </a:p>
        </p:txBody>
      </p:sp>
      <p:sp>
        <p:nvSpPr>
          <p:cNvPr id="4100" name="Rectangle 2"/>
          <p:cNvSpPr>
            <a:spLocks noGrp="1" noChangeArrowheads="1"/>
          </p:cNvSpPr>
          <p:nvPr>
            <p:ph type="title"/>
          </p:nvPr>
        </p:nvSpPr>
        <p:spPr>
          <a:xfrm>
            <a:off x="0" y="0"/>
            <a:ext cx="8001000" cy="1417638"/>
          </a:xfrm>
        </p:spPr>
        <p:txBody>
          <a:bodyPr/>
          <a:lstStyle/>
          <a:p>
            <a:pPr algn="ctr" eaLnBrk="1" hangingPunct="1"/>
            <a:r>
              <a:rPr lang="en-US" altLang="en-US" dirty="0" smtClean="0"/>
              <a:t>Law</a:t>
            </a:r>
            <a:br>
              <a:rPr lang="en-US" altLang="en-US" dirty="0" smtClean="0"/>
            </a:br>
            <a:r>
              <a:rPr lang="en-US" altLang="en-US" sz="3500" dirty="0" smtClean="0"/>
              <a:t>Firm’s legal traits</a:t>
            </a:r>
          </a:p>
        </p:txBody>
      </p:sp>
      <p:sp>
        <p:nvSpPr>
          <p:cNvPr id="4101" name="Rectangle 3"/>
          <p:cNvSpPr>
            <a:spLocks noGrp="1" noChangeArrowheads="1"/>
          </p:cNvSpPr>
          <p:nvPr>
            <p:ph type="body" idx="1"/>
          </p:nvPr>
        </p:nvSpPr>
        <p:spPr>
          <a:xfrm>
            <a:off x="0" y="1676400"/>
            <a:ext cx="9144000" cy="4800600"/>
          </a:xfrm>
        </p:spPr>
        <p:txBody>
          <a:bodyPr/>
          <a:lstStyle/>
          <a:p>
            <a:pPr eaLnBrk="1" hangingPunct="1"/>
            <a:r>
              <a:rPr lang="en-US" altLang="en-US" sz="2400" smtClean="0"/>
              <a:t>Independent legal personality</a:t>
            </a:r>
          </a:p>
          <a:p>
            <a:pPr lvl="1" eaLnBrk="1" hangingPunct="1"/>
            <a:r>
              <a:rPr lang="en-US" altLang="en-US" sz="2000" smtClean="0"/>
              <a:t>Asset partitioning</a:t>
            </a:r>
          </a:p>
          <a:p>
            <a:pPr lvl="2" eaLnBrk="1" hangingPunct="1"/>
            <a:r>
              <a:rPr lang="en-US" altLang="en-US" sz="2200" smtClean="0"/>
              <a:t>Limited liability (SH not liable for C’s obligations)</a:t>
            </a:r>
          </a:p>
          <a:p>
            <a:pPr lvl="2" eaLnBrk="1" hangingPunct="1"/>
            <a:r>
              <a:rPr lang="en-US" altLang="en-US" sz="2200" smtClean="0"/>
              <a:t>C not liable for SH’s liabilities</a:t>
            </a:r>
          </a:p>
          <a:p>
            <a:pPr eaLnBrk="1" hangingPunct="1"/>
            <a:r>
              <a:rPr lang="en-US" altLang="en-US" sz="2400" smtClean="0"/>
              <a:t>Investor ownership (C acts to maximize SH welfare)</a:t>
            </a:r>
          </a:p>
          <a:p>
            <a:pPr eaLnBrk="1" hangingPunct="1"/>
            <a:r>
              <a:rPr lang="en-US" altLang="en-US" sz="2400" smtClean="0"/>
              <a:t>Centralized management</a:t>
            </a:r>
          </a:p>
          <a:p>
            <a:pPr lvl="1" eaLnBrk="1" hangingPunct="1"/>
            <a:r>
              <a:rPr lang="en-US" altLang="en-US" sz="2000" smtClean="0"/>
              <a:t>Managerial agency problem (holding managers accountable to SHs)</a:t>
            </a:r>
          </a:p>
          <a:p>
            <a:pPr lvl="1" eaLnBrk="1" hangingPunct="1"/>
            <a:r>
              <a:rPr lang="en-US" altLang="en-US" sz="2000" smtClean="0"/>
              <a:t>Majoritarian agency problem (protecting minority SHs)</a:t>
            </a:r>
          </a:p>
          <a:p>
            <a:pPr eaLnBrk="1" hangingPunct="1"/>
            <a:r>
              <a:rPr lang="en-US" altLang="en-US" sz="2400" smtClean="0"/>
              <a:t>Exit-focused dispute resolution</a:t>
            </a:r>
          </a:p>
          <a:p>
            <a:pPr lvl="1" eaLnBrk="1" hangingPunct="1"/>
            <a:r>
              <a:rPr lang="en-US" altLang="en-US" sz="2000" smtClean="0"/>
              <a:t>Restrictive dissolution / perpetual existence</a:t>
            </a:r>
          </a:p>
          <a:p>
            <a:pPr lvl="1" eaLnBrk="1" hangingPunct="1"/>
            <a:r>
              <a:rPr lang="en-US" altLang="en-US" sz="2000" smtClean="0"/>
              <a:t>Transferable shares</a:t>
            </a:r>
          </a:p>
          <a:p>
            <a:pPr lvl="1" eaLnBrk="1" hangingPunct="1"/>
            <a:r>
              <a:rPr lang="en-US" altLang="en-US" sz="2000" smtClean="0"/>
              <a:t>Capital lock-in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12291"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48CFAB8-6999-4B59-9899-94DE09EBC010}" type="slidenum">
              <a:rPr lang="en-US" altLang="en-US" smtClean="0"/>
              <a:pPr eaLnBrk="1" hangingPunct="1"/>
              <a:t>30</a:t>
            </a:fld>
            <a:endParaRPr lang="en-US" altLang="en-US" smtClean="0"/>
          </a:p>
        </p:txBody>
      </p:sp>
      <p:sp>
        <p:nvSpPr>
          <p:cNvPr id="12292"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Centralized management</a:t>
            </a:r>
            <a:r>
              <a:rPr lang="en-US" altLang="en-US" sz="4000" smtClean="0"/>
              <a:t/>
            </a:r>
            <a:br>
              <a:rPr lang="en-US" altLang="en-US" sz="4000" smtClean="0"/>
            </a:br>
            <a:r>
              <a:rPr lang="en-US" altLang="en-US" sz="3500" smtClean="0"/>
              <a:t>Functions of Boards of Directors</a:t>
            </a:r>
          </a:p>
        </p:txBody>
      </p:sp>
      <p:sp>
        <p:nvSpPr>
          <p:cNvPr id="12293" name="Rectangle 3"/>
          <p:cNvSpPr>
            <a:spLocks noGrp="1" noChangeArrowheads="1"/>
          </p:cNvSpPr>
          <p:nvPr>
            <p:ph type="body" idx="4294967295"/>
          </p:nvPr>
        </p:nvSpPr>
        <p:spPr>
          <a:xfrm>
            <a:off x="0" y="1828800"/>
            <a:ext cx="9144000" cy="4648200"/>
          </a:xfrm>
        </p:spPr>
        <p:txBody>
          <a:bodyPr/>
          <a:lstStyle/>
          <a:p>
            <a:pPr marL="571500" indent="-571500" eaLnBrk="1" hangingPunct="1">
              <a:buFont typeface="Wingdings" pitchFamily="2" charset="2"/>
              <a:buAutoNum type="arabicPeriod"/>
            </a:pPr>
            <a:r>
              <a:rPr lang="en-US" altLang="en-US" sz="2800" smtClean="0"/>
              <a:t>Advisory board</a:t>
            </a:r>
          </a:p>
          <a:p>
            <a:pPr marL="839788" lvl="1" indent="-495300" eaLnBrk="1" hangingPunct="1"/>
            <a:r>
              <a:rPr lang="en-US" altLang="en-US" sz="2400" smtClean="0"/>
              <a:t>Directors add value through their prestige and contacts</a:t>
            </a:r>
          </a:p>
          <a:p>
            <a:pPr marL="839788" lvl="1" indent="-495300" eaLnBrk="1" hangingPunct="1"/>
            <a:r>
              <a:rPr lang="en-US" altLang="en-US" sz="2400" smtClean="0"/>
              <a:t>Discouraged by increased focus on fiduciary duties</a:t>
            </a:r>
          </a:p>
          <a:p>
            <a:pPr marL="571500" indent="-571500" eaLnBrk="1" hangingPunct="1">
              <a:buFont typeface="Wingdings" pitchFamily="2" charset="2"/>
              <a:buAutoNum type="arabicPeriod"/>
            </a:pPr>
            <a:r>
              <a:rPr lang="en-US" altLang="en-US" sz="2800" smtClean="0"/>
              <a:t>Supervisory board</a:t>
            </a:r>
          </a:p>
          <a:p>
            <a:pPr marL="839788" lvl="1" indent="-495300" eaLnBrk="1" hangingPunct="1"/>
            <a:r>
              <a:rPr lang="en-US" altLang="en-US" sz="2400" smtClean="0"/>
              <a:t>Directors add value through their supervision of the officers</a:t>
            </a:r>
          </a:p>
          <a:p>
            <a:pPr marL="839788" lvl="1" indent="-495300" eaLnBrk="1" hangingPunct="1"/>
            <a:r>
              <a:rPr lang="en-US" altLang="en-US" sz="2400" smtClean="0"/>
              <a:t>May be discouraged by liability for unknown problems (conscious disregard of duties)</a:t>
            </a:r>
          </a:p>
        </p:txBody>
      </p:sp>
    </p:spTree>
    <p:extLst>
      <p:ext uri="{BB962C8B-B14F-4D97-AF65-F5344CB8AC3E}">
        <p14:creationId xmlns:p14="http://schemas.microsoft.com/office/powerpoint/2010/main" val="33341004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1"/>
          <p:cNvSpPr txBox="1">
            <a:spLocks noGrp="1"/>
          </p:cNvSpPr>
          <p:nvPr/>
        </p:nvSpPr>
        <p:spPr bwMode="auto">
          <a:xfrm>
            <a:off x="3124200" y="64008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1000"/>
              <a:t>Copyright © Amitai Aviram. All Rights Reserved</a:t>
            </a:r>
          </a:p>
        </p:txBody>
      </p:sp>
      <p:sp>
        <p:nvSpPr>
          <p:cNvPr id="13315" name="Slide Number Placeholder 2"/>
          <p:cNvSpPr txBox="1">
            <a:spLocks noGrp="1"/>
          </p:cNvSpPr>
          <p:nvPr/>
        </p:nvSpPr>
        <p:spPr bwMode="auto">
          <a:xfrm>
            <a:off x="457200" y="64008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C1B159-569A-42BF-B4C2-BACF510913FF}" type="slidenum">
              <a:rPr lang="en-US" altLang="en-US" sz="1600"/>
              <a:pPr eaLnBrk="1" hangingPunct="1"/>
              <a:t>31</a:t>
            </a:fld>
            <a:endParaRPr lang="en-US" altLang="en-US" sz="1600"/>
          </a:p>
        </p:txBody>
      </p:sp>
      <p:sp>
        <p:nvSpPr>
          <p:cNvPr id="13316" name="Rectangle 2"/>
          <p:cNvSpPr>
            <a:spLocks noGrp="1" noChangeArrowheads="1"/>
          </p:cNvSpPr>
          <p:nvPr>
            <p:ph type="title" idx="4294967295"/>
          </p:nvPr>
        </p:nvSpPr>
        <p:spPr>
          <a:xfrm>
            <a:off x="0" y="0"/>
            <a:ext cx="7924800" cy="1447800"/>
          </a:xfrm>
        </p:spPr>
        <p:txBody>
          <a:bodyPr/>
          <a:lstStyle/>
          <a:p>
            <a:pPr algn="ctr" eaLnBrk="1" hangingPunct="1"/>
            <a:r>
              <a:rPr lang="en-US" altLang="en-US" smtClean="0"/>
              <a:t>Centralized management</a:t>
            </a:r>
            <a:r>
              <a:rPr lang="en-US" altLang="en-US" sz="4000" smtClean="0"/>
              <a:t/>
            </a:r>
            <a:br>
              <a:rPr lang="en-US" altLang="en-US" sz="4000" smtClean="0"/>
            </a:br>
            <a:r>
              <a:rPr lang="en-US" altLang="en-US" sz="3500" smtClean="0"/>
              <a:t>Functions of Boards of Directors</a:t>
            </a:r>
          </a:p>
        </p:txBody>
      </p:sp>
      <p:sp>
        <p:nvSpPr>
          <p:cNvPr id="13317" name="Rectangle 3"/>
          <p:cNvSpPr>
            <a:spLocks noGrp="1" noChangeArrowheads="1"/>
          </p:cNvSpPr>
          <p:nvPr>
            <p:ph type="body" idx="4294967295"/>
          </p:nvPr>
        </p:nvSpPr>
        <p:spPr>
          <a:xfrm>
            <a:off x="0" y="1676400"/>
            <a:ext cx="9144000" cy="4800600"/>
          </a:xfrm>
        </p:spPr>
        <p:txBody>
          <a:bodyPr/>
          <a:lstStyle/>
          <a:p>
            <a:pPr marL="571500" indent="-571500" eaLnBrk="1" hangingPunct="1">
              <a:buFont typeface="Wingdings" pitchFamily="2" charset="2"/>
              <a:buAutoNum type="arabicPeriod" startAt="3"/>
            </a:pPr>
            <a:r>
              <a:rPr lang="en-US" altLang="en-US" sz="2800" smtClean="0"/>
              <a:t>Executive board</a:t>
            </a:r>
          </a:p>
          <a:p>
            <a:pPr marL="839788" lvl="1" indent="-495300" eaLnBrk="1" hangingPunct="1"/>
            <a:r>
              <a:rPr lang="en-US" altLang="en-US" sz="2400" smtClean="0"/>
              <a:t>Directors add value through managing the company</a:t>
            </a:r>
          </a:p>
          <a:p>
            <a:pPr marL="839788" lvl="1" indent="-495300" eaLnBrk="1" hangingPunct="1"/>
            <a:r>
              <a:rPr lang="en-US" altLang="en-US" sz="2400" smtClean="0"/>
              <a:t>Common in small firms; problem in large firms: who supervises BoD?</a:t>
            </a:r>
          </a:p>
          <a:p>
            <a:pPr marL="571500" indent="-571500" eaLnBrk="1" hangingPunct="1">
              <a:buFont typeface="Wingdings" pitchFamily="2" charset="2"/>
              <a:buAutoNum type="arabicPeriod" startAt="3"/>
            </a:pPr>
            <a:r>
              <a:rPr lang="en-US" altLang="en-US" sz="2800" smtClean="0"/>
              <a:t>Representative board</a:t>
            </a:r>
          </a:p>
          <a:p>
            <a:pPr marL="839788" lvl="1" indent="-495300" eaLnBrk="1" hangingPunct="1"/>
            <a:r>
              <a:rPr lang="en-US" altLang="en-US" sz="2400" smtClean="0"/>
              <a:t>Directors monitor company on behalf of stakeholders that they represent</a:t>
            </a:r>
          </a:p>
          <a:p>
            <a:pPr marL="1352550" lvl="2" indent="-438150" eaLnBrk="1" hangingPunct="1"/>
            <a:r>
              <a:rPr lang="en-US" altLang="en-US" sz="2100" smtClean="0"/>
              <a:t>E.g., particular SH, labor union, government</a:t>
            </a:r>
          </a:p>
          <a:p>
            <a:pPr marL="839788" lvl="1" indent="-495300" eaLnBrk="1" hangingPunct="1"/>
            <a:r>
              <a:rPr lang="en-US" altLang="en-US" sz="2400" smtClean="0"/>
              <a:t>Directors add value by creating trust between corporation &amp; stakeholder</a:t>
            </a:r>
          </a:p>
          <a:p>
            <a:pPr marL="839788" lvl="1" indent="-495300" eaLnBrk="1" hangingPunct="1"/>
            <a:r>
              <a:rPr lang="en-US" altLang="en-US" sz="2400" smtClean="0"/>
              <a:t>Can be combined with other roles (often supervisory)</a:t>
            </a:r>
          </a:p>
        </p:txBody>
      </p:sp>
    </p:spTree>
    <p:extLst>
      <p:ext uri="{BB962C8B-B14F-4D97-AF65-F5344CB8AC3E}">
        <p14:creationId xmlns:p14="http://schemas.microsoft.com/office/powerpoint/2010/main" val="3095206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5123"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346CD79-E550-43C4-89CE-0E55CDBB9EDF}" type="slidenum">
              <a:rPr lang="en-US" altLang="en-US" smtClean="0"/>
              <a:pPr eaLnBrk="1" hangingPunct="1"/>
              <a:t>4</a:t>
            </a:fld>
            <a:endParaRPr lang="en-US" altLang="en-US" smtClean="0"/>
          </a:p>
        </p:txBody>
      </p:sp>
      <p:sp>
        <p:nvSpPr>
          <p:cNvPr id="5124" name="Rectangle 2"/>
          <p:cNvSpPr>
            <a:spLocks noGrp="1" noChangeArrowheads="1"/>
          </p:cNvSpPr>
          <p:nvPr>
            <p:ph type="title"/>
          </p:nvPr>
        </p:nvSpPr>
        <p:spPr>
          <a:xfrm>
            <a:off x="0" y="0"/>
            <a:ext cx="8001000" cy="1417638"/>
          </a:xfrm>
        </p:spPr>
        <p:txBody>
          <a:bodyPr/>
          <a:lstStyle/>
          <a:p>
            <a:pPr algn="ctr" eaLnBrk="1" hangingPunct="1"/>
            <a:r>
              <a:rPr lang="en-US" altLang="en-US" dirty="0" smtClean="0"/>
              <a:t>Law</a:t>
            </a:r>
            <a:br>
              <a:rPr lang="en-US" altLang="en-US" dirty="0" smtClean="0"/>
            </a:br>
            <a:r>
              <a:rPr lang="en-US" altLang="en-US" sz="3500" dirty="0" smtClean="0"/>
              <a:t>Development of firm’s legal traits</a:t>
            </a:r>
          </a:p>
        </p:txBody>
      </p:sp>
      <p:sp>
        <p:nvSpPr>
          <p:cNvPr id="5125" name="Rectangle 3"/>
          <p:cNvSpPr>
            <a:spLocks noGrp="1" noChangeArrowheads="1"/>
          </p:cNvSpPr>
          <p:nvPr>
            <p:ph type="body" idx="1"/>
          </p:nvPr>
        </p:nvSpPr>
        <p:spPr>
          <a:xfrm>
            <a:off x="0" y="1676400"/>
            <a:ext cx="9144000" cy="4800600"/>
          </a:xfrm>
        </p:spPr>
        <p:txBody>
          <a:bodyPr/>
          <a:lstStyle/>
          <a:p>
            <a:pPr eaLnBrk="1" hangingPunct="1">
              <a:spcBef>
                <a:spcPct val="0"/>
              </a:spcBef>
            </a:pPr>
            <a:r>
              <a:rPr lang="en-US" altLang="en-US" sz="2400" smtClean="0"/>
              <a:t>Independent legal personality</a:t>
            </a:r>
          </a:p>
          <a:p>
            <a:pPr eaLnBrk="1" hangingPunct="1">
              <a:spcBef>
                <a:spcPct val="0"/>
              </a:spcBef>
            </a:pPr>
            <a:r>
              <a:rPr lang="en-US" altLang="en-US" sz="2400" smtClean="0"/>
              <a:t>Asset partitioning</a:t>
            </a:r>
          </a:p>
          <a:p>
            <a:pPr lvl="1" eaLnBrk="1" hangingPunct="1">
              <a:spcBef>
                <a:spcPct val="0"/>
              </a:spcBef>
            </a:pPr>
            <a:r>
              <a:rPr lang="en-US" altLang="en-US" sz="2200" smtClean="0"/>
              <a:t>Limited liability (SH not liable for C’s obligations)</a:t>
            </a:r>
          </a:p>
          <a:p>
            <a:pPr lvl="1" eaLnBrk="1" hangingPunct="1">
              <a:spcBef>
                <a:spcPct val="0"/>
              </a:spcBef>
            </a:pPr>
            <a:r>
              <a:rPr lang="en-US" altLang="en-US" sz="2200" smtClean="0"/>
              <a:t>C not liable for SH’s liabilities</a:t>
            </a:r>
          </a:p>
          <a:p>
            <a:pPr eaLnBrk="1" hangingPunct="1">
              <a:spcBef>
                <a:spcPct val="0"/>
              </a:spcBef>
            </a:pPr>
            <a:r>
              <a:rPr lang="en-US" altLang="en-US" sz="2400" smtClean="0"/>
              <a:t>Investor ownership</a:t>
            </a:r>
          </a:p>
          <a:p>
            <a:pPr lvl="1" eaLnBrk="1" hangingPunct="1">
              <a:spcBef>
                <a:spcPct val="0"/>
              </a:spcBef>
            </a:pPr>
            <a:r>
              <a:rPr lang="en-US" altLang="en-US" sz="2000" smtClean="0"/>
              <a:t>Whose welfare does C maximize? (SHs)</a:t>
            </a:r>
          </a:p>
          <a:p>
            <a:pPr eaLnBrk="1" hangingPunct="1">
              <a:spcBef>
                <a:spcPct val="0"/>
              </a:spcBef>
            </a:pPr>
            <a:r>
              <a:rPr lang="en-US" altLang="en-US" sz="2400" smtClean="0"/>
              <a:t>Centralized management</a:t>
            </a:r>
          </a:p>
          <a:p>
            <a:pPr lvl="1" eaLnBrk="1" hangingPunct="1">
              <a:spcBef>
                <a:spcPct val="0"/>
              </a:spcBef>
            </a:pPr>
            <a:r>
              <a:rPr lang="en-US" altLang="en-US" sz="2000" smtClean="0"/>
              <a:t>Managerial agency problem (holding managers accountable to SHs)</a:t>
            </a:r>
          </a:p>
          <a:p>
            <a:pPr lvl="1" eaLnBrk="1" hangingPunct="1">
              <a:spcBef>
                <a:spcPct val="0"/>
              </a:spcBef>
            </a:pPr>
            <a:r>
              <a:rPr lang="en-US" altLang="en-US" sz="2000" smtClean="0"/>
              <a:t>Majoritarian agency problem (protecting minority SHs)</a:t>
            </a:r>
          </a:p>
          <a:p>
            <a:pPr eaLnBrk="1" hangingPunct="1">
              <a:spcBef>
                <a:spcPct val="0"/>
              </a:spcBef>
            </a:pPr>
            <a:r>
              <a:rPr lang="en-US" altLang="en-US" sz="2400" smtClean="0"/>
              <a:t>Alienability of ownership (exit-focused dispute resolution)</a:t>
            </a:r>
          </a:p>
          <a:p>
            <a:pPr lvl="1" eaLnBrk="1" hangingPunct="1">
              <a:spcBef>
                <a:spcPct val="0"/>
              </a:spcBef>
            </a:pPr>
            <a:r>
              <a:rPr lang="en-US" altLang="en-US" sz="2000" smtClean="0"/>
              <a:t>Restrictive dissolution / perpetual existence</a:t>
            </a:r>
          </a:p>
          <a:p>
            <a:pPr lvl="1" eaLnBrk="1" hangingPunct="1">
              <a:spcBef>
                <a:spcPct val="0"/>
              </a:spcBef>
            </a:pPr>
            <a:r>
              <a:rPr lang="en-US" altLang="en-US" sz="2000" smtClean="0"/>
              <a:t>Transferable shares</a:t>
            </a:r>
          </a:p>
          <a:p>
            <a:pPr lvl="1" eaLnBrk="1" hangingPunct="1">
              <a:spcBef>
                <a:spcPct val="0"/>
              </a:spcBef>
            </a:pPr>
            <a:r>
              <a:rPr lang="en-US" altLang="en-US" sz="2000" smtClean="0"/>
              <a:t>Capital lock-in</a:t>
            </a:r>
          </a:p>
        </p:txBody>
      </p:sp>
      <p:sp>
        <p:nvSpPr>
          <p:cNvPr id="5126" name="Text Box 7"/>
          <p:cNvSpPr txBox="1">
            <a:spLocks noChangeArrowheads="1"/>
          </p:cNvSpPr>
          <p:nvPr/>
        </p:nvSpPr>
        <p:spPr bwMode="auto">
          <a:xfrm>
            <a:off x="4572000" y="1752600"/>
            <a:ext cx="457200" cy="3698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a4</a:t>
            </a:r>
          </a:p>
        </p:txBody>
      </p:sp>
      <p:sp>
        <p:nvSpPr>
          <p:cNvPr id="5127" name="Text Box 8"/>
          <p:cNvSpPr txBox="1">
            <a:spLocks noChangeArrowheads="1"/>
          </p:cNvSpPr>
          <p:nvPr/>
        </p:nvSpPr>
        <p:spPr bwMode="auto">
          <a:xfrm>
            <a:off x="4572000" y="2133600"/>
            <a:ext cx="457200" cy="37623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b2</a:t>
            </a:r>
          </a:p>
        </p:txBody>
      </p:sp>
      <p:sp>
        <p:nvSpPr>
          <p:cNvPr id="5128" name="Text Box 9"/>
          <p:cNvSpPr txBox="1">
            <a:spLocks noChangeArrowheads="1"/>
          </p:cNvSpPr>
          <p:nvPr/>
        </p:nvSpPr>
        <p:spPr bwMode="auto">
          <a:xfrm>
            <a:off x="5029200" y="1752600"/>
            <a:ext cx="457200" cy="3698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b2</a:t>
            </a:r>
          </a:p>
        </p:txBody>
      </p:sp>
      <p:sp>
        <p:nvSpPr>
          <p:cNvPr id="5129" name="Text Box 10"/>
          <p:cNvSpPr txBox="1">
            <a:spLocks noChangeArrowheads="1"/>
          </p:cNvSpPr>
          <p:nvPr/>
        </p:nvSpPr>
        <p:spPr bwMode="auto">
          <a:xfrm>
            <a:off x="4572000" y="3124200"/>
            <a:ext cx="457200" cy="3698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b3</a:t>
            </a:r>
          </a:p>
        </p:txBody>
      </p:sp>
      <p:sp>
        <p:nvSpPr>
          <p:cNvPr id="5130" name="Text Box 12"/>
          <p:cNvSpPr txBox="1">
            <a:spLocks noChangeArrowheads="1"/>
          </p:cNvSpPr>
          <p:nvPr/>
        </p:nvSpPr>
        <p:spPr bwMode="auto">
          <a:xfrm>
            <a:off x="4572000" y="5414963"/>
            <a:ext cx="457200" cy="37623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a3</a:t>
            </a:r>
          </a:p>
        </p:txBody>
      </p:sp>
      <p:sp>
        <p:nvSpPr>
          <p:cNvPr id="5131" name="Text Box 10"/>
          <p:cNvSpPr txBox="1">
            <a:spLocks noChangeArrowheads="1"/>
          </p:cNvSpPr>
          <p:nvPr/>
        </p:nvSpPr>
        <p:spPr bwMode="auto">
          <a:xfrm>
            <a:off x="5029200" y="3124200"/>
            <a:ext cx="457200" cy="3698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c3</a:t>
            </a:r>
          </a:p>
        </p:txBody>
      </p:sp>
      <p:sp>
        <p:nvSpPr>
          <p:cNvPr id="5132" name="Text Box 10"/>
          <p:cNvSpPr txBox="1">
            <a:spLocks noChangeArrowheads="1"/>
          </p:cNvSpPr>
          <p:nvPr/>
        </p:nvSpPr>
        <p:spPr bwMode="auto">
          <a:xfrm>
            <a:off x="4572000" y="3810000"/>
            <a:ext cx="457200" cy="369888"/>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a:solidFill>
                  <a:srgbClr val="FF0000"/>
                </a:solidFill>
              </a:rPr>
              <a:t>b3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6147" name="Slide Number Placeholder 4"/>
          <p:cNvSpPr>
            <a:spLocks noGrp="1"/>
          </p:cNvSpPr>
          <p:nvPr>
            <p:ph type="sldNum" sz="quarter" idx="11"/>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42C109B-5B40-4AEF-B1FE-AF42B499F5AD}" type="slidenum">
              <a:rPr lang="en-US" altLang="en-US" smtClean="0"/>
              <a:pPr eaLnBrk="1" hangingPunct="1"/>
              <a:t>5</a:t>
            </a:fld>
            <a:endParaRPr lang="en-US" altLang="en-US" smtClean="0"/>
          </a:p>
        </p:txBody>
      </p:sp>
      <p:sp>
        <p:nvSpPr>
          <p:cNvPr id="6148" name="Rectangle 2"/>
          <p:cNvSpPr>
            <a:spLocks noGrp="1" noChangeArrowheads="1"/>
          </p:cNvSpPr>
          <p:nvPr>
            <p:ph type="title"/>
          </p:nvPr>
        </p:nvSpPr>
        <p:spPr>
          <a:xfrm>
            <a:off x="0" y="0"/>
            <a:ext cx="8001000" cy="1417638"/>
          </a:xfrm>
        </p:spPr>
        <p:txBody>
          <a:bodyPr/>
          <a:lstStyle/>
          <a:p>
            <a:pPr algn="ctr" eaLnBrk="1" hangingPunct="1"/>
            <a:r>
              <a:rPr lang="en-US" altLang="en-US" dirty="0" smtClean="0"/>
              <a:t>Law</a:t>
            </a:r>
            <a:br>
              <a:rPr lang="en-US" altLang="en-US" dirty="0" smtClean="0"/>
            </a:br>
            <a:r>
              <a:rPr lang="en-US" altLang="en-US" sz="3500" dirty="0" smtClean="0"/>
              <a:t>Corporation’s legal traits</a:t>
            </a:r>
          </a:p>
        </p:txBody>
      </p:sp>
      <p:sp>
        <p:nvSpPr>
          <p:cNvPr id="6149" name="Rectangle 3"/>
          <p:cNvSpPr>
            <a:spLocks noGrp="1" noChangeArrowheads="1"/>
          </p:cNvSpPr>
          <p:nvPr>
            <p:ph type="body" idx="1"/>
          </p:nvPr>
        </p:nvSpPr>
        <p:spPr>
          <a:xfrm>
            <a:off x="0" y="1676400"/>
            <a:ext cx="9144000" cy="4800600"/>
          </a:xfrm>
        </p:spPr>
        <p:txBody>
          <a:bodyPr/>
          <a:lstStyle/>
          <a:p>
            <a:pPr eaLnBrk="1" hangingPunct="1"/>
            <a:r>
              <a:rPr lang="en-US" altLang="en-US" sz="2800" smtClean="0"/>
              <a:t>But before we discuss corporate law, let’s discuss the evolution &amp; regulation of financial transactions</a:t>
            </a:r>
          </a:p>
          <a:p>
            <a:pPr lvl="1" eaLnBrk="1" hangingPunct="1"/>
            <a:r>
              <a:rPr lang="en-US" altLang="en-US" sz="2400" smtClean="0"/>
              <a:t>Evolution &amp; regulation of financing techniques</a:t>
            </a:r>
          </a:p>
          <a:p>
            <a:pPr lvl="2" eaLnBrk="1" hangingPunct="1"/>
            <a:r>
              <a:rPr lang="en-US" altLang="en-US" sz="2100" smtClean="0"/>
              <a:t>Bilateral lending (usury laws)</a:t>
            </a:r>
          </a:p>
          <a:p>
            <a:pPr lvl="2" eaLnBrk="1" hangingPunct="1"/>
            <a:r>
              <a:rPr lang="en-US" altLang="en-US" sz="2100" smtClean="0"/>
              <a:t>Bills of exchange &amp; other payment systems</a:t>
            </a:r>
          </a:p>
          <a:p>
            <a:pPr lvl="2" eaLnBrk="1" hangingPunct="1"/>
            <a:r>
              <a:rPr lang="en-US" altLang="en-US" sz="2100" smtClean="0"/>
              <a:t>Bond financing</a:t>
            </a:r>
          </a:p>
          <a:p>
            <a:pPr lvl="1" eaLnBrk="1" hangingPunct="1"/>
            <a:r>
              <a:rPr lang="en-US" altLang="en-US" sz="2400" smtClean="0"/>
              <a:t>Evolution &amp; regulation of financial intermediaries</a:t>
            </a:r>
          </a:p>
          <a:p>
            <a:pPr lvl="2" eaLnBrk="1" hangingPunct="1"/>
            <a:r>
              <a:rPr lang="en-US" altLang="en-US" sz="2100" smtClean="0"/>
              <a:t>Banks</a:t>
            </a:r>
          </a:p>
          <a:p>
            <a:pPr lvl="2" eaLnBrk="1" hangingPunct="1"/>
            <a:r>
              <a:rPr lang="en-US" altLang="en-US" sz="2100" smtClean="0"/>
              <a:t>Securities exchanges</a:t>
            </a:r>
          </a:p>
          <a:p>
            <a:pPr lvl="2" eaLnBrk="1" hangingPunct="1"/>
            <a:r>
              <a:rPr lang="en-US" altLang="en-US" sz="2100" smtClean="0"/>
              <a:t>Insurance</a:t>
            </a:r>
          </a:p>
        </p:txBody>
      </p:sp>
      <p:sp>
        <p:nvSpPr>
          <p:cNvPr id="2" name="Rectangle 1"/>
          <p:cNvSpPr/>
          <p:nvPr/>
        </p:nvSpPr>
        <p:spPr>
          <a:xfrm>
            <a:off x="990600" y="3048000"/>
            <a:ext cx="3581400" cy="381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0" y="0"/>
            <a:ext cx="9144000" cy="1295400"/>
          </a:xfrm>
        </p:spPr>
        <p:txBody>
          <a:bodyPr/>
          <a:lstStyle/>
          <a:p>
            <a:pPr algn="ctr" eaLnBrk="1" hangingPunct="1"/>
            <a:r>
              <a:rPr lang="en-US" altLang="en-US" dirty="0" smtClean="0"/>
              <a:t>Law</a:t>
            </a:r>
            <a:br>
              <a:rPr lang="en-US" altLang="en-US" dirty="0" smtClean="0"/>
            </a:br>
            <a:r>
              <a:rPr lang="en-US" altLang="en-US" sz="3500" dirty="0" smtClean="0"/>
              <a:t>Overview of Section 7b</a:t>
            </a:r>
            <a:endParaRPr lang="en-US" altLang="en-US" dirty="0" smtClean="0"/>
          </a:p>
        </p:txBody>
      </p:sp>
      <p:sp>
        <p:nvSpPr>
          <p:cNvPr id="12293" name="Rectangle 3"/>
          <p:cNvSpPr>
            <a:spLocks noGrp="1" noChangeArrowheads="1"/>
          </p:cNvSpPr>
          <p:nvPr>
            <p:ph type="body" idx="1"/>
          </p:nvPr>
        </p:nvSpPr>
        <p:spPr>
          <a:xfrm>
            <a:off x="0" y="1447800"/>
            <a:ext cx="9144000" cy="5181600"/>
          </a:xfrm>
        </p:spPr>
        <p:txBody>
          <a:bodyPr/>
          <a:lstStyle/>
          <a:p>
            <a:pPr marL="514350" indent="-514350" eaLnBrk="1" hangingPunct="1">
              <a:spcBef>
                <a:spcPct val="0"/>
              </a:spcBef>
              <a:buFont typeface="+mj-lt"/>
              <a:buAutoNum type="arabicPeriod"/>
            </a:pPr>
            <a:r>
              <a:rPr lang="en-US" altLang="en-US" sz="2400" dirty="0" smtClean="0"/>
              <a:t>Regulation of financial transactions</a:t>
            </a:r>
          </a:p>
          <a:p>
            <a:pPr marL="514350" indent="-514350" eaLnBrk="1" hangingPunct="1">
              <a:spcBef>
                <a:spcPct val="0"/>
              </a:spcBef>
              <a:buFont typeface="+mj-lt"/>
              <a:buAutoNum type="arabicPeriod"/>
            </a:pPr>
            <a:r>
              <a:rPr lang="en-US" altLang="en-US" sz="2400" dirty="0" smtClean="0">
                <a:solidFill>
                  <a:srgbClr val="0070C0"/>
                </a:solidFill>
              </a:rPr>
              <a:t>History of the corporate entity</a:t>
            </a:r>
          </a:p>
          <a:p>
            <a:pPr lvl="1" eaLnBrk="1" hangingPunct="1">
              <a:spcBef>
                <a:spcPct val="0"/>
              </a:spcBef>
            </a:pPr>
            <a:r>
              <a:rPr lang="en-US" altLang="en-US" sz="2000" dirty="0" smtClean="0">
                <a:solidFill>
                  <a:srgbClr val="0070C0"/>
                </a:solidFill>
              </a:rPr>
              <a:t>Demand for limited liability</a:t>
            </a:r>
          </a:p>
          <a:p>
            <a:pPr lvl="1" eaLnBrk="1" hangingPunct="1">
              <a:spcBef>
                <a:spcPct val="0"/>
              </a:spcBef>
            </a:pPr>
            <a:r>
              <a:rPr lang="en-US" altLang="en-US" sz="2000" dirty="0" smtClean="0">
                <a:solidFill>
                  <a:srgbClr val="0070C0"/>
                </a:solidFill>
              </a:rPr>
              <a:t>Early forms of limited liability</a:t>
            </a:r>
          </a:p>
          <a:p>
            <a:pPr lvl="1" eaLnBrk="1" hangingPunct="1">
              <a:spcBef>
                <a:spcPct val="0"/>
              </a:spcBef>
            </a:pPr>
            <a:r>
              <a:rPr lang="en-US" altLang="en-US" sz="2000" dirty="0" smtClean="0">
                <a:solidFill>
                  <a:srgbClr val="0070C0"/>
                </a:solidFill>
              </a:rPr>
              <a:t>Pre-modern attitudes towards limited liability</a:t>
            </a:r>
          </a:p>
          <a:p>
            <a:pPr lvl="1" eaLnBrk="1" hangingPunct="1">
              <a:spcBef>
                <a:spcPct val="0"/>
              </a:spcBef>
            </a:pPr>
            <a:r>
              <a:rPr lang="en-US" altLang="en-US" sz="2000" dirty="0" smtClean="0">
                <a:solidFill>
                  <a:srgbClr val="0070C0"/>
                </a:solidFill>
              </a:rPr>
              <a:t>Could limited liability have developed without corporations?</a:t>
            </a:r>
          </a:p>
          <a:p>
            <a:pPr lvl="1" eaLnBrk="1" hangingPunct="1">
              <a:spcBef>
                <a:spcPct val="0"/>
              </a:spcBef>
            </a:pPr>
            <a:r>
              <a:rPr lang="en-US" altLang="en-US" sz="2000" dirty="0" smtClean="0">
                <a:solidFill>
                  <a:srgbClr val="0070C0"/>
                </a:solidFill>
              </a:rPr>
              <a:t>The evolution of limited liability in corporations</a:t>
            </a:r>
          </a:p>
          <a:p>
            <a:pPr lvl="1" eaLnBrk="1" hangingPunct="1">
              <a:spcBef>
                <a:spcPct val="0"/>
              </a:spcBef>
            </a:pPr>
            <a:r>
              <a:rPr lang="en-US" altLang="en-US" sz="2000" dirty="0" smtClean="0">
                <a:solidFill>
                  <a:srgbClr val="0070C0"/>
                </a:solidFill>
              </a:rPr>
              <a:t>Asset partitioning and the development of business entity law</a:t>
            </a:r>
          </a:p>
          <a:p>
            <a:pPr marL="514350" indent="-514350" eaLnBrk="1" hangingPunct="1">
              <a:spcBef>
                <a:spcPts val="0"/>
              </a:spcBef>
              <a:buFont typeface="+mj-lt"/>
              <a:buAutoNum type="arabicPeriod"/>
            </a:pPr>
            <a:r>
              <a:rPr lang="en-US" altLang="en-US" sz="2400" dirty="0" smtClean="0"/>
              <a:t>History of corporate governance</a:t>
            </a:r>
          </a:p>
        </p:txBody>
      </p:sp>
      <p:sp>
        <p:nvSpPr>
          <p:cNvPr id="2" name="Footer Placeholder 1"/>
          <p:cNvSpPr>
            <a:spLocks noGrp="1"/>
          </p:cNvSpPr>
          <p:nvPr>
            <p:ph type="ftr" sz="quarter" idx="10"/>
          </p:nvPr>
        </p:nvSpPr>
        <p:spPr/>
        <p:txBody>
          <a:bodyPr/>
          <a:lstStyle/>
          <a:p>
            <a:pPr>
              <a:defRPr/>
            </a:pPr>
            <a:r>
              <a:rPr lang="en-US" smtClean="0"/>
              <a:t>© Amitai Aviram.  All rights reserved.</a:t>
            </a:r>
            <a:endParaRPr lang="en-US" dirty="0"/>
          </a:p>
        </p:txBody>
      </p:sp>
      <p:sp>
        <p:nvSpPr>
          <p:cNvPr id="3" name="Slide Number Placeholder 2"/>
          <p:cNvSpPr>
            <a:spLocks noGrp="1"/>
          </p:cNvSpPr>
          <p:nvPr>
            <p:ph type="sldNum" sz="quarter" idx="11"/>
          </p:nvPr>
        </p:nvSpPr>
        <p:spPr/>
        <p:txBody>
          <a:bodyPr/>
          <a:lstStyle/>
          <a:p>
            <a:pPr>
              <a:defRPr/>
            </a:pPr>
            <a:fld id="{9500CAF3-BDD9-4D15-B0B0-08A994BF2F1C}" type="slidenum">
              <a:rPr lang="en-US" smtClean="0"/>
              <a:pPr>
                <a:defRPr/>
              </a:pPr>
              <a:t>6</a:t>
            </a:fld>
            <a:endParaRPr lang="en-US" dirty="0"/>
          </a:p>
        </p:txBody>
      </p:sp>
    </p:spTree>
    <p:extLst>
      <p:ext uri="{BB962C8B-B14F-4D97-AF65-F5344CB8AC3E}">
        <p14:creationId xmlns:p14="http://schemas.microsoft.com/office/powerpoint/2010/main" val="177085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409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EDF2737-70A3-4FB7-971E-21236B45D45D}" type="slidenum">
              <a:rPr lang="en-US" altLang="en-US" smtClean="0"/>
              <a:pPr eaLnBrk="1" hangingPunct="1"/>
              <a:t>7</a:t>
            </a:fld>
            <a:endParaRPr lang="en-US" altLang="en-US" smtClean="0"/>
          </a:p>
        </p:txBody>
      </p:sp>
      <p:sp>
        <p:nvSpPr>
          <p:cNvPr id="4100" name="Rectangle 2"/>
          <p:cNvSpPr>
            <a:spLocks noGrp="1" noChangeArrowheads="1"/>
          </p:cNvSpPr>
          <p:nvPr>
            <p:ph type="title"/>
          </p:nvPr>
        </p:nvSpPr>
        <p:spPr>
          <a:xfrm>
            <a:off x="0" y="122238"/>
            <a:ext cx="8001000" cy="1295400"/>
          </a:xfrm>
        </p:spPr>
        <p:txBody>
          <a:bodyPr/>
          <a:lstStyle/>
          <a:p>
            <a:pPr algn="ctr" eaLnBrk="1" hangingPunct="1"/>
            <a:r>
              <a:rPr lang="en-US" altLang="en-US" smtClean="0"/>
              <a:t>Why (or when) is</a:t>
            </a:r>
            <a:br>
              <a:rPr lang="en-US" altLang="en-US" smtClean="0"/>
            </a:br>
            <a:r>
              <a:rPr lang="en-US" altLang="en-US" smtClean="0"/>
              <a:t>legal personality important?</a:t>
            </a:r>
            <a:endParaRPr lang="en-US" altLang="en-US" sz="3500" smtClean="0"/>
          </a:p>
        </p:txBody>
      </p:sp>
      <p:sp>
        <p:nvSpPr>
          <p:cNvPr id="4101" name="Rectangle 3"/>
          <p:cNvSpPr>
            <a:spLocks noGrp="1" noChangeArrowheads="1"/>
          </p:cNvSpPr>
          <p:nvPr>
            <p:ph type="body" idx="1"/>
          </p:nvPr>
        </p:nvSpPr>
        <p:spPr>
          <a:xfrm>
            <a:off x="0" y="1719263"/>
            <a:ext cx="9144000" cy="4681537"/>
          </a:xfrm>
        </p:spPr>
        <p:txBody>
          <a:bodyPr/>
          <a:lstStyle/>
          <a:p>
            <a:pPr eaLnBrk="1" hangingPunct="1"/>
            <a:r>
              <a:rPr lang="en-US" altLang="en-US" sz="2400" smtClean="0"/>
              <a:t>We already discussed that in section (a)2</a:t>
            </a:r>
            <a:br>
              <a:rPr lang="en-US" altLang="en-US" sz="2400" smtClean="0"/>
            </a:br>
            <a:r>
              <a:rPr lang="en-US" altLang="en-US" sz="2400" smtClean="0"/>
              <a:t>(Biz entity vs. contract)</a:t>
            </a:r>
          </a:p>
          <a:p>
            <a:pPr eaLnBrk="1" hangingPunct="1"/>
            <a:r>
              <a:rPr lang="en-US" altLang="en-US" sz="2400" smtClean="0"/>
              <a:t>Use of a business entities (rather than Ks)</a:t>
            </a:r>
            <a:br>
              <a:rPr lang="en-US" altLang="en-US" sz="2400" smtClean="0"/>
            </a:br>
            <a:r>
              <a:rPr lang="en-US" altLang="en-US" sz="2400" smtClean="0"/>
              <a:t>benefits from </a:t>
            </a:r>
            <a:r>
              <a:rPr lang="en-US" altLang="en-US" sz="2400" b="1" u="sng" smtClean="0"/>
              <a:t>economies of scale</a:t>
            </a:r>
          </a:p>
          <a:p>
            <a:pPr lvl="1" eaLnBrk="1" hangingPunct="1"/>
            <a:r>
              <a:rPr lang="en-US" altLang="en-US" sz="2100" smtClean="0"/>
              <a:t>Contracts are easily tailored to specific needs</a:t>
            </a:r>
            <a:br>
              <a:rPr lang="en-US" altLang="en-US" sz="2100" smtClean="0"/>
            </a:br>
            <a:r>
              <a:rPr lang="en-US" altLang="en-US" sz="2100" smtClean="0"/>
              <a:t>of parties</a:t>
            </a:r>
          </a:p>
          <a:p>
            <a:pPr lvl="1" eaLnBrk="1" hangingPunct="1"/>
            <a:r>
              <a:rPr lang="en-US" altLang="en-US" sz="2100" smtClean="0"/>
              <a:t>But if there are many parties involved,</a:t>
            </a:r>
            <a:br>
              <a:rPr lang="en-US" altLang="en-US" sz="2100" smtClean="0"/>
            </a:br>
            <a:r>
              <a:rPr lang="en-US" altLang="en-US" sz="2100" smtClean="0"/>
              <a:t>managing all the relationships is very complex</a:t>
            </a:r>
            <a:endParaRPr lang="en-US" altLang="en-US" sz="1700" smtClean="0"/>
          </a:p>
        </p:txBody>
      </p:sp>
      <p:pic>
        <p:nvPicPr>
          <p:cNvPr id="410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1828800"/>
            <a:ext cx="2740025"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874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512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01CE796-CB73-49CF-B208-FA7D728EC169}" type="slidenum">
              <a:rPr lang="en-US" altLang="en-US" smtClean="0"/>
              <a:pPr eaLnBrk="1" hangingPunct="1"/>
              <a:t>8</a:t>
            </a:fld>
            <a:endParaRPr lang="en-US" altLang="en-US" smtClean="0"/>
          </a:p>
        </p:txBody>
      </p:sp>
      <p:sp>
        <p:nvSpPr>
          <p:cNvPr id="5124" name="Rectangle 2"/>
          <p:cNvSpPr>
            <a:spLocks noGrp="1" noChangeArrowheads="1"/>
          </p:cNvSpPr>
          <p:nvPr>
            <p:ph type="title"/>
          </p:nvPr>
        </p:nvSpPr>
        <p:spPr>
          <a:xfrm>
            <a:off x="0" y="122238"/>
            <a:ext cx="8001000" cy="1295400"/>
          </a:xfrm>
        </p:spPr>
        <p:txBody>
          <a:bodyPr/>
          <a:lstStyle/>
          <a:p>
            <a:pPr algn="ctr" eaLnBrk="1" hangingPunct="1"/>
            <a:r>
              <a:rPr lang="en-US" altLang="en-US" smtClean="0"/>
              <a:t>Why (or when) is</a:t>
            </a:r>
            <a:br>
              <a:rPr lang="en-US" altLang="en-US" smtClean="0"/>
            </a:br>
            <a:r>
              <a:rPr lang="en-US" altLang="en-US" smtClean="0"/>
              <a:t>limited liability important?</a:t>
            </a:r>
            <a:endParaRPr lang="en-US" altLang="en-US" sz="3500" smtClean="0"/>
          </a:p>
        </p:txBody>
      </p:sp>
      <p:sp>
        <p:nvSpPr>
          <p:cNvPr id="5125" name="Rectangle 3"/>
          <p:cNvSpPr>
            <a:spLocks noGrp="1" noChangeArrowheads="1"/>
          </p:cNvSpPr>
          <p:nvPr>
            <p:ph type="body" idx="1"/>
          </p:nvPr>
        </p:nvSpPr>
        <p:spPr>
          <a:xfrm>
            <a:off x="0" y="1719263"/>
            <a:ext cx="9144000" cy="4681537"/>
          </a:xfrm>
        </p:spPr>
        <p:txBody>
          <a:bodyPr/>
          <a:lstStyle/>
          <a:p>
            <a:pPr eaLnBrk="1" hangingPunct="1"/>
            <a:r>
              <a:rPr lang="en-US" altLang="en-US" sz="2800" smtClean="0"/>
              <a:t>“[I]f [limited liability] simply does not matter—then what are we to make of our inherited wisdom that it was key to the emergence of the modern business organization and thus to the development of modern commercial society?</a:t>
            </a:r>
          </a:p>
          <a:p>
            <a:pPr eaLnBrk="1" hangingPunct="1">
              <a:buFont typeface="Wingdings" pitchFamily="2" charset="2"/>
              <a:buNone/>
            </a:pPr>
            <a:r>
              <a:rPr lang="en-US" altLang="en-US" sz="2800" smtClean="0"/>
              <a:t>	[…] Clearly, limited liability meant something to someone. The question is what and to whom?”</a:t>
            </a:r>
          </a:p>
          <a:p>
            <a:pPr algn="r" eaLnBrk="1" hangingPunct="1">
              <a:buFont typeface="Wingdings" pitchFamily="2" charset="2"/>
              <a:buNone/>
            </a:pPr>
            <a:r>
              <a:rPr lang="en-US" altLang="en-US" sz="2400" smtClean="0"/>
              <a:t>	</a:t>
            </a:r>
            <a:r>
              <a:rPr lang="en-US" altLang="en-US" sz="2000" smtClean="0"/>
              <a:t>- Amalia D. Kessler, </a:t>
            </a:r>
            <a:r>
              <a:rPr lang="en-US" altLang="en-US" sz="2000" i="1" smtClean="0"/>
              <a:t>Limited Liability in Context: Lessons from the French Origins of the American Limited Partnership</a:t>
            </a:r>
            <a:r>
              <a:rPr lang="en-US" altLang="en-US" sz="2000" smtClean="0"/>
              <a:t>, 32 J. Legal Stud. 511 (2003)</a:t>
            </a:r>
          </a:p>
        </p:txBody>
      </p:sp>
    </p:spTree>
    <p:extLst>
      <p:ext uri="{BB962C8B-B14F-4D97-AF65-F5344CB8AC3E}">
        <p14:creationId xmlns:p14="http://schemas.microsoft.com/office/powerpoint/2010/main" val="409483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mtClean="0"/>
              <a:t>Copyright © Amitai Aviram. All Rights Reserved</a:t>
            </a:r>
          </a:p>
        </p:txBody>
      </p:sp>
      <p:sp>
        <p:nvSpPr>
          <p:cNvPr id="614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0D06DA-6B2B-45F9-A90C-BF00264FA6C5}" type="slidenum">
              <a:rPr lang="en-US" altLang="en-US" smtClean="0"/>
              <a:pPr eaLnBrk="1" hangingPunct="1"/>
              <a:t>9</a:t>
            </a:fld>
            <a:endParaRPr lang="en-US" altLang="en-US" smtClean="0"/>
          </a:p>
        </p:txBody>
      </p:sp>
      <p:sp>
        <p:nvSpPr>
          <p:cNvPr id="6148" name="Rectangle 2"/>
          <p:cNvSpPr>
            <a:spLocks noGrp="1" noChangeArrowheads="1"/>
          </p:cNvSpPr>
          <p:nvPr>
            <p:ph type="title"/>
          </p:nvPr>
        </p:nvSpPr>
        <p:spPr>
          <a:xfrm>
            <a:off x="0" y="122238"/>
            <a:ext cx="8001000" cy="1295400"/>
          </a:xfrm>
        </p:spPr>
        <p:txBody>
          <a:bodyPr/>
          <a:lstStyle/>
          <a:p>
            <a:pPr algn="ctr" eaLnBrk="1" hangingPunct="1"/>
            <a:r>
              <a:rPr lang="en-US" altLang="en-US" smtClean="0">
                <a:solidFill>
                  <a:srgbClr val="FF0000"/>
                </a:solidFill>
              </a:rPr>
              <a:t>Why is ltd. liability important?</a:t>
            </a:r>
            <a:br>
              <a:rPr lang="en-US" altLang="en-US" smtClean="0">
                <a:solidFill>
                  <a:srgbClr val="FF0000"/>
                </a:solidFill>
              </a:rPr>
            </a:br>
            <a:endParaRPr lang="en-US" altLang="en-US" smtClean="0">
              <a:solidFill>
                <a:srgbClr val="FF0000"/>
              </a:solidFill>
            </a:endParaRPr>
          </a:p>
        </p:txBody>
      </p:sp>
      <p:pic>
        <p:nvPicPr>
          <p:cNvPr id="6149" name="Picture 5" descr="MCj02307540000[1]"/>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2478088" y="1219200"/>
            <a:ext cx="4227512" cy="5145088"/>
          </a:xfrm>
          <a:noFill/>
        </p:spPr>
      </p:pic>
    </p:spTree>
    <p:extLst>
      <p:ext uri="{BB962C8B-B14F-4D97-AF65-F5344CB8AC3E}">
        <p14:creationId xmlns:p14="http://schemas.microsoft.com/office/powerpoint/2010/main" val="1730730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489</TotalTime>
  <Words>1775</Words>
  <Application>Microsoft Office PowerPoint</Application>
  <PresentationFormat>On-screen Show (4:3)</PresentationFormat>
  <Paragraphs>287</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Network</vt:lpstr>
      <vt:lpstr>Evolution of Corporate Law &amp; Finance Business Associations Section 7b Law: Development of the firm’s legal traits</vt:lpstr>
      <vt:lpstr>Law Overview of Section 7b</vt:lpstr>
      <vt:lpstr>Law Firm’s legal traits</vt:lpstr>
      <vt:lpstr>Law Development of firm’s legal traits</vt:lpstr>
      <vt:lpstr>Law Corporation’s legal traits</vt:lpstr>
      <vt:lpstr>Law Overview of Section 7b</vt:lpstr>
      <vt:lpstr>Why (or when) is legal personality important?</vt:lpstr>
      <vt:lpstr>Why (or when) is limited liability important?</vt:lpstr>
      <vt:lpstr>Why is ltd. liability important? </vt:lpstr>
      <vt:lpstr>Explaining the popularity of the sole proprietorship</vt:lpstr>
      <vt:lpstr>Explaining the popularity of the sole proprietorship</vt:lpstr>
      <vt:lpstr>Explaining the popularity of the sole proprietorship</vt:lpstr>
      <vt:lpstr>Explaining the popularity of the sole proprietorship</vt:lpstr>
      <vt:lpstr>Demand for limited liability  Explaining the SP’s popularity</vt:lpstr>
      <vt:lpstr>Demand for limited liability  Explaining the SP’s popularity</vt:lpstr>
      <vt:lpstr>Demand for limited liability  Explaining the SP’s popularity</vt:lpstr>
      <vt:lpstr>Demand for limited liability  Explaining the SP’s popularity</vt:lpstr>
      <vt:lpstr>Demand for limited liability Summing up</vt:lpstr>
      <vt:lpstr>Demand for limited liability Summing up</vt:lpstr>
      <vt:lpstr>Demand for limited liability Summing up</vt:lpstr>
      <vt:lpstr>Law Overview of Section 7b</vt:lpstr>
      <vt:lpstr>The agency problem Managing the “Sleepyville Snoozers”</vt:lpstr>
      <vt:lpstr>The agency problem Managing the “Sleepyville Snoozers”</vt:lpstr>
      <vt:lpstr>The agency problem Managing the “Sleepyville Snoozers”</vt:lpstr>
      <vt:lpstr>The agency problem Managing the “Sleepyville Snoozers”</vt:lpstr>
      <vt:lpstr>Solutions to the agency problem </vt:lpstr>
      <vt:lpstr>Solutions to the agency problem </vt:lpstr>
      <vt:lpstr>Solutions to the agency problem </vt:lpstr>
      <vt:lpstr>Solutions to the agency problem </vt:lpstr>
      <vt:lpstr>Centralized management Functions of Boards of Directors</vt:lpstr>
      <vt:lpstr>Centralized management Functions of Boards of Directors</vt:lpstr>
    </vt:vector>
  </TitlesOfParts>
  <Company>University of Illinois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ECL_2a: Lending &amp; usury laws</dc:title>
  <dc:creator>Amitai Aviram</dc:creator>
  <cp:lastModifiedBy>Amitai Aviram</cp:lastModifiedBy>
  <cp:revision>66</cp:revision>
  <dcterms:created xsi:type="dcterms:W3CDTF">2008-09-02T19:55:18Z</dcterms:created>
  <dcterms:modified xsi:type="dcterms:W3CDTF">2015-11-08T23:36:47Z</dcterms:modified>
</cp:coreProperties>
</file>