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8"/>
  </p:notesMasterIdLst>
  <p:handoutMasterIdLst>
    <p:handoutMasterId r:id="rId179"/>
  </p:handoutMasterIdLst>
  <p:sldIdLst>
    <p:sldId id="256" r:id="rId2"/>
    <p:sldId id="367" r:id="rId3"/>
    <p:sldId id="316" r:id="rId4"/>
    <p:sldId id="317" r:id="rId5"/>
    <p:sldId id="318" r:id="rId6"/>
    <p:sldId id="319" r:id="rId7"/>
    <p:sldId id="320" r:id="rId8"/>
    <p:sldId id="321" r:id="rId9"/>
    <p:sldId id="322" r:id="rId10"/>
    <p:sldId id="323" r:id="rId11"/>
    <p:sldId id="324" r:id="rId12"/>
    <p:sldId id="325" r:id="rId13"/>
    <p:sldId id="326" r:id="rId14"/>
    <p:sldId id="327" r:id="rId15"/>
    <p:sldId id="328"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50" r:id="rId36"/>
    <p:sldId id="351" r:id="rId37"/>
    <p:sldId id="352" r:id="rId38"/>
    <p:sldId id="353" r:id="rId39"/>
    <p:sldId id="354" r:id="rId40"/>
    <p:sldId id="355" r:id="rId41"/>
    <p:sldId id="356" r:id="rId42"/>
    <p:sldId id="357" r:id="rId43"/>
    <p:sldId id="358" r:id="rId44"/>
    <p:sldId id="359" r:id="rId45"/>
    <p:sldId id="360" r:id="rId46"/>
    <p:sldId id="361" r:id="rId47"/>
    <p:sldId id="362" r:id="rId48"/>
    <p:sldId id="363" r:id="rId49"/>
    <p:sldId id="364" r:id="rId50"/>
    <p:sldId id="365" r:id="rId51"/>
    <p:sldId id="366" r:id="rId52"/>
    <p:sldId id="468" r:id="rId53"/>
    <p:sldId id="261" r:id="rId54"/>
    <p:sldId id="263" r:id="rId55"/>
    <p:sldId id="264" r:id="rId56"/>
    <p:sldId id="265" r:id="rId57"/>
    <p:sldId id="266" r:id="rId58"/>
    <p:sldId id="269" r:id="rId59"/>
    <p:sldId id="270" r:id="rId60"/>
    <p:sldId id="271" r:id="rId61"/>
    <p:sldId id="272" r:id="rId62"/>
    <p:sldId id="273" r:id="rId63"/>
    <p:sldId id="275" r:id="rId64"/>
    <p:sldId id="469" r:id="rId65"/>
    <p:sldId id="301" r:id="rId66"/>
    <p:sldId id="302" r:id="rId67"/>
    <p:sldId id="303" r:id="rId68"/>
    <p:sldId id="304" r:id="rId69"/>
    <p:sldId id="305" r:id="rId70"/>
    <p:sldId id="306" r:id="rId71"/>
    <p:sldId id="307" r:id="rId72"/>
    <p:sldId id="308" r:id="rId73"/>
    <p:sldId id="309" r:id="rId74"/>
    <p:sldId id="310" r:id="rId75"/>
    <p:sldId id="311" r:id="rId76"/>
    <p:sldId id="312" r:id="rId77"/>
    <p:sldId id="470" r:id="rId78"/>
    <p:sldId id="369" r:id="rId79"/>
    <p:sldId id="370" r:id="rId80"/>
    <p:sldId id="371" r:id="rId81"/>
    <p:sldId id="372" r:id="rId82"/>
    <p:sldId id="373" r:id="rId83"/>
    <p:sldId id="374" r:id="rId84"/>
    <p:sldId id="375" r:id="rId85"/>
    <p:sldId id="376" r:id="rId86"/>
    <p:sldId id="377" r:id="rId87"/>
    <p:sldId id="378" r:id="rId88"/>
    <p:sldId id="379" r:id="rId89"/>
    <p:sldId id="380" r:id="rId90"/>
    <p:sldId id="381" r:id="rId91"/>
    <p:sldId id="382" r:id="rId92"/>
    <p:sldId id="383" r:id="rId93"/>
    <p:sldId id="384" r:id="rId94"/>
    <p:sldId id="471" r:id="rId95"/>
    <p:sldId id="386" r:id="rId96"/>
    <p:sldId id="387" r:id="rId97"/>
    <p:sldId id="388" r:id="rId98"/>
    <p:sldId id="389" r:id="rId99"/>
    <p:sldId id="390" r:id="rId100"/>
    <p:sldId id="391" r:id="rId101"/>
    <p:sldId id="472" r:id="rId102"/>
    <p:sldId id="393" r:id="rId103"/>
    <p:sldId id="394" r:id="rId104"/>
    <p:sldId id="395" r:id="rId105"/>
    <p:sldId id="396" r:id="rId106"/>
    <p:sldId id="397" r:id="rId107"/>
    <p:sldId id="473" r:id="rId108"/>
    <p:sldId id="398" r:id="rId109"/>
    <p:sldId id="399" r:id="rId110"/>
    <p:sldId id="400" r:id="rId111"/>
    <p:sldId id="401" r:id="rId112"/>
    <p:sldId id="474" r:id="rId113"/>
    <p:sldId id="403" r:id="rId114"/>
    <p:sldId id="404" r:id="rId115"/>
    <p:sldId id="405" r:id="rId116"/>
    <p:sldId id="406" r:id="rId117"/>
    <p:sldId id="407" r:id="rId118"/>
    <p:sldId id="408" r:id="rId119"/>
    <p:sldId id="409" r:id="rId120"/>
    <p:sldId id="410" r:id="rId121"/>
    <p:sldId id="411" r:id="rId122"/>
    <p:sldId id="412" r:id="rId123"/>
    <p:sldId id="413" r:id="rId124"/>
    <p:sldId id="414" r:id="rId125"/>
    <p:sldId id="415" r:id="rId126"/>
    <p:sldId id="416" r:id="rId127"/>
    <p:sldId id="417" r:id="rId128"/>
    <p:sldId id="475" r:id="rId129"/>
    <p:sldId id="419" r:id="rId130"/>
    <p:sldId id="420" r:id="rId131"/>
    <p:sldId id="421" r:id="rId132"/>
    <p:sldId id="422" r:id="rId133"/>
    <p:sldId id="423" r:id="rId134"/>
    <p:sldId id="424" r:id="rId135"/>
    <p:sldId id="425" r:id="rId136"/>
    <p:sldId id="426" r:id="rId137"/>
    <p:sldId id="427" r:id="rId138"/>
    <p:sldId id="428" r:id="rId139"/>
    <p:sldId id="429" r:id="rId140"/>
    <p:sldId id="430" r:id="rId141"/>
    <p:sldId id="431" r:id="rId142"/>
    <p:sldId id="432" r:id="rId143"/>
    <p:sldId id="476" r:id="rId144"/>
    <p:sldId id="434" r:id="rId145"/>
    <p:sldId id="435" r:id="rId146"/>
    <p:sldId id="436" r:id="rId147"/>
    <p:sldId id="437" r:id="rId148"/>
    <p:sldId id="438" r:id="rId149"/>
    <p:sldId id="439" r:id="rId150"/>
    <p:sldId id="440" r:id="rId151"/>
    <p:sldId id="441" r:id="rId152"/>
    <p:sldId id="442" r:id="rId153"/>
    <p:sldId id="443" r:id="rId154"/>
    <p:sldId id="444" r:id="rId155"/>
    <p:sldId id="445" r:id="rId156"/>
    <p:sldId id="446" r:id="rId157"/>
    <p:sldId id="447" r:id="rId158"/>
    <p:sldId id="448" r:id="rId159"/>
    <p:sldId id="449" r:id="rId160"/>
    <p:sldId id="450" r:id="rId161"/>
    <p:sldId id="477" r:id="rId162"/>
    <p:sldId id="452" r:id="rId163"/>
    <p:sldId id="453" r:id="rId164"/>
    <p:sldId id="454" r:id="rId165"/>
    <p:sldId id="455" r:id="rId166"/>
    <p:sldId id="456" r:id="rId167"/>
    <p:sldId id="457" r:id="rId168"/>
    <p:sldId id="458" r:id="rId169"/>
    <p:sldId id="459" r:id="rId170"/>
    <p:sldId id="460" r:id="rId171"/>
    <p:sldId id="461" r:id="rId172"/>
    <p:sldId id="462" r:id="rId173"/>
    <p:sldId id="463" r:id="rId174"/>
    <p:sldId id="464" r:id="rId175"/>
    <p:sldId id="465" r:id="rId176"/>
    <p:sldId id="466" r:id="rId177"/>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609" autoAdjust="0"/>
  </p:normalViewPr>
  <p:slideViewPr>
    <p:cSldViewPr>
      <p:cViewPr>
        <p:scale>
          <a:sx n="90" d="100"/>
          <a:sy n="90" d="100"/>
        </p:scale>
        <p:origin x="-594" y="-5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a:defRPr sz="1200"/>
            </a:lvl1pPr>
          </a:lstStyle>
          <a:p>
            <a:pPr>
              <a:defRPr/>
            </a:pPr>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2492" tIns="46246" rIns="92492" bIns="46246" rtlCol="0"/>
          <a:lstStyle>
            <a:lvl1pPr algn="r">
              <a:defRPr sz="1200"/>
            </a:lvl1pPr>
          </a:lstStyle>
          <a:p>
            <a:pPr>
              <a:defRPr/>
            </a:pPr>
            <a:fld id="{45B55266-8FB6-4A92-892D-A746C61E74C3}" type="datetimeFigureOut">
              <a:rPr lang="en-US"/>
              <a:pPr>
                <a:defRPr/>
              </a:pPr>
              <a:t>3/30/2016</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2492" tIns="46246" rIns="92492" bIns="4624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2492" tIns="46246" rIns="92492" bIns="46246" rtlCol="0" anchor="b"/>
          <a:lstStyle>
            <a:lvl1pPr algn="r">
              <a:defRPr sz="1200"/>
            </a:lvl1pPr>
          </a:lstStyle>
          <a:p>
            <a:pPr>
              <a:defRPr/>
            </a:pPr>
            <a:fld id="{E90707C9-13C4-4B76-A27F-5326E2D6B9E8}" type="slidenum">
              <a:rPr lang="en-US"/>
              <a:pPr>
                <a:defRPr/>
              </a:pPr>
              <a:t>‹#›</a:t>
            </a:fld>
            <a:endParaRPr lang="en-US"/>
          </a:p>
        </p:txBody>
      </p:sp>
    </p:spTree>
    <p:extLst>
      <p:ext uri="{BB962C8B-B14F-4D97-AF65-F5344CB8AC3E}">
        <p14:creationId xmlns:p14="http://schemas.microsoft.com/office/powerpoint/2010/main" val="2604656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2492" tIns="46246" rIns="92492" bIns="46246" rtlCol="0"/>
          <a:lstStyle>
            <a:lvl1pPr algn="r" fontAlgn="auto">
              <a:spcBef>
                <a:spcPts val="0"/>
              </a:spcBef>
              <a:spcAft>
                <a:spcPts val="0"/>
              </a:spcAft>
              <a:defRPr sz="1200">
                <a:latin typeface="+mn-lt"/>
                <a:cs typeface="+mn-cs"/>
              </a:defRPr>
            </a:lvl1pPr>
          </a:lstStyle>
          <a:p>
            <a:pPr>
              <a:defRPr/>
            </a:pPr>
            <a:fld id="{11C77374-9C01-4F26-8EDB-B40691685FAE}" type="datetimeFigureOut">
              <a:rPr lang="en-US"/>
              <a:pPr>
                <a:defRPr/>
              </a:pPr>
              <a:t>3/30/2016</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smtClean="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2492" tIns="46246" rIns="92492" bIns="4624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525"/>
            <a:ext cx="3011488" cy="461963"/>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2492" tIns="46246" rIns="92492" bIns="46246" rtlCol="0" anchor="b"/>
          <a:lstStyle>
            <a:lvl1pPr algn="r" fontAlgn="auto">
              <a:spcBef>
                <a:spcPts val="0"/>
              </a:spcBef>
              <a:spcAft>
                <a:spcPts val="0"/>
              </a:spcAft>
              <a:defRPr sz="1200">
                <a:latin typeface="+mn-lt"/>
                <a:cs typeface="+mn-cs"/>
              </a:defRPr>
            </a:lvl1pPr>
          </a:lstStyle>
          <a:p>
            <a:pPr>
              <a:defRPr/>
            </a:pPr>
            <a:fld id="{243F8806-D6B9-4779-B6A9-663B9EACE935}" type="slidenum">
              <a:rPr lang="en-US"/>
              <a:pPr>
                <a:defRPr/>
              </a:pPr>
              <a:t>‹#›</a:t>
            </a:fld>
            <a:endParaRPr lang="en-US"/>
          </a:p>
        </p:txBody>
      </p:sp>
    </p:spTree>
    <p:extLst>
      <p:ext uri="{BB962C8B-B14F-4D97-AF65-F5344CB8AC3E}">
        <p14:creationId xmlns:p14="http://schemas.microsoft.com/office/powerpoint/2010/main" val="1868032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2</a:t>
            </a:fld>
            <a:endParaRPr lang="en-US"/>
          </a:p>
        </p:txBody>
      </p:sp>
    </p:spTree>
    <p:extLst>
      <p:ext uri="{BB962C8B-B14F-4D97-AF65-F5344CB8AC3E}">
        <p14:creationId xmlns:p14="http://schemas.microsoft.com/office/powerpoint/2010/main" val="3751316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143</a:t>
            </a:fld>
            <a:endParaRPr lang="en-US"/>
          </a:p>
        </p:txBody>
      </p:sp>
    </p:spTree>
    <p:extLst>
      <p:ext uri="{BB962C8B-B14F-4D97-AF65-F5344CB8AC3E}">
        <p14:creationId xmlns:p14="http://schemas.microsoft.com/office/powerpoint/2010/main" val="15438671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161</a:t>
            </a:fld>
            <a:endParaRPr lang="en-US"/>
          </a:p>
        </p:txBody>
      </p:sp>
    </p:spTree>
    <p:extLst>
      <p:ext uri="{BB962C8B-B14F-4D97-AF65-F5344CB8AC3E}">
        <p14:creationId xmlns:p14="http://schemas.microsoft.com/office/powerpoint/2010/main" val="2146271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52</a:t>
            </a:fld>
            <a:endParaRPr lang="en-US"/>
          </a:p>
        </p:txBody>
      </p:sp>
    </p:spTree>
    <p:extLst>
      <p:ext uri="{BB962C8B-B14F-4D97-AF65-F5344CB8AC3E}">
        <p14:creationId xmlns:p14="http://schemas.microsoft.com/office/powerpoint/2010/main" val="1141954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64</a:t>
            </a:fld>
            <a:endParaRPr lang="en-US"/>
          </a:p>
        </p:txBody>
      </p:sp>
    </p:spTree>
    <p:extLst>
      <p:ext uri="{BB962C8B-B14F-4D97-AF65-F5344CB8AC3E}">
        <p14:creationId xmlns:p14="http://schemas.microsoft.com/office/powerpoint/2010/main" val="4280288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77</a:t>
            </a:fld>
            <a:endParaRPr lang="en-US"/>
          </a:p>
        </p:txBody>
      </p:sp>
    </p:spTree>
    <p:extLst>
      <p:ext uri="{BB962C8B-B14F-4D97-AF65-F5344CB8AC3E}">
        <p14:creationId xmlns:p14="http://schemas.microsoft.com/office/powerpoint/2010/main" val="2359807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94</a:t>
            </a:fld>
            <a:endParaRPr lang="en-US"/>
          </a:p>
        </p:txBody>
      </p:sp>
    </p:spTree>
    <p:extLst>
      <p:ext uri="{BB962C8B-B14F-4D97-AF65-F5344CB8AC3E}">
        <p14:creationId xmlns:p14="http://schemas.microsoft.com/office/powerpoint/2010/main" val="841022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101</a:t>
            </a:fld>
            <a:endParaRPr lang="en-US"/>
          </a:p>
        </p:txBody>
      </p:sp>
    </p:spTree>
    <p:extLst>
      <p:ext uri="{BB962C8B-B14F-4D97-AF65-F5344CB8AC3E}">
        <p14:creationId xmlns:p14="http://schemas.microsoft.com/office/powerpoint/2010/main" val="2442075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107</a:t>
            </a:fld>
            <a:endParaRPr lang="en-US"/>
          </a:p>
        </p:txBody>
      </p:sp>
    </p:spTree>
    <p:extLst>
      <p:ext uri="{BB962C8B-B14F-4D97-AF65-F5344CB8AC3E}">
        <p14:creationId xmlns:p14="http://schemas.microsoft.com/office/powerpoint/2010/main" val="120303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112</a:t>
            </a:fld>
            <a:endParaRPr lang="en-US"/>
          </a:p>
        </p:txBody>
      </p:sp>
    </p:spTree>
    <p:extLst>
      <p:ext uri="{BB962C8B-B14F-4D97-AF65-F5344CB8AC3E}">
        <p14:creationId xmlns:p14="http://schemas.microsoft.com/office/powerpoint/2010/main" val="2504404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1E18483-B179-425E-8D3B-ABEA7E1806CA}" type="slidenum">
              <a:rPr lang="en-US" smtClean="0"/>
              <a:pPr>
                <a:defRPr/>
              </a:pPr>
              <a:t>128</a:t>
            </a:fld>
            <a:endParaRPr lang="en-US"/>
          </a:p>
        </p:txBody>
      </p:sp>
    </p:spTree>
    <p:extLst>
      <p:ext uri="{BB962C8B-B14F-4D97-AF65-F5344CB8AC3E}">
        <p14:creationId xmlns:p14="http://schemas.microsoft.com/office/powerpoint/2010/main" val="6477852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7467600" y="1447800"/>
            <a:ext cx="0" cy="5410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40"/>
          <p:cNvSpPr>
            <a:spLocks noChangeShapeType="1"/>
          </p:cNvSpPr>
          <p:nvPr userDrawn="1"/>
        </p:nvSpPr>
        <p:spPr bwMode="auto">
          <a:xfrm>
            <a:off x="0" y="3800475"/>
            <a:ext cx="9144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6" name="Picture 2" descr="C:\Users\aviram\SkyDrive\Pictures\i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96200" y="3886200"/>
            <a:ext cx="12954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ectangle 3"/>
          <p:cNvSpPr>
            <a:spLocks noGrp="1" noChangeArrowheads="1"/>
          </p:cNvSpPr>
          <p:nvPr>
            <p:ph type="ctrTitle"/>
          </p:nvPr>
        </p:nvSpPr>
        <p:spPr>
          <a:xfrm>
            <a:off x="0" y="1447800"/>
            <a:ext cx="7467600" cy="2133600"/>
          </a:xfrm>
        </p:spPr>
        <p:txBody>
          <a:bodyPr/>
          <a:lstStyle>
            <a:lvl1pPr algn="ctr">
              <a:defRPr sz="4800"/>
            </a:lvl1pPr>
          </a:lstStyle>
          <a:p>
            <a:r>
              <a:rPr lang="en-US" altLang="en-US" dirty="0"/>
              <a:t>Click to edit Master title style</a:t>
            </a:r>
          </a:p>
        </p:txBody>
      </p:sp>
      <p:sp>
        <p:nvSpPr>
          <p:cNvPr id="42" name="Rectangle 4"/>
          <p:cNvSpPr>
            <a:spLocks noGrp="1" noChangeArrowheads="1"/>
          </p:cNvSpPr>
          <p:nvPr>
            <p:ph type="subTitle" idx="1"/>
          </p:nvPr>
        </p:nvSpPr>
        <p:spPr>
          <a:xfrm>
            <a:off x="0" y="4030663"/>
            <a:ext cx="7467600" cy="2362200"/>
          </a:xfrm>
        </p:spPr>
        <p:txBody>
          <a:bodyPr/>
          <a:lstStyle>
            <a:lvl1pPr marL="0" indent="0" algn="l">
              <a:buFont typeface="Wingdings" pitchFamily="2" charset="2"/>
              <a:buNone/>
              <a:defRPr sz="3200"/>
            </a:lvl1pPr>
          </a:lstStyle>
          <a:p>
            <a:r>
              <a:rPr lang="en-US" altLang="en-US" dirty="0"/>
              <a:t>Click to edit Master subtitle style</a:t>
            </a:r>
          </a:p>
        </p:txBody>
      </p:sp>
    </p:spTree>
    <p:extLst>
      <p:ext uri="{BB962C8B-B14F-4D97-AF65-F5344CB8AC3E}">
        <p14:creationId xmlns:p14="http://schemas.microsoft.com/office/powerpoint/2010/main" val="267318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0" y="1447800"/>
            <a:ext cx="9144000" cy="54102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smtClean="0"/>
              <a:t>© Amitai Aviram.  All rights reserved.</a:t>
            </a:r>
            <a:endParaRPr lang="en-US" dirty="0"/>
          </a:p>
        </p:txBody>
      </p:sp>
      <p:sp>
        <p:nvSpPr>
          <p:cNvPr id="7"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60597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1447800"/>
            <a:ext cx="16002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0" y="1447800"/>
            <a:ext cx="6477000" cy="54102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smtClean="0"/>
              <a:t>© Amitai Aviram.  All rights reserved.</a:t>
            </a:r>
            <a:endParaRPr lang="en-US" dirty="0"/>
          </a:p>
        </p:txBody>
      </p:sp>
      <p:sp>
        <p:nvSpPr>
          <p:cNvPr id="7"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59876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0" y="1447800"/>
            <a:ext cx="9144000" cy="5410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smtClean="0"/>
              <a:t>© Amitai Aviram.  All rights reserved.</a:t>
            </a:r>
            <a:endParaRPr lang="en-US" dirty="0"/>
          </a:p>
        </p:txBody>
      </p:sp>
      <p:sp>
        <p:nvSpPr>
          <p:cNvPr id="7"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2515378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smtClean="0"/>
              <a:t>© Amitai Aviram.  All rights reserved.</a:t>
            </a:r>
            <a:endParaRPr lang="en-US" dirty="0"/>
          </a:p>
        </p:txBody>
      </p:sp>
      <p:sp>
        <p:nvSpPr>
          <p:cNvPr id="7"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75436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0" y="1447800"/>
            <a:ext cx="44958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4958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smtClean="0"/>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231084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0" y="1535113"/>
            <a:ext cx="4497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0" y="2174874"/>
            <a:ext cx="4497388" cy="4683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498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4"/>
            <a:ext cx="4498975" cy="4683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smtClean="0"/>
              <a:t>© Amitai Aviram.  All rights reserved.</a:t>
            </a:r>
            <a:endParaRPr lang="en-US" dirty="0"/>
          </a:p>
        </p:txBody>
      </p:sp>
      <p:sp>
        <p:nvSpPr>
          <p:cNvPr id="10"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2003601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smtClean="0"/>
              <a:t>© Amitai Aviram.  All rights reserved.</a:t>
            </a:r>
            <a:endParaRPr lang="en-US" dirty="0"/>
          </a:p>
        </p:txBody>
      </p:sp>
      <p:sp>
        <p:nvSpPr>
          <p:cNvPr id="6"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2161423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smtClean="0"/>
              <a:t>© Amitai Aviram.  All rights reserved.</a:t>
            </a:r>
            <a:endParaRPr lang="en-US" dirty="0"/>
          </a:p>
        </p:txBody>
      </p:sp>
      <p:sp>
        <p:nvSpPr>
          <p:cNvPr id="5"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276829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3465513" cy="9144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498850" y="1447800"/>
            <a:ext cx="5645150" cy="5410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0" y="2362200"/>
            <a:ext cx="3465513" cy="4495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smtClean="0"/>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55375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10200"/>
            <a:ext cx="5486400" cy="533400"/>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447800"/>
            <a:ext cx="5486400" cy="3962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943600"/>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smtClean="0"/>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2129157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0" y="14478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 Amitai Aviram.  All rights reserved.</a:t>
            </a:r>
            <a:endParaRPr lang="en-US" dirty="0"/>
          </a:p>
        </p:txBody>
      </p:sp>
      <p:sp>
        <p:nvSpPr>
          <p:cNvPr id="6" name="Slide Number Placeholder 5"/>
          <p:cNvSpPr>
            <a:spLocks noGrp="1"/>
          </p:cNvSpPr>
          <p:nvPr>
            <p:ph type="sldNum" sz="quarter" idx="4"/>
          </p:nvPr>
        </p:nvSpPr>
        <p:spPr>
          <a:xfrm>
            <a:off x="0" y="6492875"/>
            <a:ext cx="609600" cy="365125"/>
          </a:xfrm>
          <a:prstGeom prst="rect">
            <a:avLst/>
          </a:prstGeom>
        </p:spPr>
        <p:txBody>
          <a:bodyPr vert="horz" lIns="91440" tIns="45720" rIns="91440" bIns="45720" rtlCol="0" anchor="ctr"/>
          <a:lstStyle>
            <a:lvl1pPr algn="just" fontAlgn="auto">
              <a:spcBef>
                <a:spcPts val="0"/>
              </a:spcBef>
              <a:spcAft>
                <a:spcPts val="0"/>
              </a:spcAft>
              <a:defRPr sz="2000" b="1">
                <a:solidFill>
                  <a:schemeClr val="tx1">
                    <a:tint val="75000"/>
                  </a:schemeClr>
                </a:solidFill>
                <a:latin typeface="+mn-lt"/>
                <a:cs typeface="+mn-cs"/>
              </a:defRPr>
            </a:lvl1pPr>
          </a:lstStyle>
          <a:p>
            <a:pPr>
              <a:defRPr/>
            </a:pPr>
            <a:fld id="{821995EF-0152-4998-B001-BC56C2707A97}" type="slidenum">
              <a:rPr lang="en-US"/>
              <a:pPr>
                <a:defRPr/>
              </a:pPr>
              <a:t>‹#›</a:t>
            </a:fld>
            <a:endParaRPr lang="en-US" dirty="0"/>
          </a:p>
        </p:txBody>
      </p:sp>
      <p:cxnSp>
        <p:nvCxnSpPr>
          <p:cNvPr id="9" name="Straight Connector 8"/>
          <p:cNvCxnSpPr/>
          <p:nvPr userDrawn="1"/>
        </p:nvCxnSpPr>
        <p:spPr>
          <a:xfrm>
            <a:off x="0" y="13716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447800"/>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1295400"/>
            <a:ext cx="914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33" r:id="rId1"/>
    <p:sldLayoutId id="2147484131" r:id="rId2"/>
    <p:sldLayoutId id="2147484132" r:id="rId3"/>
    <p:sldLayoutId id="2147484134" r:id="rId4"/>
    <p:sldLayoutId id="2147484135" r:id="rId5"/>
    <p:sldLayoutId id="2147484136" r:id="rId6"/>
    <p:sldLayoutId id="2147484137" r:id="rId7"/>
    <p:sldLayoutId id="2147484138" r:id="rId8"/>
    <p:sldLayoutId id="2147484139" r:id="rId9"/>
    <p:sldLayoutId id="2147484140" r:id="rId10"/>
    <p:sldLayoutId id="2147484141" r:id="rId11"/>
  </p:sldLayoutIdLst>
  <p:timing>
    <p:tnLst>
      <p:par>
        <p:cTn id="1" dur="indefinite" restart="never" nodeType="tmRoot"/>
      </p:par>
    </p:tnLst>
  </p:timing>
  <p:hf hdr="0" dt="0"/>
  <p:txStyles>
    <p:titleStyle>
      <a:lvl1pPr algn="ctr" rtl="0" eaLnBrk="0" fontAlgn="base" hangingPunct="0">
        <a:spcBef>
          <a:spcPct val="0"/>
        </a:spcBef>
        <a:spcAft>
          <a:spcPct val="0"/>
        </a:spcAft>
        <a:defRPr sz="3900" kern="1200">
          <a:solidFill>
            <a:schemeClr val="tx1"/>
          </a:solidFill>
          <a:latin typeface="+mj-lt"/>
          <a:ea typeface="+mj-ea"/>
          <a:cs typeface="+mj-cs"/>
        </a:defRPr>
      </a:lvl1pPr>
      <a:lvl2pPr algn="ctr" rtl="0" eaLnBrk="0" fontAlgn="base" hangingPunct="0">
        <a:spcBef>
          <a:spcPct val="0"/>
        </a:spcBef>
        <a:spcAft>
          <a:spcPct val="0"/>
        </a:spcAft>
        <a:defRPr sz="3900">
          <a:solidFill>
            <a:schemeClr val="tx1"/>
          </a:solidFill>
          <a:latin typeface="Calibri" pitchFamily="34" charset="0"/>
        </a:defRPr>
      </a:lvl2pPr>
      <a:lvl3pPr algn="ctr" rtl="0" eaLnBrk="0" fontAlgn="base" hangingPunct="0">
        <a:spcBef>
          <a:spcPct val="0"/>
        </a:spcBef>
        <a:spcAft>
          <a:spcPct val="0"/>
        </a:spcAft>
        <a:defRPr sz="3900">
          <a:solidFill>
            <a:schemeClr val="tx1"/>
          </a:solidFill>
          <a:latin typeface="Calibri" pitchFamily="34" charset="0"/>
        </a:defRPr>
      </a:lvl3pPr>
      <a:lvl4pPr algn="ctr" rtl="0" eaLnBrk="0" fontAlgn="base" hangingPunct="0">
        <a:spcBef>
          <a:spcPct val="0"/>
        </a:spcBef>
        <a:spcAft>
          <a:spcPct val="0"/>
        </a:spcAft>
        <a:defRPr sz="3900">
          <a:solidFill>
            <a:schemeClr val="tx1"/>
          </a:solidFill>
          <a:latin typeface="Calibri" pitchFamily="34" charset="0"/>
        </a:defRPr>
      </a:lvl4pPr>
      <a:lvl5pPr algn="ctr" rtl="0" eaLnBrk="0" fontAlgn="base" hangingPunct="0">
        <a:spcBef>
          <a:spcPct val="0"/>
        </a:spcBef>
        <a:spcAft>
          <a:spcPct val="0"/>
        </a:spcAft>
        <a:defRPr sz="3900">
          <a:solidFill>
            <a:schemeClr val="tx1"/>
          </a:solidFill>
          <a:latin typeface="Calibri" pitchFamily="34" charset="0"/>
        </a:defRPr>
      </a:lvl5pPr>
      <a:lvl6pPr marL="457200" algn="ctr" rtl="0" fontAlgn="base">
        <a:spcBef>
          <a:spcPct val="0"/>
        </a:spcBef>
        <a:spcAft>
          <a:spcPct val="0"/>
        </a:spcAft>
        <a:defRPr sz="3900">
          <a:solidFill>
            <a:schemeClr val="tx1"/>
          </a:solidFill>
          <a:latin typeface="Calibri" pitchFamily="34" charset="0"/>
        </a:defRPr>
      </a:lvl6pPr>
      <a:lvl7pPr marL="914400" algn="ctr" rtl="0" fontAlgn="base">
        <a:spcBef>
          <a:spcPct val="0"/>
        </a:spcBef>
        <a:spcAft>
          <a:spcPct val="0"/>
        </a:spcAft>
        <a:defRPr sz="3900">
          <a:solidFill>
            <a:schemeClr val="tx1"/>
          </a:solidFill>
          <a:latin typeface="Calibri" pitchFamily="34" charset="0"/>
        </a:defRPr>
      </a:lvl7pPr>
      <a:lvl8pPr marL="1371600" algn="ctr" rtl="0" fontAlgn="base">
        <a:spcBef>
          <a:spcPct val="0"/>
        </a:spcBef>
        <a:spcAft>
          <a:spcPct val="0"/>
        </a:spcAft>
        <a:defRPr sz="3900">
          <a:solidFill>
            <a:schemeClr val="tx1"/>
          </a:solidFill>
          <a:latin typeface="Calibri" pitchFamily="34" charset="0"/>
        </a:defRPr>
      </a:lvl8pPr>
      <a:lvl9pPr marL="1828800" algn="ctr" rtl="0" fontAlgn="base">
        <a:spcBef>
          <a:spcPct val="0"/>
        </a:spcBef>
        <a:spcAft>
          <a:spcPct val="0"/>
        </a:spcAft>
        <a:defRPr sz="39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2.xml"/><Relationship Id="rId4" Type="http://schemas.openxmlformats.org/officeDocument/2006/relationships/image" Target="../media/image23.wmf"/></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sunshinetree.org/images/nosoliciting-3.gi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subTitle" idx="1"/>
          </p:nvPr>
        </p:nvSpPr>
        <p:spPr>
          <a:xfrm>
            <a:off x="0" y="3810000"/>
            <a:ext cx="7467600" cy="2638425"/>
          </a:xfrm>
        </p:spPr>
        <p:txBody>
          <a:bodyPr/>
          <a:lstStyle/>
          <a:p>
            <a:pPr marL="1828800" eaLnBrk="1" hangingPunct="1">
              <a:lnSpc>
                <a:spcPct val="80000"/>
              </a:lnSpc>
              <a:defRPr/>
            </a:pPr>
            <a:r>
              <a:rPr lang="en-US" sz="2800" dirty="0" smtClean="0"/>
              <a:t>Prof. Amitai Aviram</a:t>
            </a:r>
          </a:p>
          <a:p>
            <a:pPr marL="1828800" eaLnBrk="1" hangingPunct="1">
              <a:lnSpc>
                <a:spcPct val="80000"/>
              </a:lnSpc>
              <a:defRPr/>
            </a:pPr>
            <a:r>
              <a:rPr lang="en-US" sz="1800" dirty="0" smtClean="0"/>
              <a:t>Aviram@illinois.edu</a:t>
            </a:r>
          </a:p>
          <a:p>
            <a:pPr marL="1828800" eaLnBrk="1" hangingPunct="1">
              <a:lnSpc>
                <a:spcPct val="80000"/>
              </a:lnSpc>
              <a:defRPr/>
            </a:pPr>
            <a:r>
              <a:rPr lang="en-US" sz="2800" dirty="0" smtClean="0"/>
              <a:t>University of Illinois College of Law</a:t>
            </a:r>
          </a:p>
          <a:p>
            <a:pPr marL="1828800" eaLnBrk="1" hangingPunct="1">
              <a:lnSpc>
                <a:spcPct val="80000"/>
              </a:lnSpc>
              <a:defRPr/>
            </a:pPr>
            <a:r>
              <a:rPr lang="en-US" sz="1800" dirty="0" smtClean="0"/>
              <a:t>Copyright </a:t>
            </a:r>
            <a:r>
              <a:rPr lang="en-US" sz="1800" dirty="0" smtClean="0">
                <a:latin typeface="Tahoma" pitchFamily="34" charset="0"/>
              </a:rPr>
              <a:t>©</a:t>
            </a:r>
            <a:r>
              <a:rPr lang="en-US" sz="1800" dirty="0" smtClean="0"/>
              <a:t> Amitai Aviram.  All Rights Reserved</a:t>
            </a:r>
          </a:p>
          <a:p>
            <a:pPr eaLnBrk="1" hangingPunct="1">
              <a:lnSpc>
                <a:spcPct val="80000"/>
              </a:lnSpc>
              <a:defRPr/>
            </a:pPr>
            <a:endParaRPr lang="en-US" sz="2000" b="1" u="sng" dirty="0" smtClean="0"/>
          </a:p>
          <a:p>
            <a:pPr eaLnBrk="1" hangingPunct="1">
              <a:lnSpc>
                <a:spcPct val="80000"/>
              </a:lnSpc>
              <a:defRPr/>
            </a:pPr>
            <a:endParaRPr lang="en-US" sz="2000" b="1" u="sng" dirty="0" smtClean="0"/>
          </a:p>
          <a:p>
            <a:pPr eaLnBrk="1" hangingPunct="1">
              <a:lnSpc>
                <a:spcPct val="80000"/>
              </a:lnSpc>
              <a:defRPr/>
            </a:pPr>
            <a:r>
              <a:rPr lang="en-US" sz="2800" b="1" u="sng" dirty="0" smtClean="0"/>
              <a:t>S16</a:t>
            </a:r>
          </a:p>
        </p:txBody>
      </p:sp>
      <p:sp>
        <p:nvSpPr>
          <p:cNvPr id="6" name="Rectangle 2"/>
          <p:cNvSpPr>
            <a:spLocks noGrp="1" noChangeArrowheads="1"/>
          </p:cNvSpPr>
          <p:nvPr>
            <p:ph type="ctrTitle"/>
          </p:nvPr>
        </p:nvSpPr>
        <p:spPr>
          <a:xfrm>
            <a:off x="0" y="1447800"/>
            <a:ext cx="7467600" cy="2362200"/>
          </a:xfrm>
        </p:spPr>
        <p:txBody>
          <a:bodyPr/>
          <a:lstStyle/>
          <a:p>
            <a:pPr eaLnBrk="1" hangingPunct="1"/>
            <a:r>
              <a:rPr lang="en-US" altLang="en-US" sz="3800" dirty="0" smtClean="0">
                <a:solidFill>
                  <a:srgbClr val="0070C0"/>
                </a:solidFill>
              </a:rPr>
              <a:t>Mergers &amp; acquisitions, Chapter 3</a:t>
            </a:r>
            <a:br>
              <a:rPr lang="en-US" altLang="en-US" sz="3800" dirty="0" smtClean="0">
                <a:solidFill>
                  <a:srgbClr val="0070C0"/>
                </a:solidFill>
              </a:rPr>
            </a:br>
            <a:r>
              <a:rPr lang="en-US" altLang="en-US" sz="2800" dirty="0" smtClean="0">
                <a:solidFill>
                  <a:srgbClr val="0070C0"/>
                </a:solidFill>
              </a:rPr>
              <a:t>(Business Associations, Chapter 6)</a:t>
            </a:r>
            <a:br>
              <a:rPr lang="en-US" altLang="en-US" sz="2800" dirty="0" smtClean="0">
                <a:solidFill>
                  <a:srgbClr val="0070C0"/>
                </a:solidFill>
              </a:rPr>
            </a:br>
            <a:r>
              <a:rPr lang="en-US" altLang="en-US" dirty="0" smtClean="0">
                <a:solidFill>
                  <a:srgbClr val="0070C0"/>
                </a:solidFill>
              </a:rPr>
              <a:t>Financing firms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eaLnBrk="1" hangingPunct="1"/>
            <a:r>
              <a:rPr lang="en-US" altLang="en-US" dirty="0" smtClean="0"/>
              <a:t>Capital market terminology</a:t>
            </a:r>
            <a:r>
              <a:rPr lang="en-US" altLang="en-US" sz="3700" dirty="0" smtClean="0"/>
              <a:t/>
            </a:r>
            <a:br>
              <a:rPr lang="en-US" altLang="en-US" sz="3700" dirty="0" smtClean="0"/>
            </a:br>
            <a:r>
              <a:rPr lang="en-US" altLang="en-US" sz="3500" dirty="0" smtClean="0"/>
              <a:t>Diversification</a:t>
            </a:r>
            <a:endParaRPr lang="en-US" altLang="en-US" sz="3700" i="1" dirty="0" smtClean="0"/>
          </a:p>
        </p:txBody>
      </p:sp>
      <p:pic>
        <p:nvPicPr>
          <p:cNvPr id="20483" name="Picture 5" descr="Flipping_Co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94513" y="3962400"/>
            <a:ext cx="2173287"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Diversification reduces risk without reducing the return</a:t>
            </a:r>
          </a:p>
          <a:p>
            <a:pPr lvl="1" eaLnBrk="1" hangingPunct="1">
              <a:spcBef>
                <a:spcPct val="0"/>
              </a:spcBef>
            </a:pPr>
            <a:r>
              <a:rPr lang="en-US" altLang="en-US" sz="2400" dirty="0" smtClean="0"/>
              <a:t>Reason: Regression to the mean</a:t>
            </a:r>
          </a:p>
          <a:p>
            <a:pPr lvl="1" eaLnBrk="1" hangingPunct="1">
              <a:spcBef>
                <a:spcPct val="0"/>
              </a:spcBef>
            </a:pPr>
            <a:r>
              <a:rPr lang="en-US" altLang="en-US" sz="2400" dirty="0" smtClean="0"/>
              <a:t>Imagine you are flipping a coin 10 times, counting how often it falls on heads</a:t>
            </a:r>
          </a:p>
          <a:p>
            <a:pPr lvl="1" eaLnBrk="1" hangingPunct="1">
              <a:spcBef>
                <a:spcPct val="0"/>
              </a:spcBef>
            </a:pPr>
            <a:r>
              <a:rPr lang="en-US" altLang="en-US" sz="2400" dirty="0" smtClean="0"/>
              <a:t>Now imagine you are flipping the coin 1,000 times</a:t>
            </a:r>
          </a:p>
          <a:p>
            <a:pPr lvl="1" eaLnBrk="1" hangingPunct="1">
              <a:spcBef>
                <a:spcPct val="0"/>
              </a:spcBef>
            </a:pPr>
            <a:r>
              <a:rPr lang="en-US" altLang="en-US" sz="2400" dirty="0" smtClean="0">
                <a:solidFill>
                  <a:srgbClr val="FF0000"/>
                </a:solidFill>
              </a:rPr>
              <a:t>What’s more likely:</a:t>
            </a:r>
          </a:p>
          <a:p>
            <a:pPr lvl="2" eaLnBrk="1" hangingPunct="1">
              <a:spcBef>
                <a:spcPct val="0"/>
              </a:spcBef>
            </a:pPr>
            <a:r>
              <a:rPr lang="en-US" altLang="en-US" sz="2100" dirty="0" smtClean="0"/>
              <a:t>Coin fell on heads between 4 &amp; 6 times out of 10</a:t>
            </a:r>
          </a:p>
          <a:p>
            <a:pPr lvl="2" eaLnBrk="1" hangingPunct="1">
              <a:spcBef>
                <a:spcPct val="0"/>
              </a:spcBef>
            </a:pPr>
            <a:r>
              <a:rPr lang="en-US" altLang="en-US" sz="2100" dirty="0" smtClean="0"/>
              <a:t>Coin fell on heads 400-600 times out of 1,000</a:t>
            </a:r>
          </a:p>
        </p:txBody>
      </p:sp>
    </p:spTree>
    <p:extLst>
      <p:ext uri="{BB962C8B-B14F-4D97-AF65-F5344CB8AC3E}">
        <p14:creationId xmlns:p14="http://schemas.microsoft.com/office/powerpoint/2010/main" val="227741254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Solutions to DH vulnerabilities</a:t>
            </a:r>
            <a:br>
              <a:rPr lang="en-US" altLang="en-US" dirty="0" smtClean="0"/>
            </a:br>
            <a:r>
              <a:rPr lang="en-US" altLang="en-US" sz="3500" dirty="0" smtClean="0"/>
              <a:t>Covenants</a:t>
            </a:r>
          </a:p>
        </p:txBody>
      </p:sp>
      <p:sp>
        <p:nvSpPr>
          <p:cNvPr id="25605"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Enforcement – the indenture trustee</a:t>
            </a:r>
          </a:p>
          <a:p>
            <a:pPr lvl="1" eaLnBrk="1" hangingPunct="1">
              <a:spcBef>
                <a:spcPts val="0"/>
              </a:spcBef>
            </a:pPr>
            <a:r>
              <a:rPr lang="en-US" altLang="en-US" sz="2000" dirty="0" smtClean="0"/>
              <a:t>DHs face a collective action problem</a:t>
            </a:r>
          </a:p>
          <a:p>
            <a:pPr lvl="2" eaLnBrk="1" hangingPunct="1">
              <a:spcBef>
                <a:spcPts val="0"/>
              </a:spcBef>
            </a:pPr>
            <a:r>
              <a:rPr lang="en-US" altLang="en-US" sz="1900" dirty="0" smtClean="0"/>
              <a:t>Each may have too little an investment to justify enforcement expenses</a:t>
            </a:r>
          </a:p>
          <a:p>
            <a:pPr lvl="2" eaLnBrk="1" hangingPunct="1">
              <a:spcBef>
                <a:spcPts val="0"/>
              </a:spcBef>
            </a:pPr>
            <a:r>
              <a:rPr lang="en-US" altLang="en-US" sz="1900" dirty="0" smtClean="0"/>
              <a:t>Hard to exclude from benefits of enforcement, so each DH will try to free ride on others’ enforcement efforts</a:t>
            </a:r>
          </a:p>
          <a:p>
            <a:pPr lvl="2" eaLnBrk="1" hangingPunct="1">
              <a:spcBef>
                <a:spcPts val="0"/>
              </a:spcBef>
            </a:pPr>
            <a:r>
              <a:rPr lang="en-US" altLang="en-US" sz="1900" dirty="0" smtClean="0"/>
              <a:t>In public bond offerings, too many investors to negotiate covenant terms with, and many investors don’t know in advance that they’ll invest, so aren’t around to negotiate indenture terms</a:t>
            </a:r>
          </a:p>
          <a:p>
            <a:pPr lvl="1" eaLnBrk="1" hangingPunct="1">
              <a:spcBef>
                <a:spcPts val="0"/>
              </a:spcBef>
            </a:pPr>
            <a:r>
              <a:rPr lang="en-US" altLang="en-US" sz="2000" dirty="0" smtClean="0"/>
              <a:t>Solution: the indenture trustee</a:t>
            </a:r>
          </a:p>
          <a:p>
            <a:pPr lvl="2" eaLnBrk="1" hangingPunct="1">
              <a:spcBef>
                <a:spcPts val="0"/>
              </a:spcBef>
            </a:pPr>
            <a:r>
              <a:rPr lang="en-US" altLang="en-US" sz="1900" dirty="0" smtClean="0"/>
              <a:t>Borrower pays a reputable, independent firm to negotiate and enforce indenture on DHs’ behalf</a:t>
            </a:r>
          </a:p>
        </p:txBody>
      </p:sp>
    </p:spTree>
    <p:extLst>
      <p:ext uri="{BB962C8B-B14F-4D97-AF65-F5344CB8AC3E}">
        <p14:creationId xmlns:p14="http://schemas.microsoft.com/office/powerpoint/2010/main" val="399384947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Financing firms (MA3/BA6)</a:t>
            </a:r>
            <a:br>
              <a:rPr lang="en-US" altLang="en-US" dirty="0" smtClean="0"/>
            </a:br>
            <a:r>
              <a:rPr lang="en-US" altLang="en-US" sz="3500" dirty="0" smtClean="0"/>
              <a:t>Chapter overview</a:t>
            </a:r>
            <a:endParaRPr lang="en-US" altLang="en-US" dirty="0" smtClean="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smtClean="0"/>
              <a:t>Equity Finance</a:t>
            </a:r>
          </a:p>
          <a:p>
            <a:pPr marL="514350" indent="-514350" eaLnBrk="1" hangingPunct="1">
              <a:spcBef>
                <a:spcPts val="0"/>
              </a:spcBef>
              <a:buFont typeface="+mj-lt"/>
              <a:buAutoNum type="alphaLcPeriod"/>
            </a:pPr>
            <a:r>
              <a:rPr lang="en-US" altLang="en-US" sz="2800" dirty="0" smtClean="0">
                <a:solidFill>
                  <a:srgbClr val="0070C0"/>
                </a:solidFill>
              </a:rPr>
              <a:t>Debt finance</a:t>
            </a:r>
          </a:p>
          <a:p>
            <a:pPr marL="914400" lvl="1" indent="-514350" eaLnBrk="1" hangingPunct="1">
              <a:spcBef>
                <a:spcPts val="0"/>
              </a:spcBef>
              <a:buFont typeface="+mj-lt"/>
              <a:buAutoNum type="arabicPeriod"/>
            </a:pPr>
            <a:r>
              <a:rPr lang="en-US" altLang="en-US" sz="2400" dirty="0"/>
              <a:t>Bond basics</a:t>
            </a:r>
          </a:p>
          <a:p>
            <a:pPr marL="914400" lvl="1" indent="-514350" eaLnBrk="1" hangingPunct="1">
              <a:spcBef>
                <a:spcPts val="0"/>
              </a:spcBef>
              <a:buFont typeface="+mj-lt"/>
              <a:buAutoNum type="arabicPeriod"/>
            </a:pPr>
            <a:r>
              <a:rPr lang="en-US" altLang="en-US" sz="2400" dirty="0"/>
              <a:t>Contractual solutions to creditor vulnerabilities</a:t>
            </a:r>
          </a:p>
          <a:p>
            <a:pPr marL="914400" lvl="1" indent="-514350" eaLnBrk="1" hangingPunct="1">
              <a:spcBef>
                <a:spcPts val="0"/>
              </a:spcBef>
              <a:buFont typeface="+mj-lt"/>
              <a:buAutoNum type="arabicPeriod"/>
            </a:pPr>
            <a:r>
              <a:rPr lang="en-US" altLang="en-US" sz="2400" dirty="0">
                <a:solidFill>
                  <a:srgbClr val="0070C0"/>
                </a:solidFill>
              </a:rPr>
              <a:t>FD to </a:t>
            </a:r>
            <a:r>
              <a:rPr lang="en-US" altLang="en-US" sz="2400" dirty="0" smtClean="0">
                <a:solidFill>
                  <a:srgbClr val="0070C0"/>
                </a:solidFill>
              </a:rPr>
              <a:t>creditors</a:t>
            </a:r>
          </a:p>
          <a:p>
            <a:pPr marL="514350" indent="-514350" eaLnBrk="1" hangingPunct="1">
              <a:spcBef>
                <a:spcPts val="0"/>
              </a:spcBef>
              <a:buFont typeface="+mj-lt"/>
              <a:buAutoNum type="alphaLcPeriod"/>
            </a:pPr>
            <a:r>
              <a:rPr lang="en-US" altLang="en-US" sz="2800" dirty="0" smtClean="0"/>
              <a:t>Securities regulation</a:t>
            </a:r>
          </a:p>
        </p:txBody>
      </p:sp>
    </p:spTree>
    <p:extLst>
      <p:ext uri="{BB962C8B-B14F-4D97-AF65-F5344CB8AC3E}">
        <p14:creationId xmlns:p14="http://schemas.microsoft.com/office/powerpoint/2010/main" val="68460151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Solutions to DH vulnerabilities</a:t>
            </a:r>
            <a:br>
              <a:rPr lang="en-US" altLang="en-US" dirty="0" smtClean="0"/>
            </a:br>
            <a:r>
              <a:rPr lang="en-US" altLang="en-US" sz="3500" dirty="0" smtClean="0"/>
              <a:t>Fiduciary duties</a:t>
            </a:r>
          </a:p>
        </p:txBody>
      </p:sp>
      <p:sp>
        <p:nvSpPr>
          <p:cNvPr id="26629"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Fiduciary duties: force directors to protect DHs’ interests</a:t>
            </a:r>
          </a:p>
          <a:p>
            <a:pPr lvl="1" eaLnBrk="1" hangingPunct="1">
              <a:spcBef>
                <a:spcPts val="0"/>
              </a:spcBef>
            </a:pPr>
            <a:r>
              <a:rPr lang="en-US" altLang="en-US" sz="2000" dirty="0" smtClean="0"/>
              <a:t>This protects DH interests better than contractual protection, because managers are likely to find loopholes in any contractual restriction</a:t>
            </a:r>
          </a:p>
          <a:p>
            <a:pPr lvl="1" eaLnBrk="1" hangingPunct="1">
              <a:spcBef>
                <a:spcPts val="0"/>
              </a:spcBef>
            </a:pPr>
            <a:r>
              <a:rPr lang="en-US" altLang="en-US" sz="2000" dirty="0" smtClean="0"/>
              <a:t>But directors already owe FD to SHs, who have no ability to protect themselves contractually</a:t>
            </a:r>
          </a:p>
          <a:p>
            <a:pPr lvl="2" eaLnBrk="1" hangingPunct="1">
              <a:spcBef>
                <a:spcPts val="0"/>
              </a:spcBef>
            </a:pPr>
            <a:r>
              <a:rPr lang="en-US" altLang="en-US" sz="2000" dirty="0" smtClean="0"/>
              <a:t>If directors owe FD to DH and not to SHs, then SHs would be completely vulnerable, and may not agree to invest in firm</a:t>
            </a:r>
          </a:p>
          <a:p>
            <a:pPr lvl="2" eaLnBrk="1" hangingPunct="1">
              <a:spcBef>
                <a:spcPts val="0"/>
              </a:spcBef>
            </a:pPr>
            <a:r>
              <a:rPr lang="en-US" altLang="en-US" sz="2000" dirty="0" smtClean="0"/>
              <a:t>If directors owe FD to both SHs and DH, SHs are still very vulnerable, and directors may pick which side they protect based on self-interest</a:t>
            </a:r>
          </a:p>
          <a:p>
            <a:pPr lvl="1" eaLnBrk="1" hangingPunct="1">
              <a:spcBef>
                <a:spcPts val="0"/>
              </a:spcBef>
            </a:pPr>
            <a:r>
              <a:rPr lang="en-US" altLang="en-US" sz="2000" dirty="0" smtClean="0"/>
              <a:t>Therefore, in most US jurisdictions, </a:t>
            </a:r>
            <a:r>
              <a:rPr lang="en-US" altLang="en-US" sz="2000" b="1" u="sng" dirty="0" smtClean="0"/>
              <a:t>directors do not owe FD to DHs</a:t>
            </a:r>
            <a:r>
              <a:rPr lang="en-US" altLang="en-US" sz="2000" dirty="0" smtClean="0"/>
              <a:t> in a solvent corporation</a:t>
            </a:r>
          </a:p>
          <a:p>
            <a:pPr lvl="2" eaLnBrk="1" hangingPunct="1">
              <a:spcBef>
                <a:spcPts val="0"/>
              </a:spcBef>
            </a:pPr>
            <a:r>
              <a:rPr lang="en-US" altLang="en-US" sz="2000" dirty="0" smtClean="0"/>
              <a:t>This is the rule expressed in </a:t>
            </a:r>
            <a:r>
              <a:rPr lang="en-US" altLang="en-US" sz="2000" i="1" dirty="0" smtClean="0"/>
              <a:t>MetLife</a:t>
            </a:r>
            <a:r>
              <a:rPr lang="en-US" altLang="en-US" sz="2000" dirty="0" smtClean="0"/>
              <a:t> and </a:t>
            </a:r>
            <a:r>
              <a:rPr lang="en-US" altLang="en-US" sz="2000" i="1" dirty="0" smtClean="0"/>
              <a:t>Katz</a:t>
            </a:r>
          </a:p>
        </p:txBody>
      </p:sp>
    </p:spTree>
    <p:extLst>
      <p:ext uri="{BB962C8B-B14F-4D97-AF65-F5344CB8AC3E}">
        <p14:creationId xmlns:p14="http://schemas.microsoft.com/office/powerpoint/2010/main" val="418371704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Fiduciary duties to creditors</a:t>
            </a:r>
            <a:br>
              <a:rPr lang="en-US" altLang="en-US" dirty="0" smtClean="0"/>
            </a:br>
            <a:r>
              <a:rPr lang="en-US" altLang="en-US" sz="3500" dirty="0" smtClean="0"/>
              <a:t>FD of an insolvent firm</a:t>
            </a:r>
          </a:p>
        </p:txBody>
      </p:sp>
      <p:sp>
        <p:nvSpPr>
          <p:cNvPr id="27653"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Hypo: Acme’s gamble</a:t>
            </a:r>
          </a:p>
          <a:p>
            <a:pPr lvl="1" eaLnBrk="1" hangingPunct="1">
              <a:spcBef>
                <a:spcPts val="0"/>
              </a:spcBef>
            </a:pPr>
            <a:r>
              <a:rPr lang="en-US" altLang="en-US" sz="2000" dirty="0" smtClean="0"/>
              <a:t>Acme was formed selling 100 shares for total of $100, then borrowing another $900. Total assets: $1,000</a:t>
            </a:r>
          </a:p>
          <a:p>
            <a:pPr lvl="1" eaLnBrk="1" hangingPunct="1">
              <a:spcBef>
                <a:spcPts val="0"/>
              </a:spcBef>
            </a:pPr>
            <a:r>
              <a:rPr lang="en-US" altLang="en-US" sz="2000" dirty="0" smtClean="0"/>
              <a:t>Acme suffers losses of $300. Total assets: $700; debt: $900</a:t>
            </a:r>
          </a:p>
          <a:p>
            <a:pPr lvl="2" eaLnBrk="1" hangingPunct="1">
              <a:spcBef>
                <a:spcPts val="0"/>
              </a:spcBef>
            </a:pPr>
            <a:r>
              <a:rPr lang="en-US" altLang="en-US" sz="1700" dirty="0" smtClean="0"/>
              <a:t>If Acme is liquidated now, SHs get 0; DHs get $700</a:t>
            </a:r>
          </a:p>
          <a:p>
            <a:pPr lvl="1" eaLnBrk="1" hangingPunct="1">
              <a:spcBef>
                <a:spcPts val="0"/>
              </a:spcBef>
            </a:pPr>
            <a:r>
              <a:rPr lang="en-US" altLang="en-US" sz="2000" dirty="0" smtClean="0"/>
              <a:t>Acme’s board is offered a business opportunity that requires a $500 investment, and has a 90% chance of failing (investment lost), and a 10% chance of success (investment worth $1,500)</a:t>
            </a:r>
          </a:p>
          <a:p>
            <a:pPr lvl="2" eaLnBrk="1" hangingPunct="1">
              <a:spcBef>
                <a:spcPts val="0"/>
              </a:spcBef>
            </a:pPr>
            <a:r>
              <a:rPr lang="en-US" altLang="en-US" sz="1700" dirty="0" smtClean="0"/>
              <a:t>90%: investment fails, assets = $200. SHs get 0; DHs get $200</a:t>
            </a:r>
          </a:p>
          <a:p>
            <a:pPr lvl="2" eaLnBrk="1" hangingPunct="1">
              <a:spcBef>
                <a:spcPts val="0"/>
              </a:spcBef>
            </a:pPr>
            <a:r>
              <a:rPr lang="en-US" altLang="en-US" sz="1700" dirty="0" smtClean="0"/>
              <a:t>10%; investment succeeds, assets = $1,700. SHs get $800; DHs get $900</a:t>
            </a:r>
            <a:endParaRPr lang="en-US" altLang="en-US" sz="1300" dirty="0" smtClean="0"/>
          </a:p>
          <a:p>
            <a:pPr lvl="1" eaLnBrk="1" hangingPunct="1">
              <a:spcBef>
                <a:spcPts val="0"/>
              </a:spcBef>
            </a:pPr>
            <a:r>
              <a:rPr lang="en-US" altLang="en-US" sz="2000" dirty="0" smtClean="0">
                <a:solidFill>
                  <a:srgbClr val="FF0000"/>
                </a:solidFill>
              </a:rPr>
              <a:t>Would SHs want to invest? Would DHs?</a:t>
            </a:r>
          </a:p>
          <a:p>
            <a:pPr lvl="1" eaLnBrk="1" hangingPunct="1">
              <a:spcBef>
                <a:spcPts val="0"/>
              </a:spcBef>
            </a:pPr>
            <a:r>
              <a:rPr lang="en-US" altLang="en-US" sz="2000" dirty="0" smtClean="0">
                <a:solidFill>
                  <a:srgbClr val="FF0000"/>
                </a:solidFill>
              </a:rPr>
              <a:t>What maximizes total firm value (i.e., total assets)?</a:t>
            </a:r>
          </a:p>
          <a:p>
            <a:pPr lvl="2" eaLnBrk="1" hangingPunct="1">
              <a:spcBef>
                <a:spcPts val="0"/>
              </a:spcBef>
            </a:pPr>
            <a:r>
              <a:rPr lang="en-US" altLang="en-US" sz="1700" dirty="0" smtClean="0"/>
              <a:t>Expected value of investment: $150 (90%x0 + 10% x $1,500); cost: $500</a:t>
            </a:r>
            <a:endParaRPr lang="en-US" altLang="en-US" sz="1700" dirty="0" smtClean="0">
              <a:solidFill>
                <a:srgbClr val="FF0000"/>
              </a:solidFill>
            </a:endParaRPr>
          </a:p>
          <a:p>
            <a:pPr eaLnBrk="1" hangingPunct="1">
              <a:spcBef>
                <a:spcPts val="0"/>
              </a:spcBef>
            </a:pPr>
            <a:r>
              <a:rPr lang="en-US" altLang="en-US" sz="2400" dirty="0" smtClean="0"/>
              <a:t>This is why, in an insolvent firm, a FD to DHs may make sense</a:t>
            </a:r>
          </a:p>
        </p:txBody>
      </p:sp>
    </p:spTree>
    <p:extLst>
      <p:ext uri="{BB962C8B-B14F-4D97-AF65-F5344CB8AC3E}">
        <p14:creationId xmlns:p14="http://schemas.microsoft.com/office/powerpoint/2010/main" val="160604701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Fiduciary duties to creditors</a:t>
            </a:r>
            <a:br>
              <a:rPr lang="en-US" altLang="en-US" dirty="0" smtClean="0"/>
            </a:br>
            <a:r>
              <a:rPr lang="en-US" altLang="en-US" sz="3500" dirty="0" smtClean="0"/>
              <a:t>FD of an insolvent firm</a:t>
            </a:r>
          </a:p>
        </p:txBody>
      </p:sp>
      <p:sp>
        <p:nvSpPr>
          <p:cNvPr id="28677"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Delaware accepts this rule</a:t>
            </a:r>
          </a:p>
          <a:p>
            <a:pPr lvl="1" algn="just" eaLnBrk="1" hangingPunct="1">
              <a:spcBef>
                <a:spcPts val="0"/>
              </a:spcBef>
            </a:pPr>
            <a:r>
              <a:rPr lang="en-US" altLang="en-US" sz="2000" i="1" dirty="0" err="1" smtClean="0"/>
              <a:t>Gheewalla</a:t>
            </a:r>
            <a:r>
              <a:rPr lang="en-US" altLang="en-US" sz="2000" dirty="0" smtClean="0"/>
              <a:t>: “When a corporation is insolvent […] its creditors take the place of the shareholders as the residual beneficiaries of any increase in value. Consequently, the creditors of an insolvent corporation have standing to [sue] for breaches of fiduciary duties. The corporation's insolvency ‘makes the creditors the principal constituency injured by any fiduciary breaches that diminish the firm's value.’”</a:t>
            </a:r>
          </a:p>
          <a:p>
            <a:pPr lvl="1" algn="just" eaLnBrk="1" hangingPunct="1">
              <a:spcBef>
                <a:spcPts val="0"/>
              </a:spcBef>
            </a:pPr>
            <a:r>
              <a:rPr lang="en-US" altLang="en-US" sz="2000" dirty="0" smtClean="0"/>
              <a:t>In </a:t>
            </a:r>
            <a:r>
              <a:rPr lang="en-US" altLang="en-US" sz="2000" i="1" dirty="0" err="1" smtClean="0"/>
              <a:t>Gheewalla</a:t>
            </a:r>
            <a:r>
              <a:rPr lang="en-US" altLang="en-US" sz="2000" dirty="0" smtClean="0"/>
              <a:t>, creditor NACEPF claimed that </a:t>
            </a:r>
            <a:r>
              <a:rPr lang="en-US" altLang="en-US" sz="2000" dirty="0" err="1" smtClean="0"/>
              <a:t>Clearwire</a:t>
            </a:r>
            <a:r>
              <a:rPr lang="en-US" altLang="en-US" sz="2000" dirty="0" smtClean="0"/>
              <a:t> continued operating, burning through $2.1M/month with no revenues, to keep SH’s investment “in play”</a:t>
            </a:r>
          </a:p>
          <a:p>
            <a:pPr lvl="2" algn="just" eaLnBrk="1" hangingPunct="1">
              <a:spcBef>
                <a:spcPts val="0"/>
              </a:spcBef>
            </a:pPr>
            <a:r>
              <a:rPr lang="en-US" altLang="en-US" sz="1800" dirty="0" smtClean="0"/>
              <a:t>This is similar to our hypo’s $500 investment</a:t>
            </a:r>
          </a:p>
        </p:txBody>
      </p:sp>
    </p:spTree>
    <p:extLst>
      <p:ext uri="{BB962C8B-B14F-4D97-AF65-F5344CB8AC3E}">
        <p14:creationId xmlns:p14="http://schemas.microsoft.com/office/powerpoint/2010/main" val="296874195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Fiduciary duties to creditors</a:t>
            </a:r>
            <a:br>
              <a:rPr lang="en-US" altLang="en-US" dirty="0" smtClean="0"/>
            </a:br>
            <a:r>
              <a:rPr lang="en-US" altLang="en-US" sz="3500" dirty="0" smtClean="0"/>
              <a:t>FD of an insolvent firm</a:t>
            </a:r>
          </a:p>
        </p:txBody>
      </p:sp>
      <p:sp>
        <p:nvSpPr>
          <p:cNvPr id="29701" name="Rectangle 3"/>
          <p:cNvSpPr>
            <a:spLocks noGrp="1" noChangeArrowheads="1"/>
          </p:cNvSpPr>
          <p:nvPr>
            <p:ph type="body" idx="4294967295"/>
          </p:nvPr>
        </p:nvSpPr>
        <p:spPr>
          <a:xfrm>
            <a:off x="0" y="1447800"/>
            <a:ext cx="9144000" cy="5410200"/>
          </a:xfrm>
        </p:spPr>
        <p:txBody>
          <a:bodyPr/>
          <a:lstStyle/>
          <a:p>
            <a:pPr marL="457200" indent="-457200" eaLnBrk="1" hangingPunct="1">
              <a:spcBef>
                <a:spcPts val="0"/>
              </a:spcBef>
            </a:pPr>
            <a:r>
              <a:rPr lang="en-US" altLang="en-US" sz="2400" dirty="0" smtClean="0"/>
              <a:t>When does the duty start: when the firm is insolvent, or before that, in the “zone of insolvency”?</a:t>
            </a:r>
          </a:p>
          <a:p>
            <a:pPr marL="806450" lvl="1" indent="-457200" eaLnBrk="1" hangingPunct="1">
              <a:spcBef>
                <a:spcPts val="0"/>
              </a:spcBef>
            </a:pPr>
            <a:r>
              <a:rPr lang="en-US" altLang="en-US" sz="2000" dirty="0" smtClean="0"/>
              <a:t>SHs have an incentive to take excessive risks even before firm is actually insolvent, but when it is close to that situation</a:t>
            </a:r>
          </a:p>
          <a:p>
            <a:pPr marL="806450" lvl="1" indent="-457200" eaLnBrk="1" hangingPunct="1">
              <a:spcBef>
                <a:spcPts val="0"/>
              </a:spcBef>
            </a:pPr>
            <a:r>
              <a:rPr lang="en-US" altLang="en-US" sz="1900" dirty="0" smtClean="0"/>
              <a:t>Example: in previous hypo, suppose Acme lost $90, so assets = $910. If it invests $500 and fails (90%), SHs lose $10, DHs lose $490. If it invests &amp; succeeds (10%), SHs gain $1,500, DHs gain nothing.  SHs go for it.</a:t>
            </a:r>
          </a:p>
          <a:p>
            <a:pPr marL="806450" lvl="1" indent="-457200" eaLnBrk="1" hangingPunct="1">
              <a:spcBef>
                <a:spcPts val="0"/>
              </a:spcBef>
            </a:pPr>
            <a:r>
              <a:rPr lang="en-US" altLang="en-US" sz="2000" dirty="0" smtClean="0"/>
              <a:t>Nonetheless, </a:t>
            </a:r>
            <a:r>
              <a:rPr lang="en-US" altLang="en-US" sz="2000" i="1" dirty="0" err="1" smtClean="0"/>
              <a:t>Gheewalla</a:t>
            </a:r>
            <a:r>
              <a:rPr lang="en-US" altLang="en-US" sz="2000" dirty="0" smtClean="0"/>
              <a:t> suggests no “zone of insolvency” duty to creditors: “When a solvent corporation is navigating in the zone of insolvency, the focus for Delaware directors does not change: directors must continue to discharge their fiduciary duties to the corporation </a:t>
            </a:r>
            <a:r>
              <a:rPr lang="en-US" altLang="en-US" sz="2000" b="1" u="sng" dirty="0" smtClean="0"/>
              <a:t>and its shareholders</a:t>
            </a:r>
            <a:r>
              <a:rPr lang="en-US" altLang="en-US" sz="2000" dirty="0" smtClean="0"/>
              <a:t> by exercising their business judgment in the best interests of the corporation </a:t>
            </a:r>
            <a:r>
              <a:rPr lang="en-US" altLang="en-US" sz="2000" b="1" u="sng" dirty="0" smtClean="0"/>
              <a:t>for the benefit of its shareholder owners</a:t>
            </a:r>
            <a:r>
              <a:rPr lang="en-US" altLang="en-US" sz="2000" dirty="0" smtClean="0"/>
              <a:t>.”</a:t>
            </a:r>
          </a:p>
          <a:p>
            <a:pPr marL="806450" lvl="1" indent="-457200" eaLnBrk="1" hangingPunct="1">
              <a:spcBef>
                <a:spcPts val="0"/>
              </a:spcBef>
            </a:pPr>
            <a:r>
              <a:rPr lang="en-US" altLang="en-US" sz="2000" dirty="0" smtClean="0"/>
              <a:t>Reason: providing directors with clear goals (zone of insolvency is difficult to define)</a:t>
            </a:r>
          </a:p>
        </p:txBody>
      </p:sp>
    </p:spTree>
    <p:extLst>
      <p:ext uri="{BB962C8B-B14F-4D97-AF65-F5344CB8AC3E}">
        <p14:creationId xmlns:p14="http://schemas.microsoft.com/office/powerpoint/2010/main" val="420125425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Fiduciary duties to creditors</a:t>
            </a:r>
            <a:br>
              <a:rPr lang="en-US" altLang="en-US" dirty="0" smtClean="0"/>
            </a:br>
            <a:r>
              <a:rPr lang="en-US" altLang="en-US" sz="3500" dirty="0" smtClean="0"/>
              <a:t>FD of an insolvent firm</a:t>
            </a:r>
          </a:p>
        </p:txBody>
      </p:sp>
      <p:sp>
        <p:nvSpPr>
          <p:cNvPr id="30725" name="Rectangle 3"/>
          <p:cNvSpPr>
            <a:spLocks noGrp="1" noChangeArrowheads="1"/>
          </p:cNvSpPr>
          <p:nvPr>
            <p:ph type="body" idx="4294967295"/>
          </p:nvPr>
        </p:nvSpPr>
        <p:spPr>
          <a:xfrm>
            <a:off x="0" y="1447800"/>
            <a:ext cx="9144000" cy="5410200"/>
          </a:xfrm>
        </p:spPr>
        <p:txBody>
          <a:bodyPr/>
          <a:lstStyle/>
          <a:p>
            <a:pPr marL="457200" indent="-457200" eaLnBrk="1" hangingPunct="1">
              <a:spcBef>
                <a:spcPts val="0"/>
              </a:spcBef>
            </a:pPr>
            <a:r>
              <a:rPr lang="en-US" altLang="en-US" sz="2400" dirty="0" smtClean="0"/>
              <a:t>When does the duty start: how to prove insolvency? Either –</a:t>
            </a:r>
          </a:p>
          <a:p>
            <a:pPr marL="806450" lvl="1" indent="-457200" eaLnBrk="1" hangingPunct="1">
              <a:spcBef>
                <a:spcPts val="0"/>
              </a:spcBef>
              <a:buFont typeface="Arial" charset="0"/>
              <a:buAutoNum type="arabicPeriod"/>
            </a:pPr>
            <a:r>
              <a:rPr lang="en-US" altLang="en-US" sz="2000" dirty="0" smtClean="0"/>
              <a:t>“a deficiency of assets below liabilities with no reasonable prospect that the business can be successfully continued in the face thereof,” or</a:t>
            </a:r>
          </a:p>
          <a:p>
            <a:pPr marL="806450" lvl="1" indent="-457200" eaLnBrk="1" hangingPunct="1">
              <a:spcBef>
                <a:spcPts val="0"/>
              </a:spcBef>
              <a:buFont typeface="Arial" charset="0"/>
              <a:buAutoNum type="arabicPeriod"/>
            </a:pPr>
            <a:r>
              <a:rPr lang="en-US" altLang="en-US" sz="2000" dirty="0" smtClean="0"/>
              <a:t>“an inability to meet maturing obligations as they fall due in the ordinary course of business.”</a:t>
            </a:r>
          </a:p>
          <a:p>
            <a:pPr marL="457200" indent="-457200" eaLnBrk="1" hangingPunct="1">
              <a:spcBef>
                <a:spcPts val="0"/>
              </a:spcBef>
            </a:pPr>
            <a:r>
              <a:rPr lang="en-US" altLang="en-US" sz="2400" dirty="0" smtClean="0"/>
              <a:t>Who has the legal claim: DHs (direct) or firm (derivative)?</a:t>
            </a:r>
          </a:p>
          <a:p>
            <a:pPr lvl="2" eaLnBrk="1" hangingPunct="1">
              <a:spcBef>
                <a:spcPts val="0"/>
              </a:spcBef>
            </a:pPr>
            <a:r>
              <a:rPr lang="en-US" altLang="en-US" sz="2000" i="1" dirty="0" err="1" smtClean="0"/>
              <a:t>Gheewalla</a:t>
            </a:r>
            <a:r>
              <a:rPr lang="en-US" altLang="en-US" sz="2000" dirty="0" smtClean="0"/>
              <a:t>: Claim belongs to firm, and is therefore derivative</a:t>
            </a:r>
          </a:p>
          <a:p>
            <a:pPr lvl="2" algn="just" eaLnBrk="1" hangingPunct="1">
              <a:spcBef>
                <a:spcPts val="0"/>
              </a:spcBef>
            </a:pPr>
            <a:r>
              <a:rPr lang="en-US" altLang="en-US" sz="2000" dirty="0" smtClean="0"/>
              <a:t>Quoting from </a:t>
            </a:r>
            <a:r>
              <a:rPr lang="en-US" altLang="en-US" sz="2000" i="1" dirty="0" smtClean="0"/>
              <a:t>Production Resources</a:t>
            </a:r>
            <a:r>
              <a:rPr lang="en-US" altLang="en-US" sz="2000" dirty="0" smtClean="0"/>
              <a:t>: “At all times, claims of this kind belong to the corporation itself because even if the improper acts occur when the firm is insolvent, they operate to injure the firm in the first instance by reducing its value, injuring creditors only indirectly by diminishing the value of the firm and therefore the assets from which the creditors may satisfy their claims.”</a:t>
            </a:r>
          </a:p>
        </p:txBody>
      </p:sp>
    </p:spTree>
    <p:extLst>
      <p:ext uri="{BB962C8B-B14F-4D97-AF65-F5344CB8AC3E}">
        <p14:creationId xmlns:p14="http://schemas.microsoft.com/office/powerpoint/2010/main" val="131894039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Financing firms (MA3/BA6)</a:t>
            </a:r>
            <a:br>
              <a:rPr lang="en-US" altLang="en-US" dirty="0" smtClean="0"/>
            </a:br>
            <a:r>
              <a:rPr lang="en-US" altLang="en-US" sz="3500" dirty="0" smtClean="0"/>
              <a:t>Chapter overview</a:t>
            </a:r>
            <a:endParaRPr lang="en-US" altLang="en-US" dirty="0" smtClean="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smtClean="0"/>
              <a:t>Equity Finance</a:t>
            </a:r>
          </a:p>
          <a:p>
            <a:pPr marL="514350" indent="-514350" eaLnBrk="1" hangingPunct="1">
              <a:spcBef>
                <a:spcPts val="0"/>
              </a:spcBef>
              <a:buFont typeface="+mj-lt"/>
              <a:buAutoNum type="alphaLcPeriod"/>
            </a:pPr>
            <a:r>
              <a:rPr lang="en-US" altLang="en-US" sz="2800" dirty="0" smtClean="0"/>
              <a:t>Debt finance</a:t>
            </a:r>
          </a:p>
          <a:p>
            <a:pPr marL="514350" indent="-514350" eaLnBrk="1" hangingPunct="1">
              <a:spcBef>
                <a:spcPts val="0"/>
              </a:spcBef>
              <a:buFont typeface="+mj-lt"/>
              <a:buAutoNum type="alphaLcPeriod"/>
            </a:pPr>
            <a:r>
              <a:rPr lang="en-US" altLang="en-US" sz="2800" dirty="0" smtClean="0">
                <a:solidFill>
                  <a:srgbClr val="0070C0"/>
                </a:solidFill>
              </a:rPr>
              <a:t>Securities regulation</a:t>
            </a:r>
          </a:p>
        </p:txBody>
      </p:sp>
    </p:spTree>
    <p:extLst>
      <p:ext uri="{BB962C8B-B14F-4D97-AF65-F5344CB8AC3E}">
        <p14:creationId xmlns:p14="http://schemas.microsoft.com/office/powerpoint/2010/main" val="95690562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Securities regulation</a:t>
            </a:r>
            <a:br>
              <a:rPr lang="en-US" altLang="en-US" smtClean="0"/>
            </a:br>
            <a:r>
              <a:rPr lang="en-US" altLang="en-US" sz="3500" smtClean="0"/>
              <a:t>Methods of regulating</a:t>
            </a:r>
          </a:p>
        </p:txBody>
      </p:sp>
      <p:sp>
        <p:nvSpPr>
          <p:cNvPr id="1229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Regulation of </a:t>
            </a:r>
            <a:r>
              <a:rPr lang="en-US" altLang="en-US" sz="2800" b="1" u="sng" dirty="0" smtClean="0"/>
              <a:t>merit</a:t>
            </a:r>
            <a:r>
              <a:rPr lang="en-US" altLang="en-US" sz="2800" dirty="0" smtClean="0"/>
              <a:t> means a substantive assessment of the security’s risk (risky stock offers are prohibited)</a:t>
            </a:r>
          </a:p>
          <a:p>
            <a:pPr eaLnBrk="1" hangingPunct="1">
              <a:spcBef>
                <a:spcPct val="0"/>
              </a:spcBef>
            </a:pPr>
            <a:r>
              <a:rPr lang="en-US" altLang="en-US" sz="2800" dirty="0" smtClean="0"/>
              <a:t>Regulation of </a:t>
            </a:r>
            <a:r>
              <a:rPr lang="en-US" altLang="en-US" sz="2800" b="1" u="sng" dirty="0" smtClean="0"/>
              <a:t>disclosure</a:t>
            </a:r>
            <a:r>
              <a:rPr lang="en-US" altLang="en-US" sz="2800" dirty="0" smtClean="0"/>
              <a:t> means that issuers must provide certain information and will be punished if information was not provided or was misleading</a:t>
            </a:r>
          </a:p>
          <a:p>
            <a:pPr lvl="1" eaLnBrk="1" hangingPunct="1">
              <a:spcBef>
                <a:spcPct val="0"/>
              </a:spcBef>
            </a:pPr>
            <a:r>
              <a:rPr lang="en-US" altLang="en-US" sz="2400" dirty="0" smtClean="0">
                <a:solidFill>
                  <a:srgbClr val="FF0000"/>
                </a:solidFill>
              </a:rPr>
              <a:t>How does disclosure regulate securities?</a:t>
            </a:r>
            <a:endParaRPr lang="en-US" altLang="en-US" sz="2400" dirty="0" smtClean="0"/>
          </a:p>
          <a:p>
            <a:pPr eaLnBrk="1" hangingPunct="1">
              <a:spcBef>
                <a:spcPct val="0"/>
              </a:spcBef>
            </a:pPr>
            <a:r>
              <a:rPr lang="en-US" altLang="en-US" sz="2800" dirty="0" smtClean="0"/>
              <a:t>Analogies</a:t>
            </a:r>
          </a:p>
          <a:p>
            <a:pPr lvl="1" eaLnBrk="1" hangingPunct="1">
              <a:spcBef>
                <a:spcPct val="0"/>
              </a:spcBef>
            </a:pPr>
            <a:r>
              <a:rPr lang="en-US" altLang="en-US" sz="2400" dirty="0" smtClean="0"/>
              <a:t>Bar exam vs. movie ratings</a:t>
            </a:r>
          </a:p>
          <a:p>
            <a:pPr lvl="1" eaLnBrk="1" hangingPunct="1">
              <a:spcBef>
                <a:spcPct val="0"/>
              </a:spcBef>
            </a:pPr>
            <a:r>
              <a:rPr lang="en-US" altLang="en-US" sz="2400" dirty="0" smtClean="0"/>
              <a:t>FDA drug approval vs. nutritional content disclosure</a:t>
            </a:r>
          </a:p>
          <a:p>
            <a:pPr eaLnBrk="1" hangingPunct="1">
              <a:spcBef>
                <a:spcPct val="0"/>
              </a:spcBef>
            </a:pPr>
            <a:r>
              <a:rPr lang="en-US" altLang="en-US" sz="2800" dirty="0" smtClean="0"/>
              <a:t>Federal securities laws focus on disclosure</a:t>
            </a:r>
          </a:p>
        </p:txBody>
      </p:sp>
    </p:spTree>
    <p:extLst>
      <p:ext uri="{BB962C8B-B14F-4D97-AF65-F5344CB8AC3E}">
        <p14:creationId xmlns:p14="http://schemas.microsoft.com/office/powerpoint/2010/main" val="5166534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US" altLang="en-US" smtClean="0"/>
              <a:t>Securities regulation</a:t>
            </a:r>
            <a:br>
              <a:rPr lang="en-US" altLang="en-US" smtClean="0"/>
            </a:br>
            <a:r>
              <a:rPr lang="en-US" altLang="en-US" sz="3500" smtClean="0"/>
              <a:t>Securities Act of 1933</a:t>
            </a:r>
          </a:p>
        </p:txBody>
      </p:sp>
      <p:sp>
        <p:nvSpPr>
          <p:cNvPr id="13315"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Principally concerned with the primary market</a:t>
            </a:r>
          </a:p>
          <a:p>
            <a:pPr lvl="1" eaLnBrk="1" hangingPunct="1">
              <a:spcBef>
                <a:spcPct val="0"/>
              </a:spcBef>
            </a:pPr>
            <a:r>
              <a:rPr lang="en-US" altLang="en-US" sz="2400" dirty="0" smtClean="0"/>
              <a:t>Issuer: the company that is offering its securities</a:t>
            </a:r>
          </a:p>
          <a:p>
            <a:pPr lvl="1" eaLnBrk="1" hangingPunct="1">
              <a:spcBef>
                <a:spcPct val="0"/>
              </a:spcBef>
            </a:pPr>
            <a:r>
              <a:rPr lang="en-US" altLang="en-US" sz="2400" dirty="0" smtClean="0"/>
              <a:t>Primary market: transactions in which issuer purchases or sells its securities</a:t>
            </a:r>
          </a:p>
          <a:p>
            <a:pPr eaLnBrk="1" hangingPunct="1">
              <a:spcBef>
                <a:spcPct val="0"/>
              </a:spcBef>
            </a:pPr>
            <a:r>
              <a:rPr lang="en-US" altLang="en-US" sz="2800" dirty="0" smtClean="0"/>
              <a:t>Two goals:</a:t>
            </a:r>
          </a:p>
          <a:p>
            <a:pPr lvl="1" eaLnBrk="1" hangingPunct="1">
              <a:spcBef>
                <a:spcPct val="0"/>
              </a:spcBef>
            </a:pPr>
            <a:r>
              <a:rPr lang="en-US" altLang="en-US" sz="2400" dirty="0" smtClean="0"/>
              <a:t>Mandating disclosure of material information to investors</a:t>
            </a:r>
          </a:p>
          <a:p>
            <a:pPr lvl="1" eaLnBrk="1" hangingPunct="1">
              <a:spcBef>
                <a:spcPct val="0"/>
              </a:spcBef>
            </a:pPr>
            <a:r>
              <a:rPr lang="en-US" altLang="en-US" sz="2400" dirty="0" smtClean="0"/>
              <a:t>Prevention of fraud</a:t>
            </a:r>
          </a:p>
        </p:txBody>
      </p:sp>
    </p:spTree>
    <p:extLst>
      <p:ext uri="{BB962C8B-B14F-4D97-AF65-F5344CB8AC3E}">
        <p14:creationId xmlns:p14="http://schemas.microsoft.com/office/powerpoint/2010/main" val="2677351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altLang="en-US" dirty="0" smtClean="0"/>
              <a:t>Capital market terminology</a:t>
            </a:r>
            <a:r>
              <a:rPr lang="en-US" altLang="en-US" sz="3700" dirty="0" smtClean="0"/>
              <a:t/>
            </a:r>
            <a:br>
              <a:rPr lang="en-US" altLang="en-US" sz="3700" dirty="0" smtClean="0"/>
            </a:br>
            <a:r>
              <a:rPr lang="en-US" altLang="en-US" sz="3500" dirty="0" smtClean="0"/>
              <a:t>Diversification</a:t>
            </a:r>
            <a:endParaRPr lang="en-US" altLang="en-US" sz="3700" i="1" dirty="0" smtClean="0"/>
          </a:p>
        </p:txBody>
      </p:sp>
      <p:sp>
        <p:nvSpPr>
          <p:cNvPr id="21507"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Jane owns 10 shares of Acme. Having just heard that she needs to diversify, she buys another 990 Acme shares.  </a:t>
            </a:r>
            <a:r>
              <a:rPr lang="en-US" altLang="en-US" sz="2800" dirty="0" smtClean="0">
                <a:solidFill>
                  <a:srgbClr val="FF0000"/>
                </a:solidFill>
              </a:rPr>
              <a:t>Did she reduce her risk?</a:t>
            </a:r>
          </a:p>
        </p:txBody>
      </p:sp>
      <p:pic>
        <p:nvPicPr>
          <p:cNvPr id="21508" name="Picture 8" descr="Judge%20Coin%20Tos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43225" y="3429000"/>
            <a:ext cx="2924175"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169057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Securities regulation</a:t>
            </a:r>
            <a:br>
              <a:rPr lang="en-US" altLang="en-US" smtClean="0"/>
            </a:br>
            <a:r>
              <a:rPr lang="en-US" altLang="en-US" sz="3500" smtClean="0"/>
              <a:t>Securities Exchange Act of 1934</a:t>
            </a:r>
          </a:p>
        </p:txBody>
      </p:sp>
      <p:sp>
        <p:nvSpPr>
          <p:cNvPr id="1433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Principally concerned with the secondary market</a:t>
            </a:r>
          </a:p>
          <a:p>
            <a:pPr eaLnBrk="1" hangingPunct="1">
              <a:spcBef>
                <a:spcPct val="0"/>
              </a:spcBef>
            </a:pPr>
            <a:r>
              <a:rPr lang="en-US" altLang="en-US" sz="2800" dirty="0" smtClean="0"/>
              <a:t>Regulates various activities, including:</a:t>
            </a:r>
          </a:p>
          <a:p>
            <a:pPr lvl="1" eaLnBrk="1" hangingPunct="1">
              <a:spcBef>
                <a:spcPct val="0"/>
              </a:spcBef>
            </a:pPr>
            <a:r>
              <a:rPr lang="en-US" altLang="en-US" sz="2400" dirty="0" smtClean="0"/>
              <a:t>Proxy solicitation </a:t>
            </a:r>
            <a:r>
              <a:rPr lang="en-US" altLang="en-US" sz="2000" dirty="0" smtClean="0"/>
              <a:t>[§14(a-b)]</a:t>
            </a:r>
          </a:p>
          <a:p>
            <a:pPr lvl="1" eaLnBrk="1" hangingPunct="1">
              <a:spcBef>
                <a:spcPct val="0"/>
              </a:spcBef>
            </a:pPr>
            <a:r>
              <a:rPr lang="en-US" altLang="en-US" sz="2400" dirty="0" smtClean="0"/>
              <a:t>Share purchases &amp; tender offers </a:t>
            </a:r>
            <a:r>
              <a:rPr lang="en-US" altLang="en-US" sz="2000" dirty="0" smtClean="0"/>
              <a:t>[§13(d), 14(d-e)]</a:t>
            </a:r>
          </a:p>
          <a:p>
            <a:pPr lvl="1" eaLnBrk="1" hangingPunct="1">
              <a:spcBef>
                <a:spcPct val="0"/>
              </a:spcBef>
            </a:pPr>
            <a:r>
              <a:rPr lang="en-US" altLang="en-US" sz="2400" dirty="0" smtClean="0"/>
              <a:t>Securities fraud (including insider trading) </a:t>
            </a:r>
            <a:r>
              <a:rPr lang="en-US" altLang="en-US" sz="2000" dirty="0" smtClean="0"/>
              <a:t>[§10(b) &amp; Rule 10b-5]</a:t>
            </a:r>
          </a:p>
          <a:p>
            <a:pPr lvl="1" eaLnBrk="1" hangingPunct="1">
              <a:spcBef>
                <a:spcPct val="0"/>
              </a:spcBef>
            </a:pPr>
            <a:r>
              <a:rPr lang="en-US" altLang="en-US" sz="2400" dirty="0" smtClean="0"/>
              <a:t>Short swing-profits by firm insiders </a:t>
            </a:r>
            <a:r>
              <a:rPr lang="en-US" altLang="en-US" sz="2000" dirty="0" smtClean="0"/>
              <a:t>[§16(b)]</a:t>
            </a:r>
          </a:p>
          <a:p>
            <a:pPr eaLnBrk="1" hangingPunct="1">
              <a:spcBef>
                <a:spcPct val="0"/>
              </a:spcBef>
            </a:pPr>
            <a:r>
              <a:rPr lang="en-US" altLang="en-US" sz="2800" dirty="0" smtClean="0"/>
              <a:t>Created the Securities &amp; Exchange Commission </a:t>
            </a:r>
            <a:r>
              <a:rPr lang="en-US" altLang="en-US" sz="2600" dirty="0" smtClean="0"/>
              <a:t>(SEC)</a:t>
            </a:r>
          </a:p>
          <a:p>
            <a:pPr lvl="1" eaLnBrk="1" hangingPunct="1">
              <a:spcBef>
                <a:spcPct val="0"/>
              </a:spcBef>
            </a:pPr>
            <a:r>
              <a:rPr lang="en-US" altLang="en-US" sz="2400" dirty="0" smtClean="0"/>
              <a:t>Enforces securities laws</a:t>
            </a:r>
          </a:p>
          <a:p>
            <a:pPr lvl="1" eaLnBrk="1" hangingPunct="1">
              <a:spcBef>
                <a:spcPct val="0"/>
              </a:spcBef>
            </a:pPr>
            <a:r>
              <a:rPr lang="en-US" altLang="en-US" sz="2400" dirty="0" smtClean="0"/>
              <a:t>Promulgates rules &amp; regulations to implement securities laws</a:t>
            </a:r>
          </a:p>
        </p:txBody>
      </p:sp>
    </p:spTree>
    <p:extLst>
      <p:ext uri="{BB962C8B-B14F-4D97-AF65-F5344CB8AC3E}">
        <p14:creationId xmlns:p14="http://schemas.microsoft.com/office/powerpoint/2010/main" val="383503451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Securities Act v. Exchange Act</a:t>
            </a:r>
            <a:br>
              <a:rPr lang="en-US" altLang="en-US" smtClean="0"/>
            </a:br>
            <a:r>
              <a:rPr lang="en-US" altLang="en-US" sz="3500" smtClean="0"/>
              <a:t>Disclosure requirements</a:t>
            </a:r>
          </a:p>
        </p:txBody>
      </p:sp>
      <p:sp>
        <p:nvSpPr>
          <p:cNvPr id="15363" name="Rectangle 4"/>
          <p:cNvSpPr>
            <a:spLocks noGrp="1" noChangeArrowheads="1"/>
          </p:cNvSpPr>
          <p:nvPr>
            <p:ph type="body" sz="half" idx="1"/>
          </p:nvPr>
        </p:nvSpPr>
        <p:spPr>
          <a:xfrm>
            <a:off x="0" y="1447800"/>
            <a:ext cx="4343400" cy="5410200"/>
          </a:xfrm>
        </p:spPr>
        <p:txBody>
          <a:bodyPr/>
          <a:lstStyle/>
          <a:p>
            <a:pPr eaLnBrk="1" hangingPunct="1">
              <a:spcBef>
                <a:spcPct val="0"/>
              </a:spcBef>
              <a:buFont typeface="Wingdings" pitchFamily="2" charset="2"/>
              <a:buNone/>
            </a:pPr>
            <a:r>
              <a:rPr lang="en-US" altLang="en-US" sz="2600" b="1" u="sng" dirty="0" smtClean="0"/>
              <a:t>Securities (’33) Act</a:t>
            </a:r>
          </a:p>
          <a:p>
            <a:pPr eaLnBrk="1" hangingPunct="1">
              <a:spcBef>
                <a:spcPct val="0"/>
              </a:spcBef>
            </a:pPr>
            <a:r>
              <a:rPr lang="en-US" altLang="en-US" sz="2600" dirty="0" smtClean="0"/>
              <a:t>Transactional</a:t>
            </a:r>
          </a:p>
          <a:p>
            <a:pPr lvl="1" eaLnBrk="1" hangingPunct="1">
              <a:spcBef>
                <a:spcPct val="0"/>
              </a:spcBef>
            </a:pPr>
            <a:r>
              <a:rPr lang="en-US" altLang="en-US" sz="2200" dirty="0" smtClean="0"/>
              <a:t>Disclosure by issuers in connection with a primary market transaction</a:t>
            </a:r>
          </a:p>
          <a:p>
            <a:pPr lvl="2" eaLnBrk="1" hangingPunct="1">
              <a:spcBef>
                <a:spcPct val="0"/>
              </a:spcBef>
            </a:pPr>
            <a:r>
              <a:rPr lang="en-US" altLang="en-US" dirty="0" smtClean="0"/>
              <a:t>File registration statement with SEC</a:t>
            </a:r>
          </a:p>
          <a:p>
            <a:pPr lvl="2" eaLnBrk="1" hangingPunct="1">
              <a:spcBef>
                <a:spcPct val="0"/>
              </a:spcBef>
            </a:pPr>
            <a:r>
              <a:rPr lang="en-US" altLang="en-US" dirty="0" smtClean="0"/>
              <a:t>Provide prospectus to investors</a:t>
            </a:r>
          </a:p>
        </p:txBody>
      </p:sp>
      <p:sp>
        <p:nvSpPr>
          <p:cNvPr id="15364" name="Rectangle 5"/>
          <p:cNvSpPr>
            <a:spLocks noGrp="1" noChangeArrowheads="1"/>
          </p:cNvSpPr>
          <p:nvPr>
            <p:ph type="body" sz="half" idx="2"/>
          </p:nvPr>
        </p:nvSpPr>
        <p:spPr>
          <a:xfrm>
            <a:off x="4038600" y="1447800"/>
            <a:ext cx="5105400" cy="5410200"/>
          </a:xfrm>
        </p:spPr>
        <p:txBody>
          <a:bodyPr/>
          <a:lstStyle/>
          <a:p>
            <a:pPr eaLnBrk="1" hangingPunct="1">
              <a:spcBef>
                <a:spcPct val="0"/>
              </a:spcBef>
              <a:buFont typeface="Wingdings" pitchFamily="2" charset="2"/>
              <a:buNone/>
            </a:pPr>
            <a:r>
              <a:rPr lang="en-US" altLang="en-US" sz="2600" b="1" u="sng" dirty="0" smtClean="0"/>
              <a:t>Exchange (’34) Act</a:t>
            </a:r>
          </a:p>
          <a:p>
            <a:pPr eaLnBrk="1" hangingPunct="1">
              <a:spcBef>
                <a:spcPct val="0"/>
              </a:spcBef>
            </a:pPr>
            <a:r>
              <a:rPr lang="en-US" altLang="en-US" sz="2600" dirty="0" smtClean="0"/>
              <a:t>Periodic</a:t>
            </a:r>
          </a:p>
          <a:p>
            <a:pPr lvl="1" eaLnBrk="1" hangingPunct="1">
              <a:spcBef>
                <a:spcPct val="0"/>
              </a:spcBef>
            </a:pPr>
            <a:r>
              <a:rPr lang="en-US" altLang="en-US" sz="2200" dirty="0" smtClean="0"/>
              <a:t>Form 10 (once per security class)</a:t>
            </a:r>
          </a:p>
          <a:p>
            <a:pPr lvl="1" eaLnBrk="1" hangingPunct="1">
              <a:spcBef>
                <a:spcPct val="0"/>
              </a:spcBef>
            </a:pPr>
            <a:r>
              <a:rPr lang="en-US" altLang="en-US" sz="2200" dirty="0" smtClean="0"/>
              <a:t>Form 10-K (annual)</a:t>
            </a:r>
          </a:p>
          <a:p>
            <a:pPr lvl="1" eaLnBrk="1" hangingPunct="1">
              <a:spcBef>
                <a:spcPct val="0"/>
              </a:spcBef>
            </a:pPr>
            <a:r>
              <a:rPr lang="en-US" altLang="en-US" sz="2200" dirty="0" smtClean="0"/>
              <a:t>Form 10-Q (quarterly)</a:t>
            </a:r>
          </a:p>
          <a:p>
            <a:pPr lvl="1" eaLnBrk="1" hangingPunct="1">
              <a:spcBef>
                <a:spcPct val="0"/>
              </a:spcBef>
            </a:pPr>
            <a:r>
              <a:rPr lang="en-US" altLang="en-US" sz="2200" dirty="0" smtClean="0"/>
              <a:t>Form 8-K (episodic, within four business days)</a:t>
            </a:r>
          </a:p>
        </p:txBody>
      </p:sp>
    </p:spTree>
    <p:extLst>
      <p:ext uri="{BB962C8B-B14F-4D97-AF65-F5344CB8AC3E}">
        <p14:creationId xmlns:p14="http://schemas.microsoft.com/office/powerpoint/2010/main" val="54343974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Financing firms (MA3/BA6)</a:t>
            </a:r>
            <a:br>
              <a:rPr lang="en-US" altLang="en-US" dirty="0" smtClean="0"/>
            </a:br>
            <a:r>
              <a:rPr lang="en-US" altLang="en-US" sz="3500" dirty="0" smtClean="0"/>
              <a:t>Chapter overview</a:t>
            </a:r>
            <a:endParaRPr lang="en-US" altLang="en-US" dirty="0" smtClean="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smtClean="0"/>
              <a:t>Equity Finance</a:t>
            </a:r>
          </a:p>
          <a:p>
            <a:pPr marL="514350" indent="-514350" eaLnBrk="1" hangingPunct="1">
              <a:spcBef>
                <a:spcPts val="0"/>
              </a:spcBef>
              <a:buFont typeface="+mj-lt"/>
              <a:buAutoNum type="alphaLcPeriod"/>
            </a:pPr>
            <a:r>
              <a:rPr lang="en-US" altLang="en-US" sz="2800" dirty="0" smtClean="0"/>
              <a:t>Debt finance</a:t>
            </a:r>
          </a:p>
          <a:p>
            <a:pPr marL="514350" indent="-514350" eaLnBrk="1" hangingPunct="1">
              <a:spcBef>
                <a:spcPts val="0"/>
              </a:spcBef>
              <a:buFont typeface="+mj-lt"/>
              <a:buAutoNum type="alphaLcPeriod"/>
            </a:pPr>
            <a:r>
              <a:rPr lang="en-US" altLang="en-US" sz="2800" dirty="0" smtClean="0">
                <a:solidFill>
                  <a:srgbClr val="0070C0"/>
                </a:solidFill>
              </a:rPr>
              <a:t>Securities regulation</a:t>
            </a:r>
          </a:p>
          <a:p>
            <a:pPr marL="857250" lvl="1" indent="-457200" eaLnBrk="1" hangingPunct="1">
              <a:spcBef>
                <a:spcPts val="0"/>
              </a:spcBef>
              <a:buFont typeface="+mj-lt"/>
              <a:buAutoNum type="arabicPeriod"/>
            </a:pPr>
            <a:r>
              <a:rPr lang="en-US" altLang="en-US" sz="2400" dirty="0">
                <a:solidFill>
                  <a:srgbClr val="0070C0"/>
                </a:solidFill>
              </a:rPr>
              <a:t>What’s a </a:t>
            </a:r>
            <a:r>
              <a:rPr lang="en-US" altLang="en-US" sz="2400" dirty="0" smtClean="0">
                <a:solidFill>
                  <a:srgbClr val="0070C0"/>
                </a:solidFill>
              </a:rPr>
              <a:t>security?</a:t>
            </a:r>
            <a:endParaRPr lang="en-US" altLang="en-US" sz="2400" dirty="0">
              <a:solidFill>
                <a:srgbClr val="0070C0"/>
              </a:solidFill>
            </a:endParaRPr>
          </a:p>
          <a:p>
            <a:pPr marL="857250" lvl="1" indent="-457200" eaLnBrk="1" hangingPunct="1">
              <a:spcBef>
                <a:spcPts val="0"/>
              </a:spcBef>
              <a:buFont typeface="+mj-lt"/>
              <a:buAutoNum type="arabicPeriod"/>
            </a:pPr>
            <a:r>
              <a:rPr lang="en-US" altLang="en-US" sz="2400" dirty="0"/>
              <a:t>Offering securities</a:t>
            </a:r>
          </a:p>
          <a:p>
            <a:pPr marL="857250" lvl="1" indent="-457200" eaLnBrk="1" hangingPunct="1">
              <a:spcBef>
                <a:spcPts val="0"/>
              </a:spcBef>
              <a:buFont typeface="+mj-lt"/>
              <a:buAutoNum type="arabicPeriod"/>
            </a:pPr>
            <a:r>
              <a:rPr lang="en-US" altLang="en-US" sz="2400" dirty="0"/>
              <a:t>Securities fraud</a:t>
            </a:r>
          </a:p>
          <a:p>
            <a:pPr marL="857250" lvl="1" indent="-457200" eaLnBrk="1" hangingPunct="1">
              <a:spcBef>
                <a:spcPts val="0"/>
              </a:spcBef>
              <a:buFont typeface="+mj-lt"/>
              <a:buAutoNum type="arabicPeriod"/>
            </a:pPr>
            <a:r>
              <a:rPr lang="en-US" altLang="en-US" sz="2400" dirty="0"/>
              <a:t>Insider </a:t>
            </a:r>
            <a:r>
              <a:rPr lang="en-US" altLang="en-US" sz="2400" dirty="0" smtClean="0"/>
              <a:t>trading</a:t>
            </a:r>
          </a:p>
        </p:txBody>
      </p:sp>
    </p:spTree>
    <p:extLst>
      <p:ext uri="{BB962C8B-B14F-4D97-AF65-F5344CB8AC3E}">
        <p14:creationId xmlns:p14="http://schemas.microsoft.com/office/powerpoint/2010/main" val="374304819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What’s a security?</a:t>
            </a:r>
            <a:br>
              <a:rPr lang="en-US" altLang="en-US" smtClean="0"/>
            </a:br>
            <a:r>
              <a:rPr lang="en-US" altLang="en-US" sz="3500" smtClean="0"/>
              <a:t>Why does it matter?</a:t>
            </a:r>
            <a:endParaRPr lang="en-US" altLang="en-US" smtClean="0"/>
          </a:p>
        </p:txBody>
      </p:sp>
      <p:sp>
        <p:nvSpPr>
          <p:cNvPr id="1741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600" dirty="0" smtClean="0"/>
              <a:t>Securities regulation is the single most common source of legal malpractice claims among business lawyers</a:t>
            </a:r>
          </a:p>
          <a:p>
            <a:pPr lvl="1" eaLnBrk="1" hangingPunct="1">
              <a:spcBef>
                <a:spcPct val="0"/>
              </a:spcBef>
            </a:pPr>
            <a:r>
              <a:rPr lang="en-US" altLang="en-US" sz="2400" dirty="0" smtClean="0"/>
              <a:t>E.g., not recognizing that a transaction involves a security, and therefore not following the registration process</a:t>
            </a:r>
          </a:p>
          <a:p>
            <a:pPr eaLnBrk="1" hangingPunct="1">
              <a:spcBef>
                <a:spcPct val="0"/>
              </a:spcBef>
            </a:pPr>
            <a:r>
              <a:rPr lang="en-US" altLang="en-US" sz="2600" dirty="0" smtClean="0"/>
              <a:t>Cause of action for securities fraud is easier to establish than regular fraud</a:t>
            </a:r>
          </a:p>
          <a:p>
            <a:pPr lvl="1" eaLnBrk="1" hangingPunct="1">
              <a:spcBef>
                <a:spcPct val="0"/>
              </a:spcBef>
            </a:pPr>
            <a:r>
              <a:rPr lang="en-US" altLang="en-US" sz="2400" dirty="0" smtClean="0"/>
              <a:t>Easier to prove reliance on the misrepresentation of the other party &amp; transaction causation</a:t>
            </a:r>
          </a:p>
          <a:p>
            <a:pPr lvl="1" eaLnBrk="1" hangingPunct="1">
              <a:spcBef>
                <a:spcPct val="0"/>
              </a:spcBef>
            </a:pPr>
            <a:r>
              <a:rPr lang="en-US" altLang="en-US" sz="2400" dirty="0" smtClean="0"/>
              <a:t>Easier to prove materiality of representations</a:t>
            </a:r>
          </a:p>
        </p:txBody>
      </p:sp>
    </p:spTree>
    <p:extLst>
      <p:ext uri="{BB962C8B-B14F-4D97-AF65-F5344CB8AC3E}">
        <p14:creationId xmlns:p14="http://schemas.microsoft.com/office/powerpoint/2010/main" val="721434233"/>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What’s a security?</a:t>
            </a:r>
            <a:r>
              <a:rPr lang="en-US" altLang="en-US" sz="3500" smtClean="0"/>
              <a:t/>
            </a:r>
            <a:br>
              <a:rPr lang="en-US" altLang="en-US" sz="3500" smtClean="0"/>
            </a:br>
            <a:endParaRPr lang="en-US" altLang="en-US" sz="3500" smtClean="0"/>
          </a:p>
        </p:txBody>
      </p:sp>
      <p:sp>
        <p:nvSpPr>
          <p:cNvPr id="1843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So what is a security?</a:t>
            </a:r>
          </a:p>
          <a:p>
            <a:pPr lvl="1" eaLnBrk="1" hangingPunct="1">
              <a:spcBef>
                <a:spcPct val="0"/>
              </a:spcBef>
            </a:pPr>
            <a:r>
              <a:rPr lang="en-US" altLang="en-US" sz="2400" dirty="0" smtClean="0"/>
              <a:t>Securities Act, §2(a)(1): “The term ‘security’ means any </a:t>
            </a:r>
            <a:r>
              <a:rPr lang="en-US" altLang="en-US" sz="2400" dirty="0" smtClean="0">
                <a:solidFill>
                  <a:schemeClr val="hlink"/>
                </a:solidFill>
              </a:rPr>
              <a:t>note, stock, treasury stock, bond, debenture</a:t>
            </a:r>
            <a:r>
              <a:rPr lang="en-US" altLang="en-US" sz="2400" dirty="0" smtClean="0"/>
              <a:t>, </a:t>
            </a:r>
            <a:r>
              <a:rPr lang="en-US" altLang="en-US" sz="2400" dirty="0" smtClean="0">
                <a:solidFill>
                  <a:srgbClr val="009900"/>
                </a:solidFill>
              </a:rPr>
              <a:t>evidence of indebtedness, certificate of interest or participation in any profit-sharing agreement, … investment contract, voting trust certificate, … any put, call, straddle, option, or privilege on any security, certificate of deposit, or group or index of securities… or, in general, any interest or instrument commonly known as a “security”</a:t>
            </a:r>
            <a:r>
              <a:rPr lang="en-US" altLang="en-US" sz="2400" dirty="0" smtClean="0"/>
              <a:t>…”</a:t>
            </a:r>
            <a:endParaRPr lang="en-US" altLang="en-US" sz="2400" dirty="0" smtClean="0">
              <a:solidFill>
                <a:srgbClr val="009900"/>
              </a:solidFill>
            </a:endParaRPr>
          </a:p>
          <a:p>
            <a:pPr eaLnBrk="1" hangingPunct="1">
              <a:spcBef>
                <a:spcPct val="0"/>
              </a:spcBef>
            </a:pPr>
            <a:r>
              <a:rPr lang="en-US" altLang="en-US" sz="2800" dirty="0" smtClean="0"/>
              <a:t>Wait!  It gets worse!</a:t>
            </a:r>
          </a:p>
          <a:p>
            <a:pPr lvl="1" eaLnBrk="1" hangingPunct="1">
              <a:spcBef>
                <a:spcPct val="0"/>
              </a:spcBef>
            </a:pPr>
            <a:r>
              <a:rPr lang="en-US" altLang="en-US" sz="2400" dirty="0" smtClean="0"/>
              <a:t>First sentence of §2 states that the terms used in the act shall be defined in accordance with the various provisions of §2, “</a:t>
            </a:r>
            <a:r>
              <a:rPr lang="en-US" altLang="en-US" sz="2400" dirty="0" smtClean="0">
                <a:solidFill>
                  <a:schemeClr val="accent1"/>
                </a:solidFill>
              </a:rPr>
              <a:t>unless the context otherwise requires</a:t>
            </a:r>
            <a:r>
              <a:rPr lang="en-US" altLang="en-US" sz="2400" dirty="0" smtClean="0"/>
              <a:t>.”</a:t>
            </a:r>
          </a:p>
        </p:txBody>
      </p:sp>
    </p:spTree>
    <p:extLst>
      <p:ext uri="{BB962C8B-B14F-4D97-AF65-F5344CB8AC3E}">
        <p14:creationId xmlns:p14="http://schemas.microsoft.com/office/powerpoint/2010/main" val="209710580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What’s a security?</a:t>
            </a:r>
            <a:r>
              <a:rPr lang="en-US" altLang="en-US" sz="3500" smtClean="0"/>
              <a:t/>
            </a:r>
            <a:br>
              <a:rPr lang="en-US" altLang="en-US" sz="3500" smtClean="0"/>
            </a:br>
            <a:endParaRPr lang="en-US" altLang="en-US" sz="3500" smtClean="0"/>
          </a:p>
        </p:txBody>
      </p:sp>
      <p:sp>
        <p:nvSpPr>
          <p:cNvPr id="1945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So the definition in §2(a)(1) of the Securities Act includes:</a:t>
            </a:r>
          </a:p>
          <a:p>
            <a:pPr lvl="1" eaLnBrk="1" hangingPunct="1">
              <a:spcBef>
                <a:spcPct val="0"/>
              </a:spcBef>
            </a:pPr>
            <a:r>
              <a:rPr lang="en-US" altLang="en-US" dirty="0" smtClean="0">
                <a:solidFill>
                  <a:schemeClr val="hlink"/>
                </a:solidFill>
              </a:rPr>
              <a:t>Specific instruments</a:t>
            </a:r>
            <a:r>
              <a:rPr lang="en-US" altLang="en-US" dirty="0" smtClean="0"/>
              <a:t>: note, stock, bond, etc.</a:t>
            </a:r>
          </a:p>
          <a:p>
            <a:pPr lvl="1" eaLnBrk="1" hangingPunct="1">
              <a:spcBef>
                <a:spcPct val="0"/>
              </a:spcBef>
            </a:pPr>
            <a:r>
              <a:rPr lang="en-US" altLang="en-US" dirty="0" smtClean="0">
                <a:solidFill>
                  <a:srgbClr val="009900"/>
                </a:solidFill>
              </a:rPr>
              <a:t>Catch-all phases</a:t>
            </a:r>
            <a:r>
              <a:rPr lang="en-US" altLang="en-US" dirty="0" smtClean="0"/>
              <a:t>: investment contract, evidence of indebtedness, any interest or instrument commonly known as a “security”, etc.</a:t>
            </a:r>
          </a:p>
          <a:p>
            <a:pPr lvl="1" eaLnBrk="1" hangingPunct="1">
              <a:spcBef>
                <a:spcPct val="0"/>
              </a:spcBef>
            </a:pPr>
            <a:r>
              <a:rPr lang="en-US" altLang="en-US" dirty="0" smtClean="0">
                <a:solidFill>
                  <a:schemeClr val="accent1"/>
                </a:solidFill>
              </a:rPr>
              <a:t>Escape hatch</a:t>
            </a:r>
            <a:r>
              <a:rPr lang="en-US" altLang="en-US" dirty="0" smtClean="0"/>
              <a:t>: unless the context otherwise requires</a:t>
            </a:r>
          </a:p>
        </p:txBody>
      </p:sp>
      <p:sp>
        <p:nvSpPr>
          <p:cNvPr id="19460" name="Rectangle 4"/>
          <p:cNvSpPr>
            <a:spLocks noChangeArrowheads="1"/>
          </p:cNvSpPr>
          <p:nvPr/>
        </p:nvSpPr>
        <p:spPr bwMode="auto">
          <a:xfrm>
            <a:off x="4648200" y="1981200"/>
            <a:ext cx="990600" cy="3810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19461" name="Rectangle 5"/>
          <p:cNvSpPr>
            <a:spLocks noChangeArrowheads="1"/>
          </p:cNvSpPr>
          <p:nvPr/>
        </p:nvSpPr>
        <p:spPr bwMode="auto">
          <a:xfrm>
            <a:off x="3276600" y="2362200"/>
            <a:ext cx="3048000" cy="3810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19462" name="Rectangle 4"/>
          <p:cNvSpPr>
            <a:spLocks noChangeArrowheads="1"/>
          </p:cNvSpPr>
          <p:nvPr/>
        </p:nvSpPr>
        <p:spPr bwMode="auto">
          <a:xfrm>
            <a:off x="3886200" y="1981200"/>
            <a:ext cx="685800" cy="3810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170947550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What’s a security?</a:t>
            </a:r>
            <a:br>
              <a:rPr lang="en-US" altLang="en-US" smtClean="0"/>
            </a:br>
            <a:r>
              <a:rPr lang="en-US" altLang="en-US" sz="3500" smtClean="0"/>
              <a:t>Stock (</a:t>
            </a:r>
            <a:r>
              <a:rPr lang="en-US" altLang="en-US" sz="3500" i="1" smtClean="0"/>
              <a:t>Forman </a:t>
            </a:r>
            <a:r>
              <a:rPr lang="en-US" altLang="en-US" sz="3500" smtClean="0"/>
              <a:t>/ </a:t>
            </a:r>
            <a:r>
              <a:rPr lang="en-US" altLang="en-US" sz="3500" i="1" smtClean="0"/>
              <a:t>Landreth</a:t>
            </a:r>
            <a:r>
              <a:rPr lang="en-US" altLang="en-US" sz="3500" smtClean="0"/>
              <a:t>)</a:t>
            </a:r>
            <a:endParaRPr lang="en-US" altLang="en-US" smtClean="0"/>
          </a:p>
        </p:txBody>
      </p:sp>
      <p:sp>
        <p:nvSpPr>
          <p:cNvPr id="20483" name="Rectangle 3"/>
          <p:cNvSpPr>
            <a:spLocks noGrp="1" noChangeArrowheads="1"/>
          </p:cNvSpPr>
          <p:nvPr>
            <p:ph type="body" idx="1"/>
          </p:nvPr>
        </p:nvSpPr>
        <p:spPr>
          <a:xfrm>
            <a:off x="0" y="1447800"/>
            <a:ext cx="9144000" cy="5410200"/>
          </a:xfrm>
        </p:spPr>
        <p:txBody>
          <a:bodyPr/>
          <a:lstStyle/>
          <a:p>
            <a:pPr marL="571500" indent="-571500" eaLnBrk="1" hangingPunct="1">
              <a:spcBef>
                <a:spcPct val="0"/>
              </a:spcBef>
            </a:pPr>
            <a:r>
              <a:rPr lang="en-US" altLang="en-US" sz="2400" i="1" dirty="0" smtClean="0"/>
              <a:t>Forman</a:t>
            </a:r>
            <a:r>
              <a:rPr lang="en-US" altLang="en-US" sz="2400" dirty="0" smtClean="0"/>
              <a:t>:  Instrument called ‘stock’ is considered stock if it has:</a:t>
            </a:r>
          </a:p>
          <a:p>
            <a:pPr marL="839788" lvl="1" indent="-495300" eaLnBrk="1" hangingPunct="1">
              <a:spcBef>
                <a:spcPct val="0"/>
              </a:spcBef>
            </a:pPr>
            <a:r>
              <a:rPr lang="en-US" altLang="en-US" sz="2000" dirty="0" smtClean="0"/>
              <a:t>Right to receive dividends contingent upon an apportionment of profits</a:t>
            </a:r>
          </a:p>
          <a:p>
            <a:pPr marL="839788" lvl="1" indent="-495300" eaLnBrk="1" hangingPunct="1">
              <a:spcBef>
                <a:spcPct val="0"/>
              </a:spcBef>
            </a:pPr>
            <a:r>
              <a:rPr lang="en-US" altLang="en-US" sz="2000" dirty="0" smtClean="0"/>
              <a:t>Negotiability</a:t>
            </a:r>
          </a:p>
          <a:p>
            <a:pPr marL="839788" lvl="1" indent="-495300" eaLnBrk="1" hangingPunct="1">
              <a:spcBef>
                <a:spcPct val="0"/>
              </a:spcBef>
            </a:pPr>
            <a:r>
              <a:rPr lang="en-US" altLang="en-US" sz="2000" dirty="0" smtClean="0"/>
              <a:t>The ability to be pledged or hypothecated </a:t>
            </a:r>
            <a:r>
              <a:rPr lang="en-US" altLang="en-US" sz="1400" dirty="0" smtClean="0"/>
              <a:t>(pledged without delivery of possession)</a:t>
            </a:r>
            <a:endParaRPr lang="en-US" altLang="en-US" sz="2000" dirty="0" smtClean="0"/>
          </a:p>
          <a:p>
            <a:pPr marL="839788" lvl="1" indent="-495300" eaLnBrk="1" hangingPunct="1">
              <a:spcBef>
                <a:spcPct val="0"/>
              </a:spcBef>
            </a:pPr>
            <a:r>
              <a:rPr lang="en-US" altLang="en-US" sz="2000" dirty="0" smtClean="0"/>
              <a:t>Voting rights in proportion to the number of shares owned</a:t>
            </a:r>
          </a:p>
          <a:p>
            <a:pPr marL="839788" lvl="1" indent="-495300" eaLnBrk="1" hangingPunct="1">
              <a:spcBef>
                <a:spcPct val="0"/>
              </a:spcBef>
            </a:pPr>
            <a:r>
              <a:rPr lang="en-US" altLang="en-US" sz="2000" dirty="0" smtClean="0"/>
              <a:t>The ability to appreciate in value</a:t>
            </a:r>
          </a:p>
          <a:p>
            <a:pPr marL="571500" indent="-571500" eaLnBrk="1" hangingPunct="1">
              <a:spcBef>
                <a:spcPct val="0"/>
              </a:spcBef>
            </a:pPr>
            <a:endParaRPr lang="en-US" altLang="en-US" sz="2400" i="1" dirty="0" smtClean="0"/>
          </a:p>
          <a:p>
            <a:pPr marL="571500" indent="-571500" eaLnBrk="1" hangingPunct="1">
              <a:spcBef>
                <a:spcPct val="0"/>
              </a:spcBef>
            </a:pPr>
            <a:r>
              <a:rPr lang="en-US" altLang="en-US" sz="2400" i="1" dirty="0" err="1" smtClean="0"/>
              <a:t>Landreth</a:t>
            </a:r>
            <a:r>
              <a:rPr lang="en-US" altLang="en-US" sz="2400" dirty="0" smtClean="0"/>
              <a:t>: If stock satisfies the </a:t>
            </a:r>
            <a:r>
              <a:rPr lang="en-US" altLang="en-US" sz="2400" i="1" dirty="0" smtClean="0"/>
              <a:t>Forman</a:t>
            </a:r>
            <a:r>
              <a:rPr lang="en-US" altLang="en-US" sz="2400" dirty="0" smtClean="0"/>
              <a:t> criteria, its sale is always governed by securities laws, and </a:t>
            </a:r>
            <a:r>
              <a:rPr lang="en-US" altLang="en-US" sz="2400" i="1" dirty="0" smtClean="0"/>
              <a:t>Howey</a:t>
            </a:r>
            <a:r>
              <a:rPr lang="en-US" altLang="en-US" sz="2400" dirty="0" smtClean="0"/>
              <a:t> test does not apply</a:t>
            </a:r>
            <a:endParaRPr lang="en-US" altLang="en-US" sz="2400" i="1" dirty="0" smtClean="0"/>
          </a:p>
        </p:txBody>
      </p:sp>
    </p:spTree>
    <p:extLst>
      <p:ext uri="{BB962C8B-B14F-4D97-AF65-F5344CB8AC3E}">
        <p14:creationId xmlns:p14="http://schemas.microsoft.com/office/powerpoint/2010/main" val="99759498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What’s a security?</a:t>
            </a:r>
            <a:br>
              <a:rPr lang="en-US" altLang="en-US" smtClean="0"/>
            </a:br>
            <a:r>
              <a:rPr lang="en-US" altLang="en-US" sz="3500" smtClean="0"/>
              <a:t>Note (</a:t>
            </a:r>
            <a:r>
              <a:rPr lang="en-US" altLang="en-US" sz="3500" i="1" smtClean="0"/>
              <a:t>Reves</a:t>
            </a:r>
            <a:r>
              <a:rPr lang="en-US" altLang="en-US" sz="3500" smtClean="0"/>
              <a:t>)</a:t>
            </a:r>
            <a:endParaRPr lang="en-US" altLang="en-US" smtClean="0"/>
          </a:p>
        </p:txBody>
      </p:sp>
      <p:sp>
        <p:nvSpPr>
          <p:cNvPr id="21507" name="Rectangle 3"/>
          <p:cNvSpPr>
            <a:spLocks noGrp="1" noChangeArrowheads="1"/>
          </p:cNvSpPr>
          <p:nvPr>
            <p:ph type="body" idx="1"/>
          </p:nvPr>
        </p:nvSpPr>
        <p:spPr>
          <a:xfrm>
            <a:off x="0" y="1447800"/>
            <a:ext cx="9144000" cy="5410200"/>
          </a:xfrm>
        </p:spPr>
        <p:txBody>
          <a:bodyPr/>
          <a:lstStyle/>
          <a:p>
            <a:pPr marL="571500" indent="-571500" eaLnBrk="1" hangingPunct="1">
              <a:spcBef>
                <a:spcPct val="0"/>
              </a:spcBef>
              <a:buFont typeface="Wingdings" pitchFamily="2" charset="2"/>
              <a:buNone/>
            </a:pPr>
            <a:r>
              <a:rPr lang="en-US" altLang="en-US" sz="2400" dirty="0" smtClean="0"/>
              <a:t>“Family Resemblance Test”</a:t>
            </a:r>
          </a:p>
          <a:p>
            <a:pPr marL="571500" indent="-571500" eaLnBrk="1" hangingPunct="1">
              <a:spcBef>
                <a:spcPct val="0"/>
              </a:spcBef>
            </a:pPr>
            <a:r>
              <a:rPr lang="en-US" altLang="en-US" sz="2400" dirty="0" smtClean="0"/>
              <a:t>Presumption that a note is a security</a:t>
            </a:r>
          </a:p>
          <a:p>
            <a:pPr marL="571500" indent="-571500" eaLnBrk="1" hangingPunct="1">
              <a:spcBef>
                <a:spcPct val="0"/>
              </a:spcBef>
            </a:pPr>
            <a:r>
              <a:rPr lang="en-US" altLang="en-US" sz="2400" dirty="0" smtClean="0"/>
              <a:t>Presumption rebutted if note falls into one of these categories</a:t>
            </a:r>
          </a:p>
          <a:p>
            <a:pPr marL="920750" lvl="1" indent="-571500" eaLnBrk="1" hangingPunct="1">
              <a:spcBef>
                <a:spcPct val="0"/>
              </a:spcBef>
            </a:pPr>
            <a:r>
              <a:rPr lang="en-US" altLang="en-US" sz="2000" dirty="0" smtClean="0"/>
              <a:t>Note delivered in consumer financing</a:t>
            </a:r>
          </a:p>
          <a:p>
            <a:pPr marL="920750" lvl="1" indent="-571500" eaLnBrk="1" hangingPunct="1">
              <a:spcBef>
                <a:spcPct val="0"/>
              </a:spcBef>
            </a:pPr>
            <a:r>
              <a:rPr lang="en-US" altLang="en-US" sz="2000" dirty="0" smtClean="0"/>
              <a:t>Note secured by a mortgage on a home</a:t>
            </a:r>
          </a:p>
          <a:p>
            <a:pPr marL="920750" lvl="1" indent="-571500" eaLnBrk="1" hangingPunct="1">
              <a:spcBef>
                <a:spcPct val="0"/>
              </a:spcBef>
            </a:pPr>
            <a:r>
              <a:rPr lang="en-US" altLang="en-US" sz="1800" dirty="0" smtClean="0"/>
              <a:t>Short-term note secured by a lien on a small business or some of its assets</a:t>
            </a:r>
          </a:p>
          <a:p>
            <a:pPr marL="920750" lvl="1" indent="-571500" eaLnBrk="1" hangingPunct="1">
              <a:spcBef>
                <a:spcPct val="0"/>
              </a:spcBef>
            </a:pPr>
            <a:r>
              <a:rPr lang="en-US" altLang="en-US" sz="2000" dirty="0" smtClean="0"/>
              <a:t>Note evidencing a ‘character’ loan to a bank customer</a:t>
            </a:r>
          </a:p>
          <a:p>
            <a:pPr marL="920750" lvl="1" indent="-571500" eaLnBrk="1" hangingPunct="1">
              <a:spcBef>
                <a:spcPct val="0"/>
              </a:spcBef>
            </a:pPr>
            <a:r>
              <a:rPr lang="en-US" altLang="en-US" sz="2000" dirty="0" smtClean="0"/>
              <a:t>Short-term note secured by an assignment of accounts receivable</a:t>
            </a:r>
          </a:p>
          <a:p>
            <a:pPr marL="920750" lvl="1" indent="-571500" eaLnBrk="1" hangingPunct="1">
              <a:spcBef>
                <a:spcPct val="0"/>
              </a:spcBef>
            </a:pPr>
            <a:r>
              <a:rPr lang="en-US" altLang="en-US" sz="2000" dirty="0" smtClean="0"/>
              <a:t>Note which simply formalizes an open-account debt incurred in the ordinary course of business</a:t>
            </a:r>
          </a:p>
          <a:p>
            <a:pPr marL="920750" lvl="1" indent="-571500" eaLnBrk="1" hangingPunct="1">
              <a:spcBef>
                <a:spcPct val="0"/>
              </a:spcBef>
            </a:pPr>
            <a:r>
              <a:rPr lang="en-US" altLang="en-US" sz="2000" dirty="0" smtClean="0"/>
              <a:t>Note evidencing loan by a commercial bank for current operations</a:t>
            </a:r>
          </a:p>
          <a:p>
            <a:pPr marL="920750" lvl="1" indent="-571500" eaLnBrk="1" hangingPunct="1">
              <a:spcBef>
                <a:spcPct val="0"/>
              </a:spcBef>
            </a:pPr>
            <a:r>
              <a:rPr lang="en-US" altLang="en-US" sz="2000" dirty="0" smtClean="0"/>
              <a:t>Additional categories that a court finds not to be a security</a:t>
            </a:r>
          </a:p>
        </p:txBody>
      </p:sp>
    </p:spTree>
    <p:extLst>
      <p:ext uri="{BB962C8B-B14F-4D97-AF65-F5344CB8AC3E}">
        <p14:creationId xmlns:p14="http://schemas.microsoft.com/office/powerpoint/2010/main" val="251673244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What’s a security?</a:t>
            </a:r>
            <a:br>
              <a:rPr lang="en-US" altLang="en-US" smtClean="0"/>
            </a:br>
            <a:r>
              <a:rPr lang="en-US" altLang="en-US" sz="3500" smtClean="0"/>
              <a:t>Note (</a:t>
            </a:r>
            <a:r>
              <a:rPr lang="en-US" altLang="en-US" sz="3500" i="1" smtClean="0"/>
              <a:t>Reves</a:t>
            </a:r>
            <a:r>
              <a:rPr lang="en-US" altLang="en-US" sz="3500" smtClean="0"/>
              <a:t>)</a:t>
            </a:r>
            <a:endParaRPr lang="en-US" altLang="en-US" smtClean="0"/>
          </a:p>
        </p:txBody>
      </p:sp>
      <p:sp>
        <p:nvSpPr>
          <p:cNvPr id="22531" name="Rectangle 3"/>
          <p:cNvSpPr>
            <a:spLocks noGrp="1" noChangeArrowheads="1"/>
          </p:cNvSpPr>
          <p:nvPr>
            <p:ph type="body" idx="1"/>
          </p:nvPr>
        </p:nvSpPr>
        <p:spPr>
          <a:xfrm>
            <a:off x="0" y="1447800"/>
            <a:ext cx="9144000" cy="5410200"/>
          </a:xfrm>
        </p:spPr>
        <p:txBody>
          <a:bodyPr/>
          <a:lstStyle/>
          <a:p>
            <a:pPr marL="571500" indent="-571500" eaLnBrk="1" hangingPunct="1">
              <a:spcBef>
                <a:spcPct val="0"/>
              </a:spcBef>
            </a:pPr>
            <a:r>
              <a:rPr lang="en-US" altLang="en-US" sz="2800" dirty="0" smtClean="0"/>
              <a:t>Criteria for evaluating whether a note is a security</a:t>
            </a:r>
          </a:p>
          <a:p>
            <a:pPr marL="920750" lvl="1" indent="-571500" eaLnBrk="1" hangingPunct="1">
              <a:spcBef>
                <a:spcPct val="0"/>
              </a:spcBef>
              <a:buFont typeface="Arial" charset="0"/>
              <a:buAutoNum type="arabicPeriod"/>
            </a:pPr>
            <a:r>
              <a:rPr lang="en-US" altLang="en-US" dirty="0" smtClean="0"/>
              <a:t>Motivations prompting reasonable seller/buyer to enter into it</a:t>
            </a:r>
          </a:p>
          <a:p>
            <a:pPr marL="1216025" lvl="2" indent="-571500" eaLnBrk="1" hangingPunct="1">
              <a:spcBef>
                <a:spcPct val="0"/>
              </a:spcBef>
            </a:pPr>
            <a:r>
              <a:rPr lang="en-US" altLang="en-US" sz="2200" dirty="0" smtClean="0"/>
              <a:t>Security</a:t>
            </a:r>
          </a:p>
          <a:p>
            <a:pPr lvl="3" eaLnBrk="1" hangingPunct="1">
              <a:spcBef>
                <a:spcPct val="0"/>
              </a:spcBef>
            </a:pPr>
            <a:r>
              <a:rPr lang="en-US" altLang="en-US" sz="2200" dirty="0" smtClean="0"/>
              <a:t>Seller's purpose is to raise money for the general use of a business enterprise or to finance substantial investments</a:t>
            </a:r>
          </a:p>
          <a:p>
            <a:pPr lvl="3" eaLnBrk="1" hangingPunct="1">
              <a:spcBef>
                <a:spcPct val="0"/>
              </a:spcBef>
            </a:pPr>
            <a:r>
              <a:rPr lang="en-US" altLang="en-US" sz="2200" dirty="0" smtClean="0"/>
              <a:t>Buyer is interested primarily in the profit the note is expected to generate</a:t>
            </a:r>
          </a:p>
          <a:p>
            <a:pPr marL="1216025" lvl="2" indent="-571500" eaLnBrk="1" hangingPunct="1">
              <a:spcBef>
                <a:spcPct val="0"/>
              </a:spcBef>
            </a:pPr>
            <a:r>
              <a:rPr lang="en-US" altLang="en-US" sz="2200" dirty="0" smtClean="0"/>
              <a:t>Not security</a:t>
            </a:r>
          </a:p>
          <a:p>
            <a:pPr lvl="3" eaLnBrk="1" hangingPunct="1">
              <a:spcBef>
                <a:spcPct val="0"/>
              </a:spcBef>
            </a:pPr>
            <a:r>
              <a:rPr lang="en-US" altLang="en-US" sz="2200" dirty="0" smtClean="0"/>
              <a:t>Facilitates purchase/sale of minor asset or consumer good</a:t>
            </a:r>
          </a:p>
          <a:p>
            <a:pPr lvl="3" eaLnBrk="1" hangingPunct="1">
              <a:spcBef>
                <a:spcPct val="0"/>
              </a:spcBef>
            </a:pPr>
            <a:r>
              <a:rPr lang="en-US" altLang="en-US" sz="2200" dirty="0" smtClean="0"/>
              <a:t>Corrects for the seller's cash-flow difficulties</a:t>
            </a:r>
          </a:p>
          <a:p>
            <a:pPr lvl="3" eaLnBrk="1" hangingPunct="1">
              <a:spcBef>
                <a:spcPct val="0"/>
              </a:spcBef>
            </a:pPr>
            <a:r>
              <a:rPr lang="en-US" altLang="en-US" sz="2200" dirty="0" smtClean="0"/>
              <a:t>Advances some other commercial or consumer purpose</a:t>
            </a:r>
          </a:p>
        </p:txBody>
      </p:sp>
    </p:spTree>
    <p:extLst>
      <p:ext uri="{BB962C8B-B14F-4D97-AF65-F5344CB8AC3E}">
        <p14:creationId xmlns:p14="http://schemas.microsoft.com/office/powerpoint/2010/main" val="18250342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altLang="en-US" smtClean="0"/>
              <a:t>What’s a security?</a:t>
            </a:r>
            <a:br>
              <a:rPr lang="en-US" altLang="en-US" smtClean="0"/>
            </a:br>
            <a:r>
              <a:rPr lang="en-US" altLang="en-US" sz="3500" smtClean="0"/>
              <a:t>Note (</a:t>
            </a:r>
            <a:r>
              <a:rPr lang="en-US" altLang="en-US" sz="3500" i="1" smtClean="0"/>
              <a:t>Reves</a:t>
            </a:r>
            <a:r>
              <a:rPr lang="en-US" altLang="en-US" sz="3500" smtClean="0"/>
              <a:t>)</a:t>
            </a:r>
            <a:endParaRPr lang="en-US" altLang="en-US" smtClean="0"/>
          </a:p>
        </p:txBody>
      </p:sp>
      <p:sp>
        <p:nvSpPr>
          <p:cNvPr id="23555" name="Rectangle 3"/>
          <p:cNvSpPr>
            <a:spLocks noGrp="1" noChangeArrowheads="1"/>
          </p:cNvSpPr>
          <p:nvPr>
            <p:ph type="body" idx="4294967295"/>
          </p:nvPr>
        </p:nvSpPr>
        <p:spPr>
          <a:xfrm>
            <a:off x="0" y="1447800"/>
            <a:ext cx="9144000" cy="5410200"/>
          </a:xfrm>
        </p:spPr>
        <p:txBody>
          <a:bodyPr/>
          <a:lstStyle/>
          <a:p>
            <a:pPr marL="571500" indent="-571500" eaLnBrk="1" hangingPunct="1">
              <a:spcBef>
                <a:spcPct val="0"/>
              </a:spcBef>
            </a:pPr>
            <a:r>
              <a:rPr lang="en-US" altLang="en-US" sz="2800" dirty="0" smtClean="0"/>
              <a:t>Criteria for evaluating whether a note is a security</a:t>
            </a:r>
          </a:p>
          <a:p>
            <a:pPr marL="920750" lvl="1" indent="-571500" eaLnBrk="1" hangingPunct="1">
              <a:spcBef>
                <a:spcPct val="0"/>
              </a:spcBef>
              <a:buFont typeface="Arial" charset="0"/>
              <a:buAutoNum type="arabicPeriod" startAt="2"/>
            </a:pPr>
            <a:r>
              <a:rPr lang="en-US" altLang="en-US" dirty="0" smtClean="0"/>
              <a:t>“Plan of distribution” of the instrument</a:t>
            </a:r>
          </a:p>
          <a:p>
            <a:pPr marL="1216025" lvl="2" indent="-571500" eaLnBrk="1" hangingPunct="1">
              <a:spcBef>
                <a:spcPct val="0"/>
              </a:spcBef>
            </a:pPr>
            <a:r>
              <a:rPr lang="en-US" altLang="en-US" dirty="0" smtClean="0"/>
              <a:t>Security: If there is “common trading for speculation or investment”</a:t>
            </a:r>
          </a:p>
          <a:p>
            <a:pPr marL="920750" lvl="1" indent="-571500" eaLnBrk="1" hangingPunct="1">
              <a:spcBef>
                <a:spcPct val="0"/>
              </a:spcBef>
              <a:buFont typeface="Arial" charset="0"/>
              <a:buAutoNum type="arabicPeriod" startAt="2"/>
            </a:pPr>
            <a:r>
              <a:rPr lang="en-US" altLang="en-US" u="sng" dirty="0" smtClean="0"/>
              <a:t>Reasonable expectations</a:t>
            </a:r>
            <a:r>
              <a:rPr lang="en-US" altLang="en-US" dirty="0" smtClean="0"/>
              <a:t> of the investing public</a:t>
            </a:r>
          </a:p>
          <a:p>
            <a:pPr marL="920750" lvl="1" indent="-571500" eaLnBrk="1" hangingPunct="1">
              <a:spcBef>
                <a:spcPct val="0"/>
              </a:spcBef>
              <a:buFont typeface="Arial" charset="0"/>
              <a:buAutoNum type="arabicPeriod" startAt="2"/>
            </a:pPr>
            <a:r>
              <a:rPr lang="en-US" altLang="en-US" dirty="0" smtClean="0"/>
              <a:t>Factors that </a:t>
            </a:r>
            <a:r>
              <a:rPr lang="en-US" altLang="en-US" u="sng" dirty="0" smtClean="0"/>
              <a:t>significantly reduce risk</a:t>
            </a:r>
            <a:r>
              <a:rPr lang="en-US" altLang="en-US" dirty="0" smtClean="0"/>
              <a:t> of the instrument, rendering application of the Securities Acts unnecessary</a:t>
            </a:r>
          </a:p>
          <a:p>
            <a:pPr marL="1216025" lvl="2" indent="-571500" eaLnBrk="1" hangingPunct="1">
              <a:spcBef>
                <a:spcPct val="0"/>
              </a:spcBef>
            </a:pPr>
            <a:r>
              <a:rPr lang="en-US" altLang="en-US" dirty="0" smtClean="0"/>
              <a:t>E.g., Existence of another regulatory scheme</a:t>
            </a:r>
          </a:p>
        </p:txBody>
      </p:sp>
    </p:spTree>
    <p:extLst>
      <p:ext uri="{BB962C8B-B14F-4D97-AF65-F5344CB8AC3E}">
        <p14:creationId xmlns:p14="http://schemas.microsoft.com/office/powerpoint/2010/main" val="3634581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altLang="en-US" dirty="0" smtClean="0"/>
              <a:t>Capital market terminology</a:t>
            </a:r>
            <a:r>
              <a:rPr lang="en-US" altLang="en-US" sz="3700" dirty="0" smtClean="0"/>
              <a:t/>
            </a:r>
            <a:br>
              <a:rPr lang="en-US" altLang="en-US" sz="3700" dirty="0" smtClean="0"/>
            </a:br>
            <a:r>
              <a:rPr lang="en-US" altLang="en-US" sz="3500" dirty="0" smtClean="0"/>
              <a:t>Diversification / correlation</a:t>
            </a:r>
          </a:p>
        </p:txBody>
      </p:sp>
      <p:sp>
        <p:nvSpPr>
          <p:cNvPr id="2253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Additional “bets” diversify only to the extent that they are </a:t>
            </a:r>
            <a:r>
              <a:rPr lang="en-US" altLang="en-US" sz="2800" b="1" u="sng" dirty="0" smtClean="0"/>
              <a:t>not correlated</a:t>
            </a:r>
            <a:r>
              <a:rPr lang="en-US" altLang="en-US" sz="2800" dirty="0" smtClean="0"/>
              <a:t> with the existing bets</a:t>
            </a:r>
          </a:p>
          <a:p>
            <a:pPr eaLnBrk="1" hangingPunct="1">
              <a:spcBef>
                <a:spcPct val="0"/>
              </a:spcBef>
            </a:pPr>
            <a:endParaRPr lang="en-US" altLang="en-US" sz="2800" b="1" u="sng" dirty="0" smtClean="0"/>
          </a:p>
          <a:p>
            <a:pPr lvl="1" eaLnBrk="1" hangingPunct="1">
              <a:spcBef>
                <a:spcPct val="0"/>
              </a:spcBef>
            </a:pPr>
            <a:r>
              <a:rPr lang="en-US" altLang="en-US" b="1" u="sng" dirty="0" smtClean="0"/>
              <a:t>Correlation</a:t>
            </a:r>
            <a:r>
              <a:rPr lang="en-US" altLang="en-US" dirty="0" smtClean="0"/>
              <a:t>: The observation that when there’s a change in A, there’s a change in B</a:t>
            </a:r>
          </a:p>
        </p:txBody>
      </p:sp>
    </p:spTree>
    <p:extLst>
      <p:ext uri="{BB962C8B-B14F-4D97-AF65-F5344CB8AC3E}">
        <p14:creationId xmlns:p14="http://schemas.microsoft.com/office/powerpoint/2010/main" val="332321254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What’s a security?</a:t>
            </a:r>
            <a:br>
              <a:rPr lang="en-US" altLang="en-US" smtClean="0"/>
            </a:br>
            <a:r>
              <a:rPr lang="en-US" altLang="en-US" sz="3500" smtClean="0"/>
              <a:t>Investment contract (</a:t>
            </a:r>
            <a:r>
              <a:rPr lang="en-US" altLang="en-US" sz="3500" i="1" smtClean="0"/>
              <a:t>Howey</a:t>
            </a:r>
            <a:r>
              <a:rPr lang="en-US" altLang="en-US" sz="3500" smtClean="0"/>
              <a:t>)</a:t>
            </a:r>
            <a:endParaRPr lang="en-US" altLang="en-US" sz="3500" i="1" smtClean="0"/>
          </a:p>
        </p:txBody>
      </p:sp>
      <p:sp>
        <p:nvSpPr>
          <p:cNvPr id="24579" name="Rectangle 3"/>
          <p:cNvSpPr>
            <a:spLocks noGrp="1" noChangeArrowheads="1"/>
          </p:cNvSpPr>
          <p:nvPr>
            <p:ph type="body" idx="1"/>
          </p:nvPr>
        </p:nvSpPr>
        <p:spPr>
          <a:xfrm>
            <a:off x="0" y="1447800"/>
            <a:ext cx="9144000" cy="5410200"/>
          </a:xfrm>
        </p:spPr>
        <p:txBody>
          <a:bodyPr/>
          <a:lstStyle/>
          <a:p>
            <a:pPr marL="571500" indent="-571500" eaLnBrk="1" hangingPunct="1">
              <a:spcBef>
                <a:spcPct val="0"/>
              </a:spcBef>
            </a:pPr>
            <a:r>
              <a:rPr lang="en-US" altLang="en-US" sz="2800" i="1" dirty="0" smtClean="0"/>
              <a:t>Howey</a:t>
            </a:r>
            <a:r>
              <a:rPr lang="en-US" altLang="en-US" sz="2800" dirty="0" smtClean="0"/>
              <a:t> – An interest in an enterprise is an “investment contract” if it is:</a:t>
            </a:r>
          </a:p>
          <a:p>
            <a:pPr marL="839788" lvl="1" indent="-495300" eaLnBrk="1" hangingPunct="1">
              <a:spcBef>
                <a:spcPct val="0"/>
              </a:spcBef>
              <a:buFont typeface="Wingdings" pitchFamily="2" charset="2"/>
              <a:buAutoNum type="arabicPeriod"/>
            </a:pPr>
            <a:r>
              <a:rPr lang="en-US" altLang="en-US" dirty="0" smtClean="0"/>
              <a:t>An investment</a:t>
            </a:r>
          </a:p>
          <a:p>
            <a:pPr marL="839788" lvl="1" indent="-495300" eaLnBrk="1" hangingPunct="1">
              <a:spcBef>
                <a:spcPct val="0"/>
              </a:spcBef>
              <a:buFont typeface="Wingdings" pitchFamily="2" charset="2"/>
              <a:buAutoNum type="arabicPeriod"/>
            </a:pPr>
            <a:r>
              <a:rPr lang="en-US" altLang="en-US" dirty="0" smtClean="0"/>
              <a:t>In a “common enterprise”</a:t>
            </a:r>
          </a:p>
          <a:p>
            <a:pPr marL="839788" lvl="1" indent="-495300" eaLnBrk="1" hangingPunct="1">
              <a:spcBef>
                <a:spcPct val="0"/>
              </a:spcBef>
              <a:buFont typeface="Wingdings" pitchFamily="2" charset="2"/>
              <a:buAutoNum type="arabicPeriod"/>
            </a:pPr>
            <a:r>
              <a:rPr lang="en-US" altLang="en-US" dirty="0" smtClean="0"/>
              <a:t>With a reasonable expectation of profits</a:t>
            </a:r>
          </a:p>
          <a:p>
            <a:pPr marL="839788" lvl="1" indent="-495300" eaLnBrk="1" hangingPunct="1">
              <a:spcBef>
                <a:spcPct val="0"/>
              </a:spcBef>
              <a:buFont typeface="Wingdings" pitchFamily="2" charset="2"/>
              <a:buAutoNum type="arabicPeriod"/>
            </a:pPr>
            <a:r>
              <a:rPr lang="en-US" altLang="en-US" dirty="0" smtClean="0"/>
              <a:t>Profits derived from the entrepreneurial or managerial efforts of others</a:t>
            </a:r>
          </a:p>
        </p:txBody>
      </p:sp>
    </p:spTree>
    <p:extLst>
      <p:ext uri="{BB962C8B-B14F-4D97-AF65-F5344CB8AC3E}">
        <p14:creationId xmlns:p14="http://schemas.microsoft.com/office/powerpoint/2010/main" val="136816799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Investment contracts</a:t>
            </a:r>
            <a:br>
              <a:rPr lang="en-US" altLang="en-US" smtClean="0"/>
            </a:br>
            <a:r>
              <a:rPr lang="en-US" altLang="en-US" sz="3500" smtClean="0"/>
              <a:t>The </a:t>
            </a:r>
            <a:r>
              <a:rPr lang="en-US" altLang="en-US" sz="3500" i="1" smtClean="0"/>
              <a:t>Howey</a:t>
            </a:r>
            <a:r>
              <a:rPr lang="en-US" altLang="en-US" sz="3500" smtClean="0"/>
              <a:t> test</a:t>
            </a:r>
          </a:p>
        </p:txBody>
      </p:sp>
      <p:sp>
        <p:nvSpPr>
          <p:cNvPr id="25603" name="Rectangle 3"/>
          <p:cNvSpPr>
            <a:spLocks noGrp="1" noChangeArrowheads="1"/>
          </p:cNvSpPr>
          <p:nvPr>
            <p:ph type="body" idx="1"/>
          </p:nvPr>
        </p:nvSpPr>
        <p:spPr>
          <a:xfrm>
            <a:off x="0" y="1447800"/>
            <a:ext cx="9144000" cy="5410200"/>
          </a:xfrm>
        </p:spPr>
        <p:txBody>
          <a:bodyPr/>
          <a:lstStyle/>
          <a:p>
            <a:pPr marL="495300" indent="-495300" eaLnBrk="1" hangingPunct="1">
              <a:spcBef>
                <a:spcPct val="0"/>
              </a:spcBef>
              <a:buFont typeface="Wingdings" pitchFamily="2" charset="2"/>
              <a:buAutoNum type="arabicPeriod"/>
            </a:pPr>
            <a:r>
              <a:rPr lang="en-US" altLang="en-US" sz="2800" dirty="0" smtClean="0"/>
              <a:t>An investment</a:t>
            </a:r>
          </a:p>
          <a:p>
            <a:pPr marL="763588" lvl="1" indent="-419100" eaLnBrk="1" hangingPunct="1">
              <a:spcBef>
                <a:spcPct val="0"/>
              </a:spcBef>
            </a:pPr>
            <a:r>
              <a:rPr lang="en-US" altLang="en-US" sz="2400" dirty="0" smtClean="0"/>
              <a:t>Anything constituting legal consideration should satisfy the first prong</a:t>
            </a:r>
          </a:p>
        </p:txBody>
      </p:sp>
      <p:pic>
        <p:nvPicPr>
          <p:cNvPr id="25604" name="Picture 4" descr="MCj031102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048000"/>
            <a:ext cx="2108200"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13" descr="MCj032646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17800" y="3505200"/>
            <a:ext cx="2514600"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14" descr="MCAN01319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9888" y="4198938"/>
            <a:ext cx="3516312" cy="227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61156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Investment contracts</a:t>
            </a:r>
            <a:br>
              <a:rPr lang="en-US" altLang="en-US" smtClean="0"/>
            </a:br>
            <a:r>
              <a:rPr lang="en-US" altLang="en-US" sz="3500" smtClean="0"/>
              <a:t>The </a:t>
            </a:r>
            <a:r>
              <a:rPr lang="en-US" altLang="en-US" sz="3500" i="1" smtClean="0"/>
              <a:t>Howey</a:t>
            </a:r>
            <a:r>
              <a:rPr lang="en-US" altLang="en-US" sz="3500" smtClean="0"/>
              <a:t> test</a:t>
            </a:r>
          </a:p>
        </p:txBody>
      </p:sp>
      <p:sp>
        <p:nvSpPr>
          <p:cNvPr id="26627" name="Rectangle 3"/>
          <p:cNvSpPr>
            <a:spLocks noGrp="1" noChangeArrowheads="1"/>
          </p:cNvSpPr>
          <p:nvPr>
            <p:ph type="body" idx="1"/>
          </p:nvPr>
        </p:nvSpPr>
        <p:spPr>
          <a:xfrm>
            <a:off x="0" y="1447800"/>
            <a:ext cx="9144000" cy="5410200"/>
          </a:xfrm>
        </p:spPr>
        <p:txBody>
          <a:bodyPr/>
          <a:lstStyle/>
          <a:p>
            <a:pPr marL="495300" indent="-495300" eaLnBrk="1" hangingPunct="1">
              <a:spcBef>
                <a:spcPct val="0"/>
              </a:spcBef>
              <a:buFont typeface="Wingdings" pitchFamily="2" charset="2"/>
              <a:buAutoNum type="arabicPeriod" startAt="2"/>
            </a:pPr>
            <a:r>
              <a:rPr lang="en-US" altLang="en-US" sz="2800" dirty="0" smtClean="0"/>
              <a:t>“Common enterprise”</a:t>
            </a:r>
          </a:p>
          <a:p>
            <a:pPr marL="495300" indent="-495300" eaLnBrk="1" hangingPunct="1">
              <a:spcBef>
                <a:spcPct val="0"/>
              </a:spcBef>
            </a:pPr>
            <a:r>
              <a:rPr lang="en-US" altLang="en-US" sz="2400" b="1" dirty="0" smtClean="0"/>
              <a:t>Horizontal commonality:</a:t>
            </a:r>
            <a:r>
              <a:rPr lang="en-US" altLang="en-US" sz="2400" dirty="0" smtClean="0"/>
              <a:t> Relationship between the investors.  Requires pooling of contributions and distribution of profits and losses on pro-rata basis among investors.</a:t>
            </a:r>
          </a:p>
          <a:p>
            <a:pPr marL="495300" indent="-495300" eaLnBrk="1" hangingPunct="1">
              <a:spcBef>
                <a:spcPct val="0"/>
              </a:spcBef>
            </a:pPr>
            <a:r>
              <a:rPr lang="en-US" altLang="en-US" sz="2400" dirty="0" smtClean="0"/>
              <a:t>Hypo: Five people pay $100 each to Jane, the founder of “Jane’s Inspiration Club”.  Jane then gives inspirational talks around the country, and divides the admission fees (after deducting her expenses) among the investors in equal shares.  </a:t>
            </a:r>
            <a:r>
              <a:rPr lang="en-US" altLang="en-US" sz="2400" dirty="0" smtClean="0">
                <a:solidFill>
                  <a:srgbClr val="FF0000"/>
                </a:solidFill>
              </a:rPr>
              <a:t>Is there horizontal commonality here?</a:t>
            </a:r>
          </a:p>
        </p:txBody>
      </p:sp>
    </p:spTree>
    <p:extLst>
      <p:ext uri="{BB962C8B-B14F-4D97-AF65-F5344CB8AC3E}">
        <p14:creationId xmlns:p14="http://schemas.microsoft.com/office/powerpoint/2010/main" val="106957519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Investment contracts</a:t>
            </a:r>
            <a:br>
              <a:rPr lang="en-US" altLang="en-US" smtClean="0"/>
            </a:br>
            <a:r>
              <a:rPr lang="en-US" altLang="en-US" sz="3500" smtClean="0"/>
              <a:t>The </a:t>
            </a:r>
            <a:r>
              <a:rPr lang="en-US" altLang="en-US" sz="3500" i="1" smtClean="0"/>
              <a:t>Howey</a:t>
            </a:r>
            <a:r>
              <a:rPr lang="en-US" altLang="en-US" sz="3500" smtClean="0"/>
              <a:t> test</a:t>
            </a:r>
          </a:p>
        </p:txBody>
      </p:sp>
      <p:sp>
        <p:nvSpPr>
          <p:cNvPr id="27651" name="Rectangle 3"/>
          <p:cNvSpPr>
            <a:spLocks noGrp="1" noChangeArrowheads="1"/>
          </p:cNvSpPr>
          <p:nvPr>
            <p:ph type="body" idx="1"/>
          </p:nvPr>
        </p:nvSpPr>
        <p:spPr>
          <a:xfrm>
            <a:off x="0" y="1447800"/>
            <a:ext cx="9144000" cy="5410200"/>
          </a:xfrm>
        </p:spPr>
        <p:txBody>
          <a:bodyPr/>
          <a:lstStyle/>
          <a:p>
            <a:pPr marL="495300" indent="-495300" eaLnBrk="1" hangingPunct="1">
              <a:spcBef>
                <a:spcPct val="0"/>
              </a:spcBef>
              <a:buFont typeface="Wingdings" pitchFamily="2" charset="2"/>
              <a:buAutoNum type="arabicPeriod" startAt="2"/>
            </a:pPr>
            <a:r>
              <a:rPr lang="en-US" altLang="en-US" sz="2800" dirty="0" smtClean="0"/>
              <a:t>“Common enterprise”</a:t>
            </a:r>
          </a:p>
          <a:p>
            <a:pPr marL="495300" indent="-495300" eaLnBrk="1" hangingPunct="1">
              <a:spcBef>
                <a:spcPct val="0"/>
              </a:spcBef>
            </a:pPr>
            <a:r>
              <a:rPr lang="en-US" altLang="en-US" sz="2400" dirty="0" smtClean="0"/>
              <a:t>Hypo 2 – the Pyramid scheme: Five people pay $100 each to Jane, the founder of “Jane’s Inspiration Club”.</a:t>
            </a:r>
          </a:p>
          <a:p>
            <a:pPr marL="495300" indent="-495300" eaLnBrk="1" hangingPunct="1">
              <a:spcBef>
                <a:spcPct val="0"/>
              </a:spcBef>
            </a:pPr>
            <a:r>
              <a:rPr lang="en-US" altLang="en-US" sz="2400" dirty="0" smtClean="0"/>
              <a:t>As club members, they give inspirational talks in which they encourage listeners to join the club (which requires paying Jane $100).</a:t>
            </a:r>
          </a:p>
          <a:p>
            <a:pPr marL="495300" indent="-495300" eaLnBrk="1" hangingPunct="1">
              <a:spcBef>
                <a:spcPct val="0"/>
              </a:spcBef>
            </a:pPr>
            <a:r>
              <a:rPr lang="en-US" altLang="en-US" sz="2400" dirty="0" smtClean="0"/>
              <a:t>Each club member receives at the end of the year an ‘honorarium’ based on the number of people he recruited, the number of people they recruited, etc.</a:t>
            </a:r>
          </a:p>
          <a:p>
            <a:pPr marL="844550" lvl="1" indent="-495300" eaLnBrk="1" hangingPunct="1">
              <a:spcBef>
                <a:spcPct val="0"/>
              </a:spcBef>
            </a:pPr>
            <a:r>
              <a:rPr lang="en-US" altLang="en-US" sz="2000" dirty="0" smtClean="0">
                <a:solidFill>
                  <a:srgbClr val="FF0000"/>
                </a:solidFill>
              </a:rPr>
              <a:t>Is there horizontal commonality?</a:t>
            </a:r>
          </a:p>
          <a:p>
            <a:pPr marL="844550" lvl="1" indent="-495300" eaLnBrk="1" hangingPunct="1">
              <a:spcBef>
                <a:spcPct val="0"/>
              </a:spcBef>
            </a:pPr>
            <a:r>
              <a:rPr lang="en-US" altLang="en-US" sz="2000" dirty="0" smtClean="0">
                <a:solidFill>
                  <a:srgbClr val="FF0000"/>
                </a:solidFill>
              </a:rPr>
              <a:t>To whose fortunes are club members’ fortunes tied?</a:t>
            </a:r>
          </a:p>
        </p:txBody>
      </p:sp>
    </p:spTree>
    <p:extLst>
      <p:ext uri="{BB962C8B-B14F-4D97-AF65-F5344CB8AC3E}">
        <p14:creationId xmlns:p14="http://schemas.microsoft.com/office/powerpoint/2010/main" val="328452083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Investment contracts</a:t>
            </a:r>
            <a:br>
              <a:rPr lang="en-US" altLang="en-US" smtClean="0"/>
            </a:br>
            <a:r>
              <a:rPr lang="en-US" altLang="en-US" sz="3500" smtClean="0"/>
              <a:t>The </a:t>
            </a:r>
            <a:r>
              <a:rPr lang="en-US" altLang="en-US" sz="3500" i="1" smtClean="0"/>
              <a:t>Howey</a:t>
            </a:r>
            <a:r>
              <a:rPr lang="en-US" altLang="en-US" sz="3500" smtClean="0"/>
              <a:t> test</a:t>
            </a:r>
          </a:p>
        </p:txBody>
      </p:sp>
      <p:sp>
        <p:nvSpPr>
          <p:cNvPr id="28675" name="Rectangle 3"/>
          <p:cNvSpPr>
            <a:spLocks noGrp="1" noChangeArrowheads="1"/>
          </p:cNvSpPr>
          <p:nvPr>
            <p:ph type="body" idx="1"/>
          </p:nvPr>
        </p:nvSpPr>
        <p:spPr>
          <a:xfrm>
            <a:off x="0" y="1447800"/>
            <a:ext cx="9144000" cy="5410200"/>
          </a:xfrm>
        </p:spPr>
        <p:txBody>
          <a:bodyPr/>
          <a:lstStyle/>
          <a:p>
            <a:pPr marL="495300" indent="-495300" eaLnBrk="1" hangingPunct="1">
              <a:spcBef>
                <a:spcPct val="0"/>
              </a:spcBef>
              <a:buFont typeface="Wingdings" pitchFamily="2" charset="2"/>
              <a:buAutoNum type="arabicPeriod" startAt="2"/>
            </a:pPr>
            <a:r>
              <a:rPr lang="en-US" altLang="en-US" sz="2800" dirty="0" smtClean="0"/>
              <a:t>“Common enterprise”</a:t>
            </a:r>
          </a:p>
          <a:p>
            <a:pPr marL="495300" indent="-495300" eaLnBrk="1" hangingPunct="1">
              <a:spcBef>
                <a:spcPct val="0"/>
              </a:spcBef>
            </a:pPr>
            <a:r>
              <a:rPr lang="en-US" altLang="en-US" sz="2400" b="1" dirty="0" smtClean="0"/>
              <a:t>Vertical commonality:</a:t>
            </a:r>
            <a:r>
              <a:rPr lang="en-US" altLang="en-US" sz="2400" dirty="0" smtClean="0"/>
              <a:t> Relationship between investor and promoter of the scheme.  Requires that the “fortunes of the investors [be] linked with those of the promoters.”</a:t>
            </a:r>
          </a:p>
          <a:p>
            <a:pPr marL="844550" lvl="1" indent="-495300" eaLnBrk="1" hangingPunct="1">
              <a:spcBef>
                <a:spcPct val="0"/>
              </a:spcBef>
            </a:pPr>
            <a:r>
              <a:rPr lang="en-US" altLang="en-US" sz="2000" dirty="0" smtClean="0"/>
              <a:t>“Strict vert. comm.”: Investors’ fortunes linked to promoter’s </a:t>
            </a:r>
            <a:r>
              <a:rPr lang="en-US" altLang="en-US" sz="2000" u="sng" dirty="0" smtClean="0"/>
              <a:t>fortunes</a:t>
            </a:r>
          </a:p>
          <a:p>
            <a:pPr marL="844550" lvl="1" indent="-495300" eaLnBrk="1" hangingPunct="1">
              <a:spcBef>
                <a:spcPct val="0"/>
              </a:spcBef>
            </a:pPr>
            <a:r>
              <a:rPr lang="en-US" altLang="en-US" sz="2000" dirty="0" smtClean="0"/>
              <a:t>“Broad vert. comm.”: Investors’ fortunes linked to promoter’s </a:t>
            </a:r>
            <a:r>
              <a:rPr lang="en-US" altLang="en-US" sz="2000" u="sng" dirty="0" smtClean="0"/>
              <a:t>efforts</a:t>
            </a:r>
          </a:p>
          <a:p>
            <a:pPr marL="495300" indent="-495300" eaLnBrk="1" hangingPunct="1">
              <a:spcBef>
                <a:spcPct val="0"/>
              </a:spcBef>
            </a:pPr>
            <a:r>
              <a:rPr lang="en-US" altLang="en-US" sz="2400" dirty="0" smtClean="0"/>
              <a:t>Split among circuits whether vertical commonality suffices to create a “common enterprise”</a:t>
            </a:r>
          </a:p>
          <a:p>
            <a:pPr marL="844550" lvl="1" indent="-495300" eaLnBrk="1" hangingPunct="1">
              <a:spcBef>
                <a:spcPct val="0"/>
              </a:spcBef>
            </a:pPr>
            <a:r>
              <a:rPr lang="en-US" altLang="en-US" sz="2000" dirty="0" smtClean="0"/>
              <a:t>7</a:t>
            </a:r>
            <a:r>
              <a:rPr lang="en-US" altLang="en-US" sz="2000" baseline="30000" dirty="0" smtClean="0"/>
              <a:t>th</a:t>
            </a:r>
            <a:r>
              <a:rPr lang="en-US" altLang="en-US" sz="2000" dirty="0" smtClean="0"/>
              <a:t> Cir. accepts only horizontal commonality</a:t>
            </a:r>
          </a:p>
          <a:p>
            <a:pPr marL="844550" lvl="1" indent="-495300" eaLnBrk="1" hangingPunct="1">
              <a:spcBef>
                <a:spcPct val="0"/>
              </a:spcBef>
            </a:pPr>
            <a:r>
              <a:rPr lang="en-US" altLang="en-US" sz="2000" dirty="0" smtClean="0"/>
              <a:t>5</a:t>
            </a:r>
            <a:r>
              <a:rPr lang="en-US" altLang="en-US" sz="2000" baseline="30000" dirty="0" smtClean="0"/>
              <a:t>th</a:t>
            </a:r>
            <a:r>
              <a:rPr lang="en-US" altLang="en-US" sz="2000" dirty="0" smtClean="0"/>
              <a:t>, 8</a:t>
            </a:r>
            <a:r>
              <a:rPr lang="en-US" altLang="en-US" sz="2000" baseline="30000" dirty="0" smtClean="0"/>
              <a:t>th</a:t>
            </a:r>
            <a:r>
              <a:rPr lang="en-US" altLang="en-US" sz="2000" dirty="0" smtClean="0"/>
              <a:t>, 9</a:t>
            </a:r>
            <a:r>
              <a:rPr lang="en-US" altLang="en-US" sz="2000" baseline="30000" dirty="0" smtClean="0"/>
              <a:t>th</a:t>
            </a:r>
            <a:r>
              <a:rPr lang="en-US" altLang="en-US" sz="2000" dirty="0" smtClean="0"/>
              <a:t> &amp; 10</a:t>
            </a:r>
            <a:r>
              <a:rPr lang="en-US" altLang="en-US" sz="2000" baseline="30000" dirty="0" smtClean="0"/>
              <a:t>th</a:t>
            </a:r>
            <a:r>
              <a:rPr lang="en-US" altLang="en-US" sz="2000" dirty="0" smtClean="0"/>
              <a:t> Cir. accept both horizontal &amp; vertical commonality</a:t>
            </a:r>
          </a:p>
        </p:txBody>
      </p:sp>
    </p:spTree>
    <p:extLst>
      <p:ext uri="{BB962C8B-B14F-4D97-AF65-F5344CB8AC3E}">
        <p14:creationId xmlns:p14="http://schemas.microsoft.com/office/powerpoint/2010/main" val="21279063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Investment contracts</a:t>
            </a:r>
            <a:br>
              <a:rPr lang="en-US" altLang="en-US" smtClean="0"/>
            </a:br>
            <a:r>
              <a:rPr lang="en-US" altLang="en-US" sz="3500" smtClean="0"/>
              <a:t>The </a:t>
            </a:r>
            <a:r>
              <a:rPr lang="en-US" altLang="en-US" sz="3500" i="1" smtClean="0"/>
              <a:t>Howey</a:t>
            </a:r>
            <a:r>
              <a:rPr lang="en-US" altLang="en-US" sz="3500" smtClean="0"/>
              <a:t> test</a:t>
            </a:r>
          </a:p>
        </p:txBody>
      </p:sp>
      <p:sp>
        <p:nvSpPr>
          <p:cNvPr id="29699" name="Rectangle 3"/>
          <p:cNvSpPr>
            <a:spLocks noGrp="1" noChangeArrowheads="1"/>
          </p:cNvSpPr>
          <p:nvPr>
            <p:ph type="body" idx="1"/>
          </p:nvPr>
        </p:nvSpPr>
        <p:spPr>
          <a:xfrm>
            <a:off x="0" y="1447800"/>
            <a:ext cx="9144000" cy="5410200"/>
          </a:xfrm>
        </p:spPr>
        <p:txBody>
          <a:bodyPr/>
          <a:lstStyle/>
          <a:p>
            <a:pPr marL="495300" indent="-495300" eaLnBrk="1" hangingPunct="1">
              <a:spcBef>
                <a:spcPct val="0"/>
              </a:spcBef>
              <a:buFont typeface="Wingdings" pitchFamily="2" charset="2"/>
              <a:buAutoNum type="arabicPeriod" startAt="2"/>
            </a:pPr>
            <a:r>
              <a:rPr lang="en-US" altLang="en-US" sz="2800" dirty="0" smtClean="0"/>
              <a:t>“Common enterprise”</a:t>
            </a:r>
          </a:p>
          <a:p>
            <a:pPr marL="495300" indent="-495300" eaLnBrk="1" hangingPunct="1">
              <a:spcBef>
                <a:spcPct val="0"/>
              </a:spcBef>
            </a:pPr>
            <a:r>
              <a:rPr lang="en-US" altLang="en-US" sz="2400" dirty="0" smtClean="0"/>
              <a:t>Hypo 3: Alan creates an LLC, which has ten “member certificates”, all of which he owns.</a:t>
            </a:r>
          </a:p>
          <a:p>
            <a:pPr marL="844550" lvl="1" indent="-495300" eaLnBrk="1" hangingPunct="1">
              <a:spcBef>
                <a:spcPct val="0"/>
              </a:spcBef>
            </a:pPr>
            <a:r>
              <a:rPr lang="en-US" altLang="en-US" sz="2000" dirty="0" smtClean="0"/>
              <a:t>Owners of membership certificates manage the LLC (as if they were directors)</a:t>
            </a:r>
          </a:p>
          <a:p>
            <a:pPr marL="495300" indent="-495300" eaLnBrk="1" hangingPunct="1">
              <a:spcBef>
                <a:spcPct val="0"/>
              </a:spcBef>
            </a:pPr>
            <a:r>
              <a:rPr lang="en-US" altLang="en-US" sz="2400" dirty="0" smtClean="0"/>
              <a:t>Alan sells all ten member certificates to Betty</a:t>
            </a:r>
          </a:p>
          <a:p>
            <a:pPr marL="495300" indent="-495300" eaLnBrk="1" hangingPunct="1">
              <a:spcBef>
                <a:spcPct val="0"/>
              </a:spcBef>
            </a:pPr>
            <a:r>
              <a:rPr lang="en-US" altLang="en-US" sz="2400" dirty="0" smtClean="0"/>
              <a:t>Betty later discovers that the LLC had certain liabilities that Alan did not disclose.</a:t>
            </a:r>
          </a:p>
          <a:p>
            <a:pPr marL="495300" indent="-495300" eaLnBrk="1" hangingPunct="1">
              <a:spcBef>
                <a:spcPct val="0"/>
              </a:spcBef>
            </a:pPr>
            <a:r>
              <a:rPr lang="en-US" altLang="en-US" sz="2400" dirty="0" smtClean="0"/>
              <a:t>She sues him for securities fraud.  Are the membership certificates securities?</a:t>
            </a:r>
          </a:p>
          <a:p>
            <a:pPr marL="1093788" lvl="2" indent="-400050" eaLnBrk="1" hangingPunct="1">
              <a:spcBef>
                <a:spcPct val="0"/>
              </a:spcBef>
            </a:pPr>
            <a:r>
              <a:rPr lang="en-US" altLang="en-US" sz="2200" dirty="0" smtClean="0">
                <a:solidFill>
                  <a:srgbClr val="FF0000"/>
                </a:solidFill>
              </a:rPr>
              <a:t>Are the membership certificates an investment contract?</a:t>
            </a:r>
          </a:p>
          <a:p>
            <a:pPr marL="1093788" lvl="2" indent="-400050" eaLnBrk="1" hangingPunct="1">
              <a:spcBef>
                <a:spcPct val="0"/>
              </a:spcBef>
            </a:pPr>
            <a:r>
              <a:rPr lang="en-US" altLang="en-US" sz="2200" dirty="0" smtClean="0">
                <a:solidFill>
                  <a:srgbClr val="FF0000"/>
                </a:solidFill>
              </a:rPr>
              <a:t>Might they belong to another class of securities?</a:t>
            </a:r>
          </a:p>
        </p:txBody>
      </p:sp>
    </p:spTree>
    <p:extLst>
      <p:ext uri="{BB962C8B-B14F-4D97-AF65-F5344CB8AC3E}">
        <p14:creationId xmlns:p14="http://schemas.microsoft.com/office/powerpoint/2010/main" val="174024515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Investment contracts</a:t>
            </a:r>
            <a:br>
              <a:rPr lang="en-US" altLang="en-US" smtClean="0"/>
            </a:br>
            <a:r>
              <a:rPr lang="en-US" altLang="en-US" sz="3500" smtClean="0"/>
              <a:t>The </a:t>
            </a:r>
            <a:r>
              <a:rPr lang="en-US" altLang="en-US" sz="3500" i="1" smtClean="0"/>
              <a:t>Howey</a:t>
            </a:r>
            <a:r>
              <a:rPr lang="en-US" altLang="en-US" sz="3500" smtClean="0"/>
              <a:t> test</a:t>
            </a:r>
          </a:p>
        </p:txBody>
      </p:sp>
      <p:sp>
        <p:nvSpPr>
          <p:cNvPr id="30723" name="Rectangle 3"/>
          <p:cNvSpPr>
            <a:spLocks noGrp="1" noChangeArrowheads="1"/>
          </p:cNvSpPr>
          <p:nvPr>
            <p:ph type="body" idx="1"/>
          </p:nvPr>
        </p:nvSpPr>
        <p:spPr>
          <a:xfrm>
            <a:off x="0" y="1447800"/>
            <a:ext cx="9144000" cy="5410200"/>
          </a:xfrm>
        </p:spPr>
        <p:txBody>
          <a:bodyPr/>
          <a:lstStyle/>
          <a:p>
            <a:pPr marL="571500" indent="-571500" eaLnBrk="1" hangingPunct="1">
              <a:spcBef>
                <a:spcPct val="0"/>
              </a:spcBef>
              <a:buFont typeface="Wingdings" pitchFamily="2" charset="2"/>
              <a:buAutoNum type="arabicPeriod" startAt="3"/>
            </a:pPr>
            <a:r>
              <a:rPr lang="en-US" altLang="en-US" sz="2800" dirty="0" smtClean="0"/>
              <a:t>Reasonable expectation of profits</a:t>
            </a:r>
            <a:endParaRPr lang="en-US" altLang="en-US" sz="1400" dirty="0" smtClean="0"/>
          </a:p>
          <a:p>
            <a:pPr marL="571500" indent="-571500" eaLnBrk="1" hangingPunct="1">
              <a:spcBef>
                <a:spcPct val="0"/>
              </a:spcBef>
            </a:pPr>
            <a:r>
              <a:rPr lang="en-US" altLang="en-US" sz="2400" dirty="0" smtClean="0"/>
              <a:t>In the past, courts (including the U.S. Supreme Court in </a:t>
            </a:r>
            <a:r>
              <a:rPr lang="en-US" altLang="en-US" sz="2400" i="1" dirty="0" smtClean="0"/>
              <a:t>Forman</a:t>
            </a:r>
            <a:r>
              <a:rPr lang="en-US" altLang="en-US" sz="2400" dirty="0" smtClean="0"/>
              <a:t>) thought that “profits” under </a:t>
            </a:r>
            <a:r>
              <a:rPr lang="en-US" altLang="en-US" sz="2400" i="1" dirty="0" smtClean="0"/>
              <a:t>Howey</a:t>
            </a:r>
            <a:r>
              <a:rPr lang="en-US" altLang="en-US" sz="2400" dirty="0" smtClean="0"/>
              <a:t> are limited to variable returns (“capital appreciation” &amp; “a participation in earnings).</a:t>
            </a:r>
          </a:p>
          <a:p>
            <a:pPr lvl="1" eaLnBrk="1" hangingPunct="1">
              <a:spcBef>
                <a:spcPct val="0"/>
              </a:spcBef>
            </a:pPr>
            <a:r>
              <a:rPr lang="en-US" altLang="en-US" sz="2000" dirty="0" smtClean="0"/>
              <a:t>This excluded fixed return investments (e.g., bonds, notes) from being “investment contracts”.</a:t>
            </a:r>
          </a:p>
          <a:p>
            <a:pPr marL="571500" indent="-571500" eaLnBrk="1" hangingPunct="1">
              <a:spcBef>
                <a:spcPct val="0"/>
              </a:spcBef>
            </a:pPr>
            <a:r>
              <a:rPr lang="en-US" altLang="en-US" sz="2400" dirty="0" smtClean="0"/>
              <a:t>In </a:t>
            </a:r>
            <a:r>
              <a:rPr lang="en-US" altLang="en-US" sz="2400" i="1" dirty="0" smtClean="0"/>
              <a:t>SEC v. Edwards</a:t>
            </a:r>
            <a:r>
              <a:rPr lang="en-US" altLang="en-US" sz="2400" dirty="0" smtClean="0"/>
              <a:t> (2004), the Supreme Court clarified that profits include any “financial returns on… investments”</a:t>
            </a:r>
          </a:p>
          <a:p>
            <a:pPr lvl="1" eaLnBrk="1" hangingPunct="1">
              <a:spcBef>
                <a:spcPct val="0"/>
              </a:spcBef>
            </a:pPr>
            <a:r>
              <a:rPr lang="en-US" altLang="en-US" sz="2000" dirty="0" smtClean="0"/>
              <a:t>So, both fixed &amp; variable return investments qualify</a:t>
            </a:r>
          </a:p>
        </p:txBody>
      </p:sp>
    </p:spTree>
    <p:extLst>
      <p:ext uri="{BB962C8B-B14F-4D97-AF65-F5344CB8AC3E}">
        <p14:creationId xmlns:p14="http://schemas.microsoft.com/office/powerpoint/2010/main" val="187455495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Investment contracts</a:t>
            </a:r>
            <a:br>
              <a:rPr lang="en-US" altLang="en-US" smtClean="0"/>
            </a:br>
            <a:r>
              <a:rPr lang="en-US" altLang="en-US" sz="3500" smtClean="0"/>
              <a:t>The </a:t>
            </a:r>
            <a:r>
              <a:rPr lang="en-US" altLang="en-US" sz="3500" i="1" smtClean="0"/>
              <a:t>Howey</a:t>
            </a:r>
            <a:r>
              <a:rPr lang="en-US" altLang="en-US" sz="3500" smtClean="0"/>
              <a:t> test</a:t>
            </a:r>
          </a:p>
        </p:txBody>
      </p:sp>
      <p:sp>
        <p:nvSpPr>
          <p:cNvPr id="31747" name="Rectangle 3"/>
          <p:cNvSpPr>
            <a:spLocks noGrp="1" noChangeArrowheads="1"/>
          </p:cNvSpPr>
          <p:nvPr>
            <p:ph type="body" idx="1"/>
          </p:nvPr>
        </p:nvSpPr>
        <p:spPr>
          <a:xfrm>
            <a:off x="0" y="1447800"/>
            <a:ext cx="9144000" cy="5410200"/>
          </a:xfrm>
        </p:spPr>
        <p:txBody>
          <a:bodyPr/>
          <a:lstStyle/>
          <a:p>
            <a:pPr marL="571500" indent="-571500" eaLnBrk="1" hangingPunct="1">
              <a:spcBef>
                <a:spcPct val="0"/>
              </a:spcBef>
              <a:buFont typeface="Arial" charset="0"/>
              <a:buAutoNum type="arabicPeriod" startAt="4"/>
            </a:pPr>
            <a:r>
              <a:rPr lang="en-US" altLang="en-US" sz="2800" dirty="0" smtClean="0"/>
              <a:t>Profits derived from efforts of others</a:t>
            </a:r>
          </a:p>
          <a:p>
            <a:pPr marL="571500" indent="-571500" eaLnBrk="1" hangingPunct="1">
              <a:spcBef>
                <a:spcPct val="0"/>
              </a:spcBef>
            </a:pPr>
            <a:r>
              <a:rPr lang="en-US" altLang="en-US" sz="2400" dirty="0" smtClean="0"/>
              <a:t>Profits need to be </a:t>
            </a:r>
            <a:r>
              <a:rPr lang="en-US" altLang="en-US" sz="2400" b="1" u="sng" dirty="0" smtClean="0"/>
              <a:t>solely</a:t>
            </a:r>
            <a:r>
              <a:rPr lang="en-US" altLang="en-US" sz="2400" dirty="0" smtClean="0"/>
              <a:t> derived from efforts of others; aimed to protect passive investment</a:t>
            </a:r>
          </a:p>
          <a:p>
            <a:pPr marL="839788" lvl="1" indent="-495300" eaLnBrk="1" hangingPunct="1">
              <a:spcBef>
                <a:spcPct val="0"/>
              </a:spcBef>
            </a:pPr>
            <a:r>
              <a:rPr lang="en-US" altLang="en-US" sz="2000" dirty="0" smtClean="0"/>
              <a:t>Courts sometimes consider investor’s knowledge of industry to assess whether he/she is capable of exercising control </a:t>
            </a:r>
          </a:p>
          <a:p>
            <a:pPr marL="571500" indent="-571500" eaLnBrk="1" hangingPunct="1">
              <a:spcBef>
                <a:spcPct val="0"/>
              </a:spcBef>
            </a:pPr>
            <a:r>
              <a:rPr lang="en-US" altLang="en-US" sz="2400" dirty="0" smtClean="0"/>
              <a:t>This prong becomes an issue with interests in unincorporated entities (e.g., LLCs), where members maintain certain abilities to protect their investment (e.g., ability to remove the manager without cause, or to veto the taking of loans outside ordinary course of business)</a:t>
            </a:r>
          </a:p>
          <a:p>
            <a:pPr marL="839788" lvl="1" indent="-495300" eaLnBrk="1" hangingPunct="1">
              <a:spcBef>
                <a:spcPct val="0"/>
              </a:spcBef>
            </a:pPr>
            <a:r>
              <a:rPr lang="en-US" altLang="en-US" sz="2000" dirty="0" smtClean="0">
                <a:solidFill>
                  <a:srgbClr val="FF0000"/>
                </a:solidFill>
              </a:rPr>
              <a:t>Why is this less of an issue with active SHs in a close corporation?</a:t>
            </a:r>
          </a:p>
        </p:txBody>
      </p:sp>
    </p:spTree>
    <p:extLst>
      <p:ext uri="{BB962C8B-B14F-4D97-AF65-F5344CB8AC3E}">
        <p14:creationId xmlns:p14="http://schemas.microsoft.com/office/powerpoint/2010/main" val="301749746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Financing firms (MA3/BA6)</a:t>
            </a:r>
            <a:br>
              <a:rPr lang="en-US" altLang="en-US" dirty="0" smtClean="0"/>
            </a:br>
            <a:r>
              <a:rPr lang="en-US" altLang="en-US" sz="3500" dirty="0" smtClean="0"/>
              <a:t>Chapter overview</a:t>
            </a:r>
            <a:endParaRPr lang="en-US" altLang="en-US" dirty="0" smtClean="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smtClean="0"/>
              <a:t>Equity Finance</a:t>
            </a:r>
          </a:p>
          <a:p>
            <a:pPr marL="514350" indent="-514350" eaLnBrk="1" hangingPunct="1">
              <a:spcBef>
                <a:spcPts val="0"/>
              </a:spcBef>
              <a:buFont typeface="+mj-lt"/>
              <a:buAutoNum type="alphaLcPeriod"/>
            </a:pPr>
            <a:r>
              <a:rPr lang="en-US" altLang="en-US" sz="2800" dirty="0" smtClean="0"/>
              <a:t>Debt finance</a:t>
            </a:r>
          </a:p>
          <a:p>
            <a:pPr marL="514350" indent="-514350" eaLnBrk="1" hangingPunct="1">
              <a:spcBef>
                <a:spcPts val="0"/>
              </a:spcBef>
              <a:buFont typeface="+mj-lt"/>
              <a:buAutoNum type="alphaLcPeriod"/>
            </a:pPr>
            <a:r>
              <a:rPr lang="en-US" altLang="en-US" sz="2800" dirty="0" smtClean="0">
                <a:solidFill>
                  <a:srgbClr val="0070C0"/>
                </a:solidFill>
              </a:rPr>
              <a:t>Securities regulation</a:t>
            </a:r>
          </a:p>
          <a:p>
            <a:pPr marL="857250" lvl="1" indent="-457200" eaLnBrk="1" hangingPunct="1">
              <a:spcBef>
                <a:spcPts val="0"/>
              </a:spcBef>
              <a:buFont typeface="+mj-lt"/>
              <a:buAutoNum type="arabicPeriod"/>
            </a:pPr>
            <a:r>
              <a:rPr lang="en-US" altLang="en-US" sz="2400" dirty="0"/>
              <a:t>What’s a </a:t>
            </a:r>
            <a:r>
              <a:rPr lang="en-US" altLang="en-US" sz="2400" dirty="0" smtClean="0"/>
              <a:t>security?</a:t>
            </a:r>
            <a:endParaRPr lang="en-US" altLang="en-US" sz="2400" dirty="0"/>
          </a:p>
          <a:p>
            <a:pPr marL="857250" lvl="1" indent="-457200" eaLnBrk="1" hangingPunct="1">
              <a:spcBef>
                <a:spcPts val="0"/>
              </a:spcBef>
              <a:buFont typeface="+mj-lt"/>
              <a:buAutoNum type="arabicPeriod"/>
            </a:pPr>
            <a:r>
              <a:rPr lang="en-US" altLang="en-US" sz="2400" dirty="0">
                <a:solidFill>
                  <a:srgbClr val="0070C0"/>
                </a:solidFill>
              </a:rPr>
              <a:t>Offering </a:t>
            </a:r>
            <a:r>
              <a:rPr lang="en-US" altLang="en-US" sz="2400" dirty="0" smtClean="0">
                <a:solidFill>
                  <a:srgbClr val="0070C0"/>
                </a:solidFill>
              </a:rPr>
              <a:t>securities</a:t>
            </a:r>
          </a:p>
          <a:p>
            <a:pPr marL="1257300" lvl="2" indent="-457200" eaLnBrk="1" hangingPunct="1">
              <a:spcBef>
                <a:spcPts val="0"/>
              </a:spcBef>
            </a:pPr>
            <a:r>
              <a:rPr lang="en-US" altLang="en-US" sz="2000" dirty="0">
                <a:solidFill>
                  <a:srgbClr val="0070C0"/>
                </a:solidFill>
              </a:rPr>
              <a:t>The registration process</a:t>
            </a:r>
          </a:p>
          <a:p>
            <a:pPr marL="1257300" lvl="2" indent="-457200" eaLnBrk="1" hangingPunct="1">
              <a:spcBef>
                <a:spcPts val="0"/>
              </a:spcBef>
            </a:pPr>
            <a:r>
              <a:rPr lang="en-US" altLang="en-US" sz="2000" dirty="0">
                <a:solidFill>
                  <a:srgbClr val="0070C0"/>
                </a:solidFill>
              </a:rPr>
              <a:t>Civil liabilities</a:t>
            </a:r>
          </a:p>
          <a:p>
            <a:pPr marL="1257300" lvl="2" indent="-457200" eaLnBrk="1" hangingPunct="1">
              <a:spcBef>
                <a:spcPts val="0"/>
              </a:spcBef>
            </a:pPr>
            <a:r>
              <a:rPr lang="en-US" altLang="en-US" sz="2000" dirty="0">
                <a:solidFill>
                  <a:srgbClr val="0070C0"/>
                </a:solidFill>
              </a:rPr>
              <a:t>Exemption from </a:t>
            </a:r>
            <a:r>
              <a:rPr lang="en-US" altLang="en-US" sz="2000" dirty="0" smtClean="0">
                <a:solidFill>
                  <a:srgbClr val="0070C0"/>
                </a:solidFill>
              </a:rPr>
              <a:t>registration</a:t>
            </a:r>
            <a:endParaRPr lang="en-US" altLang="en-US" sz="2000" dirty="0">
              <a:solidFill>
                <a:srgbClr val="0070C0"/>
              </a:solidFill>
            </a:endParaRPr>
          </a:p>
          <a:p>
            <a:pPr marL="857250" lvl="1" indent="-457200" eaLnBrk="1" hangingPunct="1">
              <a:spcBef>
                <a:spcPts val="0"/>
              </a:spcBef>
              <a:buFont typeface="+mj-lt"/>
              <a:buAutoNum type="arabicPeriod"/>
            </a:pPr>
            <a:r>
              <a:rPr lang="en-US" altLang="en-US" sz="2400" dirty="0"/>
              <a:t>Securities fraud</a:t>
            </a:r>
          </a:p>
          <a:p>
            <a:pPr marL="857250" lvl="1" indent="-457200" eaLnBrk="1" hangingPunct="1">
              <a:spcBef>
                <a:spcPts val="0"/>
              </a:spcBef>
              <a:buFont typeface="+mj-lt"/>
              <a:buAutoNum type="arabicPeriod"/>
            </a:pPr>
            <a:r>
              <a:rPr lang="en-US" altLang="en-US" sz="2400" dirty="0"/>
              <a:t>Insider </a:t>
            </a:r>
            <a:r>
              <a:rPr lang="en-US" altLang="en-US" sz="2400" dirty="0" smtClean="0"/>
              <a:t>trading</a:t>
            </a:r>
          </a:p>
        </p:txBody>
      </p:sp>
    </p:spTree>
    <p:extLst>
      <p:ext uri="{BB962C8B-B14F-4D97-AF65-F5344CB8AC3E}">
        <p14:creationId xmlns:p14="http://schemas.microsoft.com/office/powerpoint/2010/main" val="4160481312"/>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The registration process</a:t>
            </a:r>
            <a:br>
              <a:rPr lang="en-US" altLang="en-US" smtClean="0"/>
            </a:br>
            <a:r>
              <a:rPr lang="en-US" altLang="en-US" sz="3500" smtClean="0"/>
              <a:t>Prior to filing a registration statement</a:t>
            </a:r>
          </a:p>
        </p:txBody>
      </p:sp>
      <p:sp>
        <p:nvSpPr>
          <p:cNvPr id="3379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No offering of securities for sale through the mails or by use of interstate commerce</a:t>
            </a:r>
          </a:p>
        </p:txBody>
      </p:sp>
      <p:pic>
        <p:nvPicPr>
          <p:cNvPr id="33796" name="Picture 8" descr="nosoliciting-3_105x158">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84550" y="3124200"/>
            <a:ext cx="21780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7660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altLang="en-US" dirty="0" smtClean="0"/>
              <a:t>Capital market terminology</a:t>
            </a:r>
            <a:r>
              <a:rPr lang="en-US" altLang="en-US" sz="3700" dirty="0" smtClean="0"/>
              <a:t/>
            </a:r>
            <a:br>
              <a:rPr lang="en-US" altLang="en-US" sz="3700" dirty="0" smtClean="0"/>
            </a:br>
            <a:r>
              <a:rPr lang="en-US" altLang="en-US" sz="3500" dirty="0" smtClean="0"/>
              <a:t>Examples – full correlation</a:t>
            </a:r>
          </a:p>
        </p:txBody>
      </p:sp>
      <p:sp>
        <p:nvSpPr>
          <p:cNvPr id="23555"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b="1" u="sng" dirty="0" smtClean="0"/>
              <a:t>Two Acme shares</a:t>
            </a:r>
            <a:r>
              <a:rPr lang="en-US" altLang="en-US" sz="2800" dirty="0" smtClean="0"/>
              <a:t>: whenever there’s a change in the price of one share, there’s an identical change in the other share – </a:t>
            </a:r>
            <a:r>
              <a:rPr lang="en-US" altLang="en-US" sz="2800" b="1" dirty="0" smtClean="0"/>
              <a:t>correlation between the shares is 1 (fully correlated)</a:t>
            </a:r>
          </a:p>
          <a:p>
            <a:pPr lvl="1" eaLnBrk="1" hangingPunct="1">
              <a:spcBef>
                <a:spcPct val="0"/>
              </a:spcBef>
            </a:pPr>
            <a:r>
              <a:rPr lang="en-US" altLang="en-US" dirty="0" smtClean="0"/>
              <a:t>Splitting your funds between these two investments does not diversify at all</a:t>
            </a:r>
          </a:p>
          <a:p>
            <a:pPr eaLnBrk="1" hangingPunct="1">
              <a:spcBef>
                <a:spcPct val="0"/>
              </a:spcBef>
            </a:pPr>
            <a:r>
              <a:rPr lang="en-US" altLang="en-US" sz="2800" b="1" u="sng" dirty="0" smtClean="0"/>
              <a:t>Acme share &amp; Ajax share</a:t>
            </a:r>
            <a:r>
              <a:rPr lang="en-US" altLang="en-US" sz="2800" dirty="0" smtClean="0"/>
              <a:t>: Ajax owns 90% of Acme’s shares, owns no other assets and has no other business – </a:t>
            </a:r>
            <a:r>
              <a:rPr lang="en-US" altLang="en-US" sz="2800" b="1" dirty="0" smtClean="0"/>
              <a:t>correlation is 1</a:t>
            </a:r>
          </a:p>
          <a:p>
            <a:pPr lvl="1" eaLnBrk="1" hangingPunct="1">
              <a:spcBef>
                <a:spcPct val="0"/>
              </a:spcBef>
            </a:pPr>
            <a:r>
              <a:rPr lang="en-US" altLang="en-US" sz="2400" dirty="0" smtClean="0"/>
              <a:t>Again, splitting funds between these two investments offers no diversification</a:t>
            </a:r>
          </a:p>
        </p:txBody>
      </p:sp>
    </p:spTree>
    <p:extLst>
      <p:ext uri="{BB962C8B-B14F-4D97-AF65-F5344CB8AC3E}">
        <p14:creationId xmlns:p14="http://schemas.microsoft.com/office/powerpoint/2010/main" val="314954715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altLang="en-US" smtClean="0"/>
              <a:t>The registration process</a:t>
            </a:r>
            <a:br>
              <a:rPr lang="en-US" altLang="en-US" smtClean="0"/>
            </a:br>
            <a:r>
              <a:rPr lang="en-US" altLang="en-US" sz="3500" smtClean="0"/>
              <a:t> From filing until statement becomes effective</a:t>
            </a:r>
          </a:p>
        </p:txBody>
      </p:sp>
      <p:sp>
        <p:nvSpPr>
          <p:cNvPr id="34819"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SEC review (adequacy of disclosure, not merits)</a:t>
            </a:r>
          </a:p>
          <a:p>
            <a:pPr eaLnBrk="1" hangingPunct="1">
              <a:spcBef>
                <a:spcPct val="0"/>
              </a:spcBef>
            </a:pPr>
            <a:r>
              <a:rPr lang="en-US" altLang="en-US" sz="2800" dirty="0" smtClean="0"/>
              <a:t>Offers permitted but no sales</a:t>
            </a:r>
          </a:p>
          <a:p>
            <a:pPr eaLnBrk="1" hangingPunct="1">
              <a:spcBef>
                <a:spcPct val="0"/>
              </a:spcBef>
            </a:pPr>
            <a:r>
              <a:rPr lang="en-US" altLang="en-US" sz="2800" dirty="0" smtClean="0"/>
              <a:t>Interim period is 20 days after filing unless SEC issues an order halting the process</a:t>
            </a:r>
          </a:p>
          <a:p>
            <a:pPr lvl="1" eaLnBrk="1" hangingPunct="1">
              <a:spcBef>
                <a:spcPct val="0"/>
              </a:spcBef>
            </a:pPr>
            <a:r>
              <a:rPr lang="en-US" altLang="en-US" dirty="0" smtClean="0"/>
              <a:t>Price cannot be determined 20 days in advance, so:</a:t>
            </a:r>
          </a:p>
          <a:p>
            <a:pPr lvl="2" eaLnBrk="1" hangingPunct="1">
              <a:spcBef>
                <a:spcPct val="0"/>
              </a:spcBef>
            </a:pPr>
            <a:r>
              <a:rPr lang="en-US" altLang="en-US" sz="2500" dirty="0" smtClean="0"/>
              <a:t>Issuer gets advance approval of incomplete statement (without the price)</a:t>
            </a:r>
          </a:p>
          <a:p>
            <a:pPr lvl="2" eaLnBrk="1" hangingPunct="1">
              <a:spcBef>
                <a:spcPct val="0"/>
              </a:spcBef>
            </a:pPr>
            <a:r>
              <a:rPr lang="en-US" altLang="en-US" sz="2500" dirty="0" smtClean="0"/>
              <a:t>Issuer then adds price and asks to approve statement again, effective immediately</a:t>
            </a:r>
          </a:p>
        </p:txBody>
      </p:sp>
    </p:spTree>
    <p:extLst>
      <p:ext uri="{BB962C8B-B14F-4D97-AF65-F5344CB8AC3E}">
        <p14:creationId xmlns:p14="http://schemas.microsoft.com/office/powerpoint/2010/main" val="237762805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r>
              <a:rPr lang="en-US" altLang="en-US" smtClean="0"/>
              <a:t>The registration process</a:t>
            </a:r>
            <a:br>
              <a:rPr lang="en-US" altLang="en-US" smtClean="0"/>
            </a:br>
            <a:r>
              <a:rPr lang="en-US" altLang="en-US" sz="3500" smtClean="0"/>
              <a:t> Once registration statement becomes effective</a:t>
            </a:r>
          </a:p>
        </p:txBody>
      </p:sp>
      <p:sp>
        <p:nvSpPr>
          <p:cNvPr id="35843"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Selling allowed</a:t>
            </a:r>
          </a:p>
          <a:p>
            <a:pPr eaLnBrk="1" hangingPunct="1">
              <a:spcBef>
                <a:spcPct val="0"/>
              </a:spcBef>
            </a:pPr>
            <a:r>
              <a:rPr lang="en-US" altLang="en-US" sz="2800" dirty="0" smtClean="0"/>
              <a:t>Prospectus must be delivered to people offered the securities before the sale</a:t>
            </a:r>
          </a:p>
        </p:txBody>
      </p:sp>
      <p:pic>
        <p:nvPicPr>
          <p:cNvPr id="3584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429000"/>
            <a:ext cx="2276475" cy="303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 Box 8"/>
          <p:cNvSpPr txBox="1">
            <a:spLocks noChangeArrowheads="1"/>
          </p:cNvSpPr>
          <p:nvPr/>
        </p:nvSpPr>
        <p:spPr bwMode="auto">
          <a:xfrm>
            <a:off x="3810000" y="4921250"/>
            <a:ext cx="7620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300" b="1" dirty="0">
                <a:solidFill>
                  <a:schemeClr val="bg1"/>
                </a:solidFill>
                <a:latin typeface="Arial" charset="0"/>
              </a:rPr>
              <a:t>Acme Shares</a:t>
            </a:r>
          </a:p>
        </p:txBody>
      </p:sp>
    </p:spTree>
    <p:extLst>
      <p:ext uri="{BB962C8B-B14F-4D97-AF65-F5344CB8AC3E}">
        <p14:creationId xmlns:p14="http://schemas.microsoft.com/office/powerpoint/2010/main" val="71270889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Express private rights of action:</a:t>
            </a:r>
          </a:p>
          <a:p>
            <a:pPr lvl="1" eaLnBrk="1" hangingPunct="1">
              <a:spcBef>
                <a:spcPct val="0"/>
              </a:spcBef>
            </a:pPr>
            <a:r>
              <a:rPr lang="en-US" altLang="en-US" sz="2400" dirty="0" smtClean="0"/>
              <a:t>Securities Act §11 </a:t>
            </a:r>
            <a:r>
              <a:rPr lang="en-US" altLang="en-US" sz="2200" dirty="0" smtClean="0"/>
              <a:t>(misrepresentations in registration statement)</a:t>
            </a:r>
          </a:p>
          <a:p>
            <a:pPr lvl="2" eaLnBrk="1" hangingPunct="1">
              <a:spcBef>
                <a:spcPct val="0"/>
              </a:spcBef>
            </a:pPr>
            <a:r>
              <a:rPr lang="en-US" altLang="en-US" dirty="0" smtClean="0"/>
              <a:t>No need to show reliance, causation or scienter</a:t>
            </a:r>
          </a:p>
          <a:p>
            <a:pPr lvl="1" eaLnBrk="1" hangingPunct="1">
              <a:spcBef>
                <a:spcPct val="0"/>
              </a:spcBef>
            </a:pPr>
            <a:r>
              <a:rPr lang="en-US" altLang="en-US" sz="2400" dirty="0" smtClean="0"/>
              <a:t>Securities Act §12(a)(1): strict liability for illegal offers / sales</a:t>
            </a:r>
          </a:p>
          <a:p>
            <a:pPr lvl="2" eaLnBrk="1" hangingPunct="1">
              <a:spcBef>
                <a:spcPct val="0"/>
              </a:spcBef>
            </a:pPr>
            <a:r>
              <a:rPr lang="en-US" altLang="en-US" dirty="0" smtClean="0"/>
              <a:t>Main remedy: rescission</a:t>
            </a:r>
          </a:p>
          <a:p>
            <a:pPr lvl="1" eaLnBrk="1" hangingPunct="1">
              <a:spcBef>
                <a:spcPct val="0"/>
              </a:spcBef>
            </a:pPr>
            <a:r>
              <a:rPr lang="en-US" altLang="en-US" sz="2400" dirty="0" smtClean="0"/>
              <a:t>Securities Act §12(a)(2): misrepresentations in prospectus / oral sales communication</a:t>
            </a:r>
          </a:p>
          <a:p>
            <a:pPr eaLnBrk="1" hangingPunct="1">
              <a:spcBef>
                <a:spcPct val="0"/>
              </a:spcBef>
            </a:pPr>
            <a:r>
              <a:rPr lang="en-US" altLang="en-US" sz="2800" dirty="0" smtClean="0"/>
              <a:t>Implied private rights of action:</a:t>
            </a:r>
          </a:p>
          <a:p>
            <a:pPr lvl="1" eaLnBrk="1" hangingPunct="1">
              <a:spcBef>
                <a:spcPct val="0"/>
              </a:spcBef>
            </a:pPr>
            <a:r>
              <a:rPr lang="en-US" altLang="en-US" sz="2400" dirty="0" smtClean="0"/>
              <a:t>Exchange Act §10(b) &amp; SEC rule 10b-5 [securities fraud]</a:t>
            </a:r>
          </a:p>
          <a:p>
            <a:pPr lvl="1" eaLnBrk="1" hangingPunct="1">
              <a:spcBef>
                <a:spcPct val="0"/>
              </a:spcBef>
            </a:pPr>
            <a:r>
              <a:rPr lang="en-US" altLang="en-US" sz="2400" dirty="0" smtClean="0"/>
              <a:t>Exchange Act §14(a) &amp; related rules [proxy solicitation]</a:t>
            </a:r>
          </a:p>
        </p:txBody>
      </p:sp>
      <p:sp>
        <p:nvSpPr>
          <p:cNvPr id="36869" name="Rectangle 2"/>
          <p:cNvSpPr>
            <a:spLocks noGrp="1" noChangeArrowheads="1"/>
          </p:cNvSpPr>
          <p:nvPr>
            <p:ph type="title"/>
          </p:nvPr>
        </p:nvSpPr>
        <p:spPr/>
        <p:txBody>
          <a:bodyPr/>
          <a:lstStyle/>
          <a:p>
            <a:pPr eaLnBrk="1" hangingPunct="1"/>
            <a:r>
              <a:rPr lang="en-US" altLang="en-US" smtClean="0"/>
              <a:t>Civil liabilities</a:t>
            </a:r>
            <a:br>
              <a:rPr lang="en-US" altLang="en-US" smtClean="0"/>
            </a:br>
            <a:endParaRPr lang="en-US" altLang="en-US" sz="3500" smtClean="0"/>
          </a:p>
        </p:txBody>
      </p:sp>
    </p:spTree>
    <p:extLst>
      <p:ext uri="{BB962C8B-B14F-4D97-AF65-F5344CB8AC3E}">
        <p14:creationId xmlns:p14="http://schemas.microsoft.com/office/powerpoint/2010/main" val="383763655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mtClean="0"/>
              <a:t>Civil liabilities</a:t>
            </a:r>
            <a:br>
              <a:rPr lang="en-US" altLang="en-US" smtClean="0"/>
            </a:br>
            <a:r>
              <a:rPr lang="en-US" altLang="en-US" sz="3500" smtClean="0"/>
              <a:t>Misrepresentations in registration statements</a:t>
            </a:r>
          </a:p>
        </p:txBody>
      </p:sp>
      <p:sp>
        <p:nvSpPr>
          <p:cNvPr id="3789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900" dirty="0" smtClean="0"/>
              <a:t>Liability if at time registration became effective, it:</a:t>
            </a:r>
          </a:p>
          <a:p>
            <a:pPr lvl="1" eaLnBrk="1" hangingPunct="1">
              <a:spcBef>
                <a:spcPct val="0"/>
              </a:spcBef>
            </a:pPr>
            <a:r>
              <a:rPr lang="en-US" altLang="en-US" sz="2500" dirty="0" smtClean="0"/>
              <a:t>Contained an untrue statement of a material fact</a:t>
            </a:r>
          </a:p>
          <a:p>
            <a:pPr lvl="1" eaLnBrk="1" hangingPunct="1">
              <a:spcBef>
                <a:spcPct val="0"/>
              </a:spcBef>
            </a:pPr>
            <a:r>
              <a:rPr lang="en-US" altLang="en-US" sz="2500" dirty="0" smtClean="0"/>
              <a:t>Omitted a material fact</a:t>
            </a:r>
          </a:p>
          <a:p>
            <a:pPr lvl="2" eaLnBrk="1" hangingPunct="1">
              <a:spcBef>
                <a:spcPct val="0"/>
              </a:spcBef>
            </a:pPr>
            <a:r>
              <a:rPr lang="en-US" altLang="en-US" sz="2200" dirty="0" smtClean="0"/>
              <a:t>required to be stated</a:t>
            </a:r>
          </a:p>
          <a:p>
            <a:pPr lvl="2" eaLnBrk="1" hangingPunct="1">
              <a:spcBef>
                <a:spcPct val="0"/>
              </a:spcBef>
            </a:pPr>
            <a:r>
              <a:rPr lang="en-US" altLang="en-US" sz="2200" dirty="0" smtClean="0"/>
              <a:t>or necessary to make the statements therein not misleading</a:t>
            </a:r>
          </a:p>
          <a:p>
            <a:pPr eaLnBrk="1" hangingPunct="1">
              <a:spcBef>
                <a:spcPct val="0"/>
              </a:spcBef>
            </a:pPr>
            <a:r>
              <a:rPr lang="en-US" altLang="en-US" sz="2900" dirty="0" smtClean="0"/>
              <a:t>Exceptions:</a:t>
            </a:r>
          </a:p>
          <a:p>
            <a:pPr lvl="1" eaLnBrk="1" hangingPunct="1">
              <a:spcBef>
                <a:spcPct val="0"/>
              </a:spcBef>
            </a:pPr>
            <a:r>
              <a:rPr lang="en-US" altLang="en-US" sz="2400" dirty="0" smtClean="0"/>
              <a:t>No cause of action if plaintiff knew of untruth/omission</a:t>
            </a:r>
          </a:p>
          <a:p>
            <a:pPr lvl="1" eaLnBrk="1" hangingPunct="1">
              <a:spcBef>
                <a:spcPct val="0"/>
              </a:spcBef>
            </a:pPr>
            <a:r>
              <a:rPr lang="en-US" altLang="en-US" sz="2400" dirty="0" smtClean="0"/>
              <a:t>Doesn’t apply to transactions that are exempt from registration</a:t>
            </a:r>
            <a:endParaRPr lang="en-US" altLang="en-US" sz="2400" dirty="0" smtClean="0">
              <a:solidFill>
                <a:schemeClr val="hlink"/>
              </a:solidFill>
            </a:endParaRPr>
          </a:p>
        </p:txBody>
      </p:sp>
    </p:spTree>
    <p:extLst>
      <p:ext uri="{BB962C8B-B14F-4D97-AF65-F5344CB8AC3E}">
        <p14:creationId xmlns:p14="http://schemas.microsoft.com/office/powerpoint/2010/main" val="5368429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People liable:</a:t>
            </a:r>
          </a:p>
          <a:p>
            <a:pPr lvl="1" eaLnBrk="1" hangingPunct="1">
              <a:spcBef>
                <a:spcPct val="0"/>
              </a:spcBef>
            </a:pPr>
            <a:r>
              <a:rPr lang="en-US" altLang="en-US" sz="2400" dirty="0" smtClean="0"/>
              <a:t>Anyone who signed the registration statement</a:t>
            </a:r>
          </a:p>
          <a:p>
            <a:pPr lvl="2" eaLnBrk="1" hangingPunct="1">
              <a:spcBef>
                <a:spcPct val="0"/>
              </a:spcBef>
            </a:pPr>
            <a:r>
              <a:rPr lang="en-US" altLang="en-US" sz="2100" dirty="0" smtClean="0"/>
              <a:t>Issuer, principal executive officers &amp; majority of directors must sign</a:t>
            </a:r>
          </a:p>
          <a:p>
            <a:pPr lvl="1" eaLnBrk="1" hangingPunct="1">
              <a:spcBef>
                <a:spcPct val="0"/>
              </a:spcBef>
            </a:pPr>
            <a:r>
              <a:rPr lang="en-US" altLang="en-US" sz="2200" dirty="0" smtClean="0"/>
              <a:t>Every person named in reg. stat. as about to become a director</a:t>
            </a:r>
          </a:p>
          <a:p>
            <a:pPr lvl="1" eaLnBrk="1" hangingPunct="1">
              <a:spcBef>
                <a:spcPct val="0"/>
              </a:spcBef>
            </a:pPr>
            <a:r>
              <a:rPr lang="en-US" altLang="en-US" sz="2200" dirty="0" smtClean="0"/>
              <a:t>Every expert named in reg. stat. as having prepared or certified any part of the statement, or as having prepared any report or valuation used in connection with the statement</a:t>
            </a:r>
          </a:p>
          <a:p>
            <a:pPr lvl="1" eaLnBrk="1" hangingPunct="1">
              <a:spcBef>
                <a:spcPct val="0"/>
              </a:spcBef>
            </a:pPr>
            <a:r>
              <a:rPr lang="en-US" altLang="en-US" sz="2200" dirty="0" smtClean="0"/>
              <a:t>Every underwriter of the security</a:t>
            </a:r>
          </a:p>
          <a:p>
            <a:pPr eaLnBrk="1" hangingPunct="1">
              <a:spcBef>
                <a:spcPct val="0"/>
              </a:spcBef>
            </a:pPr>
            <a:r>
              <a:rPr lang="en-US" altLang="en-US" sz="2800" dirty="0" smtClean="0"/>
              <a:t>Standard of liability:</a:t>
            </a:r>
          </a:p>
          <a:p>
            <a:pPr lvl="1" eaLnBrk="1" hangingPunct="1">
              <a:spcBef>
                <a:spcPct val="0"/>
              </a:spcBef>
            </a:pPr>
            <a:r>
              <a:rPr lang="en-US" altLang="en-US" sz="2400" dirty="0" smtClean="0"/>
              <a:t>The issuer is strictly liable</a:t>
            </a:r>
          </a:p>
          <a:p>
            <a:pPr lvl="1" eaLnBrk="1" hangingPunct="1">
              <a:spcBef>
                <a:spcPct val="0"/>
              </a:spcBef>
            </a:pPr>
            <a:r>
              <a:rPr lang="en-US" altLang="en-US" sz="2400" b="1" u="sng" dirty="0" smtClean="0"/>
              <a:t>Due diligence defense </a:t>
            </a:r>
            <a:r>
              <a:rPr lang="en-US" altLang="en-US" sz="2400" dirty="0" smtClean="0"/>
              <a:t>available to the other defendants</a:t>
            </a:r>
          </a:p>
        </p:txBody>
      </p:sp>
      <p:sp>
        <p:nvSpPr>
          <p:cNvPr id="38917" name="Rectangle 2"/>
          <p:cNvSpPr>
            <a:spLocks noGrp="1" noChangeArrowheads="1"/>
          </p:cNvSpPr>
          <p:nvPr>
            <p:ph type="title"/>
          </p:nvPr>
        </p:nvSpPr>
        <p:spPr/>
        <p:txBody>
          <a:bodyPr/>
          <a:lstStyle/>
          <a:p>
            <a:pPr eaLnBrk="1" hangingPunct="1"/>
            <a:r>
              <a:rPr lang="en-US" altLang="en-US" smtClean="0"/>
              <a:t>Civil liabilities</a:t>
            </a:r>
            <a:br>
              <a:rPr lang="en-US" altLang="en-US" smtClean="0"/>
            </a:br>
            <a:r>
              <a:rPr lang="en-US" altLang="en-US" sz="3500" smtClean="0"/>
              <a:t>Misrepresentations in registration statements</a:t>
            </a:r>
          </a:p>
        </p:txBody>
      </p:sp>
    </p:spTree>
    <p:extLst>
      <p:ext uri="{BB962C8B-B14F-4D97-AF65-F5344CB8AC3E}">
        <p14:creationId xmlns:p14="http://schemas.microsoft.com/office/powerpoint/2010/main" val="2078968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0" y="1447800"/>
            <a:ext cx="9144000" cy="5410200"/>
          </a:xfrm>
        </p:spPr>
        <p:txBody>
          <a:bodyPr/>
          <a:lstStyle/>
          <a:p>
            <a:pPr algn="ctr" eaLnBrk="1" hangingPunct="1">
              <a:spcBef>
                <a:spcPct val="0"/>
              </a:spcBef>
              <a:buFont typeface="Wingdings" pitchFamily="2" charset="2"/>
              <a:buNone/>
            </a:pPr>
            <a:r>
              <a:rPr lang="en-US" altLang="en-US" sz="2800" u="sng" dirty="0" smtClean="0"/>
              <a:t>Due diligence defense [§11(b)]</a:t>
            </a:r>
          </a:p>
          <a:p>
            <a:pPr eaLnBrk="1" hangingPunct="1">
              <a:spcBef>
                <a:spcPct val="0"/>
              </a:spcBef>
            </a:pPr>
            <a:r>
              <a:rPr lang="en-US" altLang="en-US" sz="2800" dirty="0" smtClean="0"/>
              <a:t>Misrepresentations in the “</a:t>
            </a:r>
            <a:r>
              <a:rPr lang="en-US" altLang="en-US" sz="2800" b="1" u="sng" dirty="0" smtClean="0"/>
              <a:t>non-</a:t>
            </a:r>
            <a:r>
              <a:rPr lang="en-US" altLang="en-US" sz="2800" b="1" u="sng" dirty="0" err="1" smtClean="0"/>
              <a:t>expertised</a:t>
            </a:r>
            <a:r>
              <a:rPr lang="en-US" altLang="en-US" sz="2800" b="1" u="sng" dirty="0" smtClean="0"/>
              <a:t> part</a:t>
            </a:r>
            <a:r>
              <a:rPr lang="en-US" altLang="en-US" sz="2800" dirty="0" smtClean="0"/>
              <a:t>”</a:t>
            </a:r>
          </a:p>
          <a:p>
            <a:pPr lvl="1" eaLnBrk="1" hangingPunct="1">
              <a:spcBef>
                <a:spcPct val="0"/>
              </a:spcBef>
            </a:pPr>
            <a:r>
              <a:rPr lang="en-US" altLang="en-US" sz="2400" dirty="0" smtClean="0"/>
              <a:t>Experts not liable [§11(a)(4)]</a:t>
            </a:r>
          </a:p>
          <a:p>
            <a:pPr lvl="1" eaLnBrk="1" hangingPunct="1">
              <a:spcBef>
                <a:spcPct val="0"/>
              </a:spcBef>
            </a:pPr>
            <a:r>
              <a:rPr lang="en-US" altLang="en-US" sz="2400" dirty="0" smtClean="0"/>
              <a:t>Non-experts have a defense if they show that, </a:t>
            </a:r>
            <a:r>
              <a:rPr lang="en-US" altLang="en-US" sz="2400" b="1" u="sng" dirty="0" smtClean="0"/>
              <a:t>after reasonable investigation</a:t>
            </a:r>
            <a:r>
              <a:rPr lang="en-US" altLang="en-US" sz="2400" dirty="0" smtClean="0"/>
              <a:t>, they had reasonable grounds to believe, and did believe that the statements were true [§11(b)(3)(A)]</a:t>
            </a:r>
          </a:p>
          <a:p>
            <a:pPr eaLnBrk="1" hangingPunct="1">
              <a:spcBef>
                <a:spcPct val="0"/>
              </a:spcBef>
            </a:pPr>
            <a:r>
              <a:rPr lang="en-US" altLang="en-US" sz="2800" dirty="0" smtClean="0"/>
              <a:t>Test for reasonable investigation &amp; reasonable belief – the level of care that a prudent person would exercise if his own money was at stake [§11(c)]</a:t>
            </a:r>
          </a:p>
        </p:txBody>
      </p:sp>
      <p:sp>
        <p:nvSpPr>
          <p:cNvPr id="39941" name="Rectangle 2"/>
          <p:cNvSpPr>
            <a:spLocks noGrp="1" noChangeArrowheads="1"/>
          </p:cNvSpPr>
          <p:nvPr>
            <p:ph type="title"/>
          </p:nvPr>
        </p:nvSpPr>
        <p:spPr/>
        <p:txBody>
          <a:bodyPr/>
          <a:lstStyle/>
          <a:p>
            <a:pPr eaLnBrk="1" hangingPunct="1"/>
            <a:r>
              <a:rPr lang="en-US" altLang="en-US" smtClean="0"/>
              <a:t>Civil liabilities</a:t>
            </a:r>
            <a:br>
              <a:rPr lang="en-US" altLang="en-US" smtClean="0"/>
            </a:br>
            <a:r>
              <a:rPr lang="en-US" altLang="en-US" sz="3500" smtClean="0"/>
              <a:t>Misrepresentations in registration statements</a:t>
            </a:r>
          </a:p>
        </p:txBody>
      </p:sp>
    </p:spTree>
    <p:extLst>
      <p:ext uri="{BB962C8B-B14F-4D97-AF65-F5344CB8AC3E}">
        <p14:creationId xmlns:p14="http://schemas.microsoft.com/office/powerpoint/2010/main" val="599485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0" y="1447800"/>
            <a:ext cx="9144000" cy="5410200"/>
          </a:xfrm>
        </p:spPr>
        <p:txBody>
          <a:bodyPr/>
          <a:lstStyle/>
          <a:p>
            <a:pPr algn="ctr" eaLnBrk="1" hangingPunct="1">
              <a:spcBef>
                <a:spcPct val="0"/>
              </a:spcBef>
              <a:buFont typeface="Wingdings" pitchFamily="2" charset="2"/>
              <a:buNone/>
            </a:pPr>
            <a:r>
              <a:rPr lang="en-US" altLang="en-US" sz="2800" u="sng" dirty="0" smtClean="0"/>
              <a:t>Due diligence defense [§11(b)]</a:t>
            </a:r>
          </a:p>
          <a:p>
            <a:pPr eaLnBrk="1" hangingPunct="1">
              <a:spcBef>
                <a:spcPct val="0"/>
              </a:spcBef>
            </a:pPr>
            <a:r>
              <a:rPr lang="en-US" altLang="en-US" sz="2800" dirty="0" smtClean="0"/>
              <a:t>Misrepresentations in the “</a:t>
            </a:r>
            <a:r>
              <a:rPr lang="en-US" altLang="en-US" sz="2800" b="1" u="sng" dirty="0" err="1" smtClean="0"/>
              <a:t>expertised</a:t>
            </a:r>
            <a:r>
              <a:rPr lang="en-US" altLang="en-US" sz="2800" b="1" u="sng" dirty="0" smtClean="0"/>
              <a:t> part</a:t>
            </a:r>
            <a:r>
              <a:rPr lang="en-US" altLang="en-US" sz="2800" dirty="0" smtClean="0"/>
              <a:t>”</a:t>
            </a:r>
          </a:p>
          <a:p>
            <a:pPr lvl="1" eaLnBrk="1" hangingPunct="1">
              <a:spcBef>
                <a:spcPct val="0"/>
              </a:spcBef>
            </a:pPr>
            <a:r>
              <a:rPr lang="en-US" altLang="en-US" sz="2400" dirty="0" smtClean="0"/>
              <a:t>Expert has a defense if she shows that either</a:t>
            </a:r>
          </a:p>
          <a:p>
            <a:pPr lvl="2" eaLnBrk="1" hangingPunct="1">
              <a:spcBef>
                <a:spcPct val="0"/>
              </a:spcBef>
            </a:pPr>
            <a:r>
              <a:rPr lang="en-US" altLang="en-US" dirty="0" smtClean="0"/>
              <a:t>(</a:t>
            </a:r>
            <a:r>
              <a:rPr lang="en-US" altLang="en-US" dirty="0" err="1" smtClean="0"/>
              <a:t>i</a:t>
            </a:r>
            <a:r>
              <a:rPr lang="en-US" altLang="en-US" dirty="0" smtClean="0"/>
              <a:t>) she had, </a:t>
            </a:r>
            <a:r>
              <a:rPr lang="en-US" altLang="en-US" b="1" u="sng" dirty="0" smtClean="0"/>
              <a:t>after reasonable investigation</a:t>
            </a:r>
            <a:r>
              <a:rPr lang="en-US" altLang="en-US" dirty="0" smtClean="0"/>
              <a:t>, reasonable ground to believe and did believe, that the statements were not misleading</a:t>
            </a:r>
          </a:p>
          <a:p>
            <a:pPr lvl="2" eaLnBrk="1" hangingPunct="1">
              <a:spcBef>
                <a:spcPct val="0"/>
              </a:spcBef>
            </a:pPr>
            <a:r>
              <a:rPr lang="en-US" altLang="en-US" dirty="0" smtClean="0"/>
              <a:t>(ii) the misleading part of the reg. stat. didn’t fairly represent her work [§11(b)(3)(B)]</a:t>
            </a:r>
          </a:p>
          <a:p>
            <a:pPr lvl="1" eaLnBrk="1" hangingPunct="1">
              <a:spcBef>
                <a:spcPct val="0"/>
              </a:spcBef>
            </a:pPr>
            <a:r>
              <a:rPr lang="en-US" altLang="en-US" sz="2400" dirty="0" smtClean="0"/>
              <a:t>Non-experts have a defense if they had no reason to believe and did not believe that the statements were misleading or didn’t fairly represent expert’s opinion [§11(b)(3)(C)]</a:t>
            </a:r>
          </a:p>
        </p:txBody>
      </p:sp>
      <p:sp>
        <p:nvSpPr>
          <p:cNvPr id="40965" name="Rectangle 2"/>
          <p:cNvSpPr>
            <a:spLocks noGrp="1" noChangeArrowheads="1"/>
          </p:cNvSpPr>
          <p:nvPr>
            <p:ph type="title"/>
          </p:nvPr>
        </p:nvSpPr>
        <p:spPr/>
        <p:txBody>
          <a:bodyPr/>
          <a:lstStyle/>
          <a:p>
            <a:pPr eaLnBrk="1" hangingPunct="1"/>
            <a:r>
              <a:rPr lang="en-US" altLang="en-US" smtClean="0"/>
              <a:t>Civil liabilities</a:t>
            </a:r>
            <a:br>
              <a:rPr lang="en-US" altLang="en-US" smtClean="0"/>
            </a:br>
            <a:r>
              <a:rPr lang="en-US" altLang="en-US" sz="3500" smtClean="0"/>
              <a:t>Misrepresentations in registration statements</a:t>
            </a:r>
          </a:p>
        </p:txBody>
      </p:sp>
    </p:spTree>
    <p:extLst>
      <p:ext uri="{BB962C8B-B14F-4D97-AF65-F5344CB8AC3E}">
        <p14:creationId xmlns:p14="http://schemas.microsoft.com/office/powerpoint/2010/main" val="298993545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Civil liabilities</a:t>
            </a:r>
            <a:br>
              <a:rPr lang="en-US" altLang="en-US" smtClean="0"/>
            </a:br>
            <a:r>
              <a:rPr lang="en-US" altLang="en-US" sz="3500" smtClean="0"/>
              <a:t>Violating the registration process</a:t>
            </a:r>
          </a:p>
        </p:txBody>
      </p:sp>
      <p:sp>
        <p:nvSpPr>
          <p:cNvPr id="4198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Securities Act §12(a)(1): Liability for offering or selling</a:t>
            </a:r>
            <a:br>
              <a:rPr lang="en-US" altLang="en-US" sz="2800" dirty="0" smtClean="0"/>
            </a:br>
            <a:r>
              <a:rPr lang="en-US" altLang="en-US" sz="2800" dirty="0" smtClean="0"/>
              <a:t>a security in violation of the registration process mandated by the Securities Act</a:t>
            </a:r>
          </a:p>
          <a:p>
            <a:pPr lvl="2" eaLnBrk="1" hangingPunct="1">
              <a:spcBef>
                <a:spcPct val="0"/>
              </a:spcBef>
            </a:pPr>
            <a:r>
              <a:rPr lang="en-US" altLang="en-US" dirty="0" smtClean="0"/>
              <a:t>Strict liability, unless security is exempt from registration</a:t>
            </a:r>
          </a:p>
          <a:p>
            <a:pPr eaLnBrk="1" hangingPunct="1">
              <a:spcBef>
                <a:spcPct val="0"/>
              </a:spcBef>
            </a:pPr>
            <a:r>
              <a:rPr lang="en-US" altLang="en-US" sz="2800" dirty="0" smtClean="0"/>
              <a:t>Securities Act causes issuers to provide more information to prospective investors</a:t>
            </a:r>
          </a:p>
          <a:p>
            <a:pPr lvl="1" eaLnBrk="1" hangingPunct="1">
              <a:spcBef>
                <a:spcPct val="0"/>
              </a:spcBef>
            </a:pPr>
            <a:r>
              <a:rPr lang="en-US" altLang="en-US" sz="2400" dirty="0" smtClean="0">
                <a:solidFill>
                  <a:srgbClr val="FF0000"/>
                </a:solidFill>
              </a:rPr>
              <a:t>Is there a reason to exempt any sale of securities from registration?</a:t>
            </a:r>
          </a:p>
        </p:txBody>
      </p:sp>
    </p:spTree>
    <p:extLst>
      <p:ext uri="{BB962C8B-B14F-4D97-AF65-F5344CB8AC3E}">
        <p14:creationId xmlns:p14="http://schemas.microsoft.com/office/powerpoint/2010/main" val="221488712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mtClean="0"/>
              <a:t>Exemption from registration</a:t>
            </a:r>
            <a:br>
              <a:rPr lang="en-US" altLang="en-US" smtClean="0"/>
            </a:br>
            <a:r>
              <a:rPr lang="en-US" altLang="en-US" sz="3500" smtClean="0"/>
              <a:t>Securities Act §3-4</a:t>
            </a:r>
          </a:p>
        </p:txBody>
      </p:sp>
      <p:sp>
        <p:nvSpPr>
          <p:cNvPr id="4301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Exempted securities [§3]</a:t>
            </a:r>
          </a:p>
          <a:p>
            <a:pPr lvl="1" eaLnBrk="1" hangingPunct="1">
              <a:spcBef>
                <a:spcPct val="0"/>
              </a:spcBef>
            </a:pPr>
            <a:r>
              <a:rPr lang="en-US" altLang="en-US" sz="2400" dirty="0" smtClean="0"/>
              <a:t>Specific exemptions [14 exemptions specified in §3(a)]</a:t>
            </a:r>
          </a:p>
          <a:p>
            <a:pPr lvl="1" eaLnBrk="1" hangingPunct="1">
              <a:spcBef>
                <a:spcPct val="0"/>
              </a:spcBef>
            </a:pPr>
            <a:r>
              <a:rPr lang="en-US" altLang="en-US" sz="2400" dirty="0" smtClean="0"/>
              <a:t>Exemptions under SEC rules/regulations, for offers up to $5M [§3(b)]</a:t>
            </a:r>
          </a:p>
          <a:p>
            <a:pPr lvl="1" eaLnBrk="1" hangingPunct="1">
              <a:spcBef>
                <a:spcPct val="0"/>
              </a:spcBef>
            </a:pPr>
            <a:r>
              <a:rPr lang="en-US" altLang="en-US" sz="2400" dirty="0" smtClean="0"/>
              <a:t>Exempted securities are always exempted from registration</a:t>
            </a:r>
          </a:p>
          <a:p>
            <a:pPr eaLnBrk="1" hangingPunct="1">
              <a:spcBef>
                <a:spcPct val="0"/>
              </a:spcBef>
            </a:pPr>
            <a:r>
              <a:rPr lang="en-US" altLang="en-US" sz="2800" dirty="0" smtClean="0"/>
              <a:t>Exempted transactions [§4], include:</a:t>
            </a:r>
          </a:p>
          <a:p>
            <a:pPr lvl="1" eaLnBrk="1" hangingPunct="1">
              <a:spcBef>
                <a:spcPct val="0"/>
              </a:spcBef>
            </a:pPr>
            <a:r>
              <a:rPr lang="en-US" altLang="en-US" sz="2400" dirty="0" smtClean="0"/>
              <a:t>“Transactions by any person other than an issuer, underwriter, or dealer”</a:t>
            </a:r>
          </a:p>
          <a:p>
            <a:pPr lvl="1" eaLnBrk="1" hangingPunct="1">
              <a:spcBef>
                <a:spcPct val="0"/>
              </a:spcBef>
            </a:pPr>
            <a:r>
              <a:rPr lang="en-US" altLang="en-US" sz="2400" dirty="0" smtClean="0"/>
              <a:t>Private offerings: “Transactions by an issuer not involving any public offering”</a:t>
            </a:r>
          </a:p>
          <a:p>
            <a:pPr lvl="1" eaLnBrk="1" hangingPunct="1">
              <a:spcBef>
                <a:spcPct val="0"/>
              </a:spcBef>
            </a:pPr>
            <a:r>
              <a:rPr lang="en-US" altLang="en-US" sz="2400" dirty="0" smtClean="0"/>
              <a:t>Exempted transactions may require registration before future resale of securities</a:t>
            </a:r>
          </a:p>
        </p:txBody>
      </p:sp>
    </p:spTree>
    <p:extLst>
      <p:ext uri="{BB962C8B-B14F-4D97-AF65-F5344CB8AC3E}">
        <p14:creationId xmlns:p14="http://schemas.microsoft.com/office/powerpoint/2010/main" val="77921461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dirty="0" smtClean="0"/>
              <a:t>Exemption from registration</a:t>
            </a:r>
            <a:r>
              <a:rPr lang="en-US" altLang="en-US" sz="3300" i="1" dirty="0" smtClean="0"/>
              <a:t/>
            </a:r>
            <a:br>
              <a:rPr lang="en-US" altLang="en-US" sz="3300" i="1" dirty="0" smtClean="0"/>
            </a:br>
            <a:r>
              <a:rPr lang="en-US" altLang="en-US" sz="3500" i="1" dirty="0" smtClean="0"/>
              <a:t>Doran v. Petroleum Management Corp.</a:t>
            </a:r>
          </a:p>
        </p:txBody>
      </p:sp>
      <p:sp>
        <p:nvSpPr>
          <p:cNvPr id="4403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PMC organized an LP to drill for oil</a:t>
            </a:r>
          </a:p>
          <a:p>
            <a:pPr eaLnBrk="1" hangingPunct="1">
              <a:spcBef>
                <a:spcPct val="0"/>
              </a:spcBef>
            </a:pPr>
            <a:r>
              <a:rPr lang="en-US" altLang="en-US" sz="2800" dirty="0" smtClean="0"/>
              <a:t>Doran acquired an interest in the LP, and paid in part by assuming one of PMC’s debts (and paying interest from his share of the profits the LP distributed)</a:t>
            </a:r>
          </a:p>
          <a:p>
            <a:pPr eaLnBrk="1" hangingPunct="1">
              <a:spcBef>
                <a:spcPct val="0"/>
              </a:spcBef>
            </a:pPr>
            <a:r>
              <a:rPr lang="en-US" altLang="en-US" sz="2800" dirty="0" smtClean="0"/>
              <a:t>When LP starts losing money, Doran stops paying the debt; creditor sues &amp; wins judgment vs. Doran &amp; PMC</a:t>
            </a:r>
          </a:p>
          <a:p>
            <a:pPr eaLnBrk="1" hangingPunct="1">
              <a:spcBef>
                <a:spcPct val="0"/>
              </a:spcBef>
            </a:pPr>
            <a:r>
              <a:rPr lang="en-US" altLang="en-US" sz="2800" dirty="0" smtClean="0"/>
              <a:t>Doran sues PMC for rescission of his acquisition of the LP interest &amp; judgment declaring PMC liable for the assumed debt</a:t>
            </a:r>
          </a:p>
          <a:p>
            <a:pPr lvl="1" eaLnBrk="1" hangingPunct="1">
              <a:spcBef>
                <a:spcPct val="0"/>
              </a:spcBef>
            </a:pPr>
            <a:r>
              <a:rPr lang="en-US" altLang="en-US" sz="2400" dirty="0" smtClean="0">
                <a:solidFill>
                  <a:srgbClr val="FF0000"/>
                </a:solidFill>
              </a:rPr>
              <a:t>Why does Doran think he can rescind the contract?</a:t>
            </a:r>
          </a:p>
          <a:p>
            <a:pPr lvl="1" eaLnBrk="1" hangingPunct="1">
              <a:spcBef>
                <a:spcPct val="0"/>
              </a:spcBef>
            </a:pPr>
            <a:r>
              <a:rPr lang="en-US" altLang="en-US" sz="2400" dirty="0" smtClean="0">
                <a:solidFill>
                  <a:srgbClr val="FF0000"/>
                </a:solidFill>
              </a:rPr>
              <a:t>What’s PMC’s counter-argument?</a:t>
            </a:r>
          </a:p>
        </p:txBody>
      </p:sp>
    </p:spTree>
    <p:extLst>
      <p:ext uri="{BB962C8B-B14F-4D97-AF65-F5344CB8AC3E}">
        <p14:creationId xmlns:p14="http://schemas.microsoft.com/office/powerpoint/2010/main" val="284574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altLang="en-US" dirty="0" smtClean="0"/>
              <a:t>Capital market terminology</a:t>
            </a:r>
            <a:r>
              <a:rPr lang="en-US" altLang="en-US" sz="3700" dirty="0" smtClean="0"/>
              <a:t/>
            </a:r>
            <a:br>
              <a:rPr lang="en-US" altLang="en-US" sz="3700" dirty="0" smtClean="0"/>
            </a:br>
            <a:r>
              <a:rPr lang="en-US" altLang="en-US" sz="3500" dirty="0" smtClean="0"/>
              <a:t>Examples – some/no correlation</a:t>
            </a:r>
          </a:p>
        </p:txBody>
      </p:sp>
      <p:sp>
        <p:nvSpPr>
          <p:cNvPr id="24579"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600" b="1" u="sng" dirty="0" smtClean="0"/>
              <a:t>Microsoft share &amp; a lottery ticket</a:t>
            </a:r>
            <a:r>
              <a:rPr lang="en-US" altLang="en-US" sz="2600" dirty="0" smtClean="0"/>
              <a:t>: MS’s share price doesn’t affect chance of winning lottery or vice versa, so </a:t>
            </a:r>
            <a:r>
              <a:rPr lang="en-US" altLang="en-US" sz="2600" b="1" dirty="0" smtClean="0"/>
              <a:t>correlation is 0 (not correlated)</a:t>
            </a:r>
          </a:p>
          <a:p>
            <a:pPr lvl="1" eaLnBrk="1" hangingPunct="1">
              <a:spcBef>
                <a:spcPct val="0"/>
              </a:spcBef>
            </a:pPr>
            <a:r>
              <a:rPr lang="en-US" altLang="en-US" sz="2200" dirty="0" smtClean="0"/>
              <a:t>Splitting your funds between these two investments diversifies</a:t>
            </a:r>
          </a:p>
          <a:p>
            <a:pPr eaLnBrk="1" hangingPunct="1">
              <a:spcBef>
                <a:spcPct val="0"/>
              </a:spcBef>
            </a:pPr>
            <a:r>
              <a:rPr lang="en-US" altLang="en-US" sz="2600" b="1" u="sng" dirty="0" smtClean="0"/>
              <a:t>Ford share &amp; General Motors share</a:t>
            </a:r>
            <a:r>
              <a:rPr lang="en-US" altLang="en-US" sz="2600" dirty="0" smtClean="0"/>
              <a:t>: Some factors affect both firms’ prices (e.g., cost of gasoline), but other factors are independent for each company.  In Dec. 2013, WSJ reported the </a:t>
            </a:r>
            <a:r>
              <a:rPr lang="en-US" altLang="en-US" sz="2600" b="1" dirty="0" smtClean="0"/>
              <a:t>correlation between the shares was 0.84</a:t>
            </a:r>
          </a:p>
          <a:p>
            <a:pPr lvl="1" eaLnBrk="1" hangingPunct="1">
              <a:spcBef>
                <a:spcPct val="0"/>
              </a:spcBef>
            </a:pPr>
            <a:r>
              <a:rPr lang="en-US" altLang="en-US" sz="2200" dirty="0" smtClean="0"/>
              <a:t>Splitting your funds between these two</a:t>
            </a:r>
            <a:br>
              <a:rPr lang="en-US" altLang="en-US" sz="2200" dirty="0" smtClean="0"/>
            </a:br>
            <a:r>
              <a:rPr lang="en-US" altLang="en-US" sz="2200" dirty="0" smtClean="0"/>
              <a:t>investments diversifies somewhat, but</a:t>
            </a:r>
            <a:br>
              <a:rPr lang="en-US" altLang="en-US" sz="2200" dirty="0" smtClean="0"/>
            </a:br>
            <a:r>
              <a:rPr lang="en-US" altLang="en-US" sz="2200" dirty="0" smtClean="0"/>
              <a:t>not as well as the previous example</a:t>
            </a:r>
          </a:p>
        </p:txBody>
      </p:sp>
      <p:pic>
        <p:nvPicPr>
          <p:cNvPr id="1027" name="Picture 3"/>
          <p:cNvPicPr>
            <a:picLocks noChangeAspect="1" noChangeArrowheads="1"/>
          </p:cNvPicPr>
          <p:nvPr/>
        </p:nvPicPr>
        <p:blipFill>
          <a:blip r:embed="rId2" cstate="print"/>
          <a:srcRect/>
          <a:stretch>
            <a:fillRect/>
          </a:stretch>
        </p:blipFill>
        <p:spPr bwMode="auto">
          <a:xfrm>
            <a:off x="6096000" y="4267200"/>
            <a:ext cx="3048000" cy="2258924"/>
          </a:xfrm>
          <a:prstGeom prst="rect">
            <a:avLst/>
          </a:prstGeom>
          <a:noFill/>
          <a:ln w="9525">
            <a:noFill/>
            <a:miter lim="800000"/>
            <a:headEnd/>
            <a:tailEnd/>
          </a:ln>
        </p:spPr>
      </p:pic>
    </p:spTree>
    <p:extLst>
      <p:ext uri="{BB962C8B-B14F-4D97-AF65-F5344CB8AC3E}">
        <p14:creationId xmlns:p14="http://schemas.microsoft.com/office/powerpoint/2010/main" val="4165914833"/>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dirty="0" smtClean="0"/>
              <a:t>Exemption from registration</a:t>
            </a:r>
            <a:r>
              <a:rPr lang="en-US" altLang="en-US" sz="3300" i="1" dirty="0" smtClean="0"/>
              <a:t/>
            </a:r>
            <a:br>
              <a:rPr lang="en-US" altLang="en-US" sz="3300" i="1" dirty="0" smtClean="0"/>
            </a:br>
            <a:r>
              <a:rPr lang="en-US" altLang="en-US" sz="3500" i="1" dirty="0" smtClean="0"/>
              <a:t>Doran v. Petroleum Management Corp.</a:t>
            </a:r>
          </a:p>
        </p:txBody>
      </p:sp>
      <p:sp>
        <p:nvSpPr>
          <p:cNvPr id="4505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Doran claims violations of Securities Act &amp; Exchange Act, including a violation of §12(a)(1): Offer/sale of securities without registration</a:t>
            </a:r>
          </a:p>
          <a:p>
            <a:pPr eaLnBrk="1" hangingPunct="1">
              <a:spcBef>
                <a:spcPct val="0"/>
              </a:spcBef>
            </a:pPr>
            <a:r>
              <a:rPr lang="en-US" altLang="en-US" sz="2800" dirty="0" smtClean="0"/>
              <a:t>Is Doran’s LLC interest a security?</a:t>
            </a:r>
          </a:p>
          <a:p>
            <a:pPr lvl="1" eaLnBrk="1" hangingPunct="1">
              <a:spcBef>
                <a:spcPct val="0"/>
              </a:spcBef>
            </a:pPr>
            <a:r>
              <a:rPr lang="en-US" altLang="en-US" sz="2400" dirty="0" smtClean="0"/>
              <a:t>Trial court found that it is</a:t>
            </a:r>
          </a:p>
          <a:p>
            <a:pPr eaLnBrk="1" hangingPunct="1">
              <a:spcBef>
                <a:spcPct val="0"/>
              </a:spcBef>
            </a:pPr>
            <a:r>
              <a:rPr lang="en-US" altLang="en-US" sz="2800" dirty="0" smtClean="0"/>
              <a:t>Is security exempt from registration?</a:t>
            </a:r>
          </a:p>
          <a:p>
            <a:pPr lvl="1" eaLnBrk="1" hangingPunct="1">
              <a:spcBef>
                <a:spcPct val="0"/>
              </a:spcBef>
            </a:pPr>
            <a:r>
              <a:rPr lang="en-US" altLang="en-US" sz="2400" dirty="0" smtClean="0"/>
              <a:t>PMC claims a §4(2) exemption, arguing that offer to Doran was a private offering</a:t>
            </a:r>
          </a:p>
        </p:txBody>
      </p:sp>
    </p:spTree>
    <p:extLst>
      <p:ext uri="{BB962C8B-B14F-4D97-AF65-F5344CB8AC3E}">
        <p14:creationId xmlns:p14="http://schemas.microsoft.com/office/powerpoint/2010/main" val="291050216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smtClean="0"/>
              <a:t>Exemption from registration</a:t>
            </a:r>
            <a:r>
              <a:rPr lang="en-US" altLang="en-US" sz="3300" i="1" dirty="0" smtClean="0"/>
              <a:t/>
            </a:r>
            <a:br>
              <a:rPr lang="en-US" altLang="en-US" sz="3300" i="1" dirty="0" smtClean="0"/>
            </a:br>
            <a:r>
              <a:rPr lang="en-US" altLang="en-US" sz="3500" i="1" dirty="0" smtClean="0"/>
              <a:t>Doran v. Petroleum Management Corp.</a:t>
            </a:r>
          </a:p>
        </p:txBody>
      </p:sp>
      <p:sp>
        <p:nvSpPr>
          <p:cNvPr id="46083" name="Rectangle 3"/>
          <p:cNvSpPr>
            <a:spLocks noGrp="1" noChangeArrowheads="1"/>
          </p:cNvSpPr>
          <p:nvPr>
            <p:ph type="body" idx="1"/>
          </p:nvPr>
        </p:nvSpPr>
        <p:spPr>
          <a:xfrm>
            <a:off x="0" y="1447800"/>
            <a:ext cx="9144000" cy="5410200"/>
          </a:xfrm>
        </p:spPr>
        <p:txBody>
          <a:bodyPr/>
          <a:lstStyle/>
          <a:p>
            <a:pPr eaLnBrk="1" hangingPunct="1">
              <a:spcBef>
                <a:spcPct val="0"/>
              </a:spcBef>
              <a:buFont typeface="Wingdings" pitchFamily="2" charset="2"/>
              <a:buNone/>
            </a:pPr>
            <a:r>
              <a:rPr lang="en-US" altLang="en-US" sz="2400" dirty="0" smtClean="0"/>
              <a:t>Factors determining applicability of the §4(2) exemption:</a:t>
            </a:r>
          </a:p>
          <a:p>
            <a:pPr eaLnBrk="1" hangingPunct="1">
              <a:spcBef>
                <a:spcPct val="0"/>
              </a:spcBef>
            </a:pPr>
            <a:r>
              <a:rPr lang="en-US" altLang="en-US" sz="2400" dirty="0" smtClean="0"/>
              <a:t>Number of offerees &amp; relationship of each to issuer</a:t>
            </a:r>
          </a:p>
          <a:p>
            <a:pPr lvl="1" eaLnBrk="1" hangingPunct="1">
              <a:spcBef>
                <a:spcPct val="0"/>
              </a:spcBef>
            </a:pPr>
            <a:r>
              <a:rPr lang="en-US" altLang="en-US" sz="2400" dirty="0" smtClean="0"/>
              <a:t>Actual disclosure of info “a registration statement would have afforded”; or</a:t>
            </a:r>
          </a:p>
          <a:p>
            <a:pPr lvl="1" eaLnBrk="1" hangingPunct="1">
              <a:spcBef>
                <a:spcPct val="0"/>
              </a:spcBef>
            </a:pPr>
            <a:r>
              <a:rPr lang="en-US" altLang="en-US" sz="2400" dirty="0" smtClean="0"/>
              <a:t>Access to same info</a:t>
            </a:r>
          </a:p>
          <a:p>
            <a:pPr lvl="2" eaLnBrk="1" hangingPunct="1">
              <a:spcBef>
                <a:spcPct val="0"/>
              </a:spcBef>
            </a:pPr>
            <a:r>
              <a:rPr lang="en-US" altLang="en-US" dirty="0" smtClean="0"/>
              <a:t>“Privileged position” (e.g., employment, family, bargaining power) providing offerees with the ability to obtain the info</a:t>
            </a:r>
          </a:p>
          <a:p>
            <a:pPr lvl="2" eaLnBrk="1" hangingPunct="1">
              <a:spcBef>
                <a:spcPct val="0"/>
              </a:spcBef>
            </a:pPr>
            <a:r>
              <a:rPr lang="en-US" altLang="en-US" dirty="0" smtClean="0"/>
              <a:t>Offerees must have sufficient financial sophistication</a:t>
            </a:r>
          </a:p>
          <a:p>
            <a:pPr eaLnBrk="1" hangingPunct="1">
              <a:spcBef>
                <a:spcPct val="0"/>
              </a:spcBef>
            </a:pPr>
            <a:r>
              <a:rPr lang="en-US" altLang="en-US" sz="2400" dirty="0" smtClean="0"/>
              <a:t>Number of units offered</a:t>
            </a:r>
          </a:p>
          <a:p>
            <a:pPr eaLnBrk="1" hangingPunct="1">
              <a:spcBef>
                <a:spcPct val="0"/>
              </a:spcBef>
            </a:pPr>
            <a:r>
              <a:rPr lang="en-US" altLang="en-US" sz="2400" dirty="0" smtClean="0"/>
              <a:t>Size of the offering (in dollars)</a:t>
            </a:r>
          </a:p>
          <a:p>
            <a:pPr eaLnBrk="1" hangingPunct="1">
              <a:spcBef>
                <a:spcPct val="0"/>
              </a:spcBef>
            </a:pPr>
            <a:r>
              <a:rPr lang="en-US" altLang="en-US" sz="2400" dirty="0" smtClean="0"/>
              <a:t>Manner of the offering</a:t>
            </a:r>
          </a:p>
          <a:p>
            <a:pPr lvl="1" eaLnBrk="1" hangingPunct="1">
              <a:spcBef>
                <a:spcPct val="0"/>
              </a:spcBef>
            </a:pPr>
            <a:r>
              <a:rPr lang="en-US" altLang="en-US" sz="2200" dirty="0" smtClean="0"/>
              <a:t>Personal contact rather than public advertising or intermediaries (investment bankers/securities exchanges)</a:t>
            </a:r>
          </a:p>
        </p:txBody>
      </p:sp>
    </p:spTree>
    <p:extLst>
      <p:ext uri="{BB962C8B-B14F-4D97-AF65-F5344CB8AC3E}">
        <p14:creationId xmlns:p14="http://schemas.microsoft.com/office/powerpoint/2010/main" val="146612054"/>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mtClean="0"/>
              <a:t>Exemption from registration</a:t>
            </a:r>
            <a:r>
              <a:rPr lang="en-US" altLang="en-US" i="1" smtClean="0"/>
              <a:t/>
            </a:r>
            <a:br>
              <a:rPr lang="en-US" altLang="en-US" i="1" smtClean="0"/>
            </a:br>
            <a:r>
              <a:rPr lang="en-US" altLang="en-US" sz="3500" smtClean="0"/>
              <a:t>Regulation D</a:t>
            </a:r>
          </a:p>
        </p:txBody>
      </p:sp>
      <p:sp>
        <p:nvSpPr>
          <p:cNvPr id="4710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smtClean="0"/>
              <a:t>To provide more certainty, Regulation D creates a safe harbor for private offerings</a:t>
            </a:r>
            <a:endParaRPr lang="en-US" altLang="en-US" sz="2000" dirty="0" smtClean="0"/>
          </a:p>
          <a:p>
            <a:pPr eaLnBrk="1" hangingPunct="1">
              <a:spcBef>
                <a:spcPct val="0"/>
              </a:spcBef>
            </a:pPr>
            <a:endParaRPr lang="en-US" altLang="en-US" sz="2400" dirty="0" smtClean="0"/>
          </a:p>
          <a:p>
            <a:pPr eaLnBrk="1" hangingPunct="1">
              <a:spcBef>
                <a:spcPct val="0"/>
              </a:spcBef>
            </a:pPr>
            <a:endParaRPr lang="en-US" altLang="en-US" sz="2400" dirty="0" smtClean="0"/>
          </a:p>
          <a:p>
            <a:pPr eaLnBrk="1" hangingPunct="1">
              <a:spcBef>
                <a:spcPct val="0"/>
              </a:spcBef>
            </a:pPr>
            <a:endParaRPr lang="en-US" altLang="en-US" sz="2400" dirty="0" smtClean="0"/>
          </a:p>
          <a:p>
            <a:pPr eaLnBrk="1" hangingPunct="1">
              <a:spcBef>
                <a:spcPct val="0"/>
              </a:spcBef>
            </a:pPr>
            <a:endParaRPr lang="en-US" altLang="en-US" sz="2400" dirty="0" smtClean="0"/>
          </a:p>
          <a:p>
            <a:pPr eaLnBrk="1" hangingPunct="1">
              <a:spcBef>
                <a:spcPct val="0"/>
              </a:spcBef>
            </a:pPr>
            <a:endParaRPr lang="en-US" altLang="en-US" sz="2400" dirty="0" smtClean="0"/>
          </a:p>
          <a:p>
            <a:pPr eaLnBrk="1" hangingPunct="1">
              <a:spcBef>
                <a:spcPct val="0"/>
              </a:spcBef>
            </a:pPr>
            <a:r>
              <a:rPr lang="en-US" altLang="en-US" sz="2400" dirty="0" smtClean="0"/>
              <a:t>In all of these cases:</a:t>
            </a:r>
          </a:p>
          <a:p>
            <a:pPr lvl="1" eaLnBrk="1" hangingPunct="1">
              <a:spcBef>
                <a:spcPct val="0"/>
              </a:spcBef>
            </a:pPr>
            <a:r>
              <a:rPr lang="en-US" altLang="en-US" sz="2400" dirty="0" smtClean="0"/>
              <a:t>Issuer can’t advertise publicly</a:t>
            </a:r>
          </a:p>
          <a:p>
            <a:pPr lvl="1" eaLnBrk="1" hangingPunct="1">
              <a:spcBef>
                <a:spcPct val="0"/>
              </a:spcBef>
            </a:pPr>
            <a:r>
              <a:rPr lang="en-US" altLang="en-US" sz="2400" dirty="0" smtClean="0"/>
              <a:t>Issuer must file a notice of the sale with the SEC shortly after it issues the securities</a:t>
            </a:r>
          </a:p>
        </p:txBody>
      </p:sp>
      <p:graphicFrame>
        <p:nvGraphicFramePr>
          <p:cNvPr id="6" name="Table 5"/>
          <p:cNvGraphicFramePr>
            <a:graphicFrameLocks noGrp="1"/>
          </p:cNvGraphicFramePr>
          <p:nvPr/>
        </p:nvGraphicFramePr>
        <p:xfrm>
          <a:off x="533400" y="2209800"/>
          <a:ext cx="7696200" cy="1828800"/>
        </p:xfrm>
        <a:graphic>
          <a:graphicData uri="http://schemas.openxmlformats.org/drawingml/2006/table">
            <a:tbl>
              <a:tblPr/>
              <a:tblGrid>
                <a:gridCol w="2565400"/>
                <a:gridCol w="3683000"/>
                <a:gridCol w="1447800"/>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FF"/>
                          </a:solidFill>
                          <a:effectLst/>
                          <a:latin typeface="Arial" charset="0"/>
                          <a:cs typeface="Arial" charset="0"/>
                        </a:rPr>
                        <a:t>Amount offered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Arial" charset="0"/>
                          <a:cs typeface="Arial" charset="0"/>
                        </a:rPr>
                        <a:t>Max. # of offerees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Arial" charset="0"/>
                          <a:cs typeface="Arial" charset="0"/>
                        </a:rPr>
                        <a:t>Rule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B0F0"/>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cs typeface="Arial" charset="0"/>
                        </a:rPr>
                        <a:t>&lt; $1M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cs typeface="Arial" charset="0"/>
                        </a:rPr>
                        <a:t>Unlimited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cs typeface="Arial" charset="0"/>
                        </a:rPr>
                        <a:t>504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cs typeface="Arial" charset="0"/>
                        </a:rPr>
                        <a:t>&lt; $5M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cs typeface="Arial" charset="0"/>
                        </a:rPr>
                        <a:t>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cs typeface="Arial" charset="0"/>
                        </a:rPr>
                        <a:t>505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r>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cs typeface="Arial" charset="0"/>
                        </a:rPr>
                        <a:t>&gt; $5M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cs typeface="Arial" charset="0"/>
                        </a:rPr>
                        <a:t>35  + sophistication test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charset="0"/>
                          <a:cs typeface="Arial" charset="0"/>
                        </a:rPr>
                        <a:t>506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r>
            </a:tbl>
          </a:graphicData>
        </a:graphic>
      </p:graphicFrame>
    </p:spTree>
    <p:extLst>
      <p:ext uri="{BB962C8B-B14F-4D97-AF65-F5344CB8AC3E}">
        <p14:creationId xmlns:p14="http://schemas.microsoft.com/office/powerpoint/2010/main" val="407282432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Financing firms (MA3/BA6)</a:t>
            </a:r>
            <a:br>
              <a:rPr lang="en-US" altLang="en-US" dirty="0" smtClean="0"/>
            </a:br>
            <a:r>
              <a:rPr lang="en-US" altLang="en-US" sz="3500" dirty="0" smtClean="0"/>
              <a:t>Chapter overview</a:t>
            </a:r>
            <a:endParaRPr lang="en-US" altLang="en-US" dirty="0" smtClean="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smtClean="0"/>
              <a:t>Equity Finance</a:t>
            </a:r>
          </a:p>
          <a:p>
            <a:pPr marL="514350" indent="-514350" eaLnBrk="1" hangingPunct="1">
              <a:spcBef>
                <a:spcPts val="0"/>
              </a:spcBef>
              <a:buFont typeface="+mj-lt"/>
              <a:buAutoNum type="alphaLcPeriod"/>
            </a:pPr>
            <a:r>
              <a:rPr lang="en-US" altLang="en-US" sz="2800" dirty="0" smtClean="0"/>
              <a:t>Debt finance</a:t>
            </a:r>
          </a:p>
          <a:p>
            <a:pPr marL="514350" indent="-514350" eaLnBrk="1" hangingPunct="1">
              <a:spcBef>
                <a:spcPts val="0"/>
              </a:spcBef>
              <a:buFont typeface="+mj-lt"/>
              <a:buAutoNum type="alphaLcPeriod"/>
            </a:pPr>
            <a:r>
              <a:rPr lang="en-US" altLang="en-US" sz="2800" dirty="0" smtClean="0">
                <a:solidFill>
                  <a:srgbClr val="0070C0"/>
                </a:solidFill>
              </a:rPr>
              <a:t>Securities regulation</a:t>
            </a:r>
          </a:p>
          <a:p>
            <a:pPr marL="857250" lvl="1" indent="-457200" eaLnBrk="1" hangingPunct="1">
              <a:spcBef>
                <a:spcPts val="0"/>
              </a:spcBef>
              <a:buFont typeface="+mj-lt"/>
              <a:buAutoNum type="arabicPeriod"/>
            </a:pPr>
            <a:r>
              <a:rPr lang="en-US" altLang="en-US" sz="2400" dirty="0"/>
              <a:t>What’s a </a:t>
            </a:r>
            <a:r>
              <a:rPr lang="en-US" altLang="en-US" sz="2400" dirty="0" smtClean="0"/>
              <a:t>security?</a:t>
            </a:r>
            <a:endParaRPr lang="en-US" altLang="en-US" sz="2400" dirty="0"/>
          </a:p>
          <a:p>
            <a:pPr marL="857250" lvl="1" indent="-457200" eaLnBrk="1" hangingPunct="1">
              <a:spcBef>
                <a:spcPts val="0"/>
              </a:spcBef>
              <a:buFont typeface="+mj-lt"/>
              <a:buAutoNum type="arabicPeriod"/>
            </a:pPr>
            <a:r>
              <a:rPr lang="en-US" altLang="en-US" sz="2400" dirty="0"/>
              <a:t>Offering securities</a:t>
            </a:r>
          </a:p>
          <a:p>
            <a:pPr marL="857250" lvl="1" indent="-457200" eaLnBrk="1" hangingPunct="1">
              <a:spcBef>
                <a:spcPts val="0"/>
              </a:spcBef>
              <a:buFont typeface="+mj-lt"/>
              <a:buAutoNum type="arabicPeriod"/>
            </a:pPr>
            <a:r>
              <a:rPr lang="en-US" altLang="en-US" sz="2400" dirty="0">
                <a:solidFill>
                  <a:srgbClr val="0070C0"/>
                </a:solidFill>
              </a:rPr>
              <a:t>Securities fraud</a:t>
            </a:r>
          </a:p>
          <a:p>
            <a:pPr marL="857250" lvl="1" indent="-457200" eaLnBrk="1" hangingPunct="1">
              <a:spcBef>
                <a:spcPts val="0"/>
              </a:spcBef>
              <a:buFont typeface="+mj-lt"/>
              <a:buAutoNum type="arabicPeriod"/>
            </a:pPr>
            <a:r>
              <a:rPr lang="en-US" altLang="en-US" sz="2400" dirty="0"/>
              <a:t>Insider </a:t>
            </a:r>
            <a:r>
              <a:rPr lang="en-US" altLang="en-US" sz="2400" dirty="0" smtClean="0"/>
              <a:t>trading</a:t>
            </a:r>
          </a:p>
        </p:txBody>
      </p:sp>
    </p:spTree>
    <p:extLst>
      <p:ext uri="{BB962C8B-B14F-4D97-AF65-F5344CB8AC3E}">
        <p14:creationId xmlns:p14="http://schemas.microsoft.com/office/powerpoint/2010/main" val="275090040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lstStyle/>
          <a:p>
            <a:pPr eaLnBrk="1" hangingPunct="1"/>
            <a:r>
              <a:rPr lang="en-US" altLang="en-US" smtClean="0"/>
              <a:t>Securities fraud</a:t>
            </a:r>
            <a:br>
              <a:rPr lang="en-US" altLang="en-US" smtClean="0"/>
            </a:br>
            <a:r>
              <a:rPr lang="en-US" altLang="en-US" sz="3500" smtClean="0"/>
              <a:t>Why is there a special rule?</a:t>
            </a:r>
          </a:p>
        </p:txBody>
      </p:sp>
      <p:sp>
        <p:nvSpPr>
          <p:cNvPr id="49155"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u="sng" dirty="0" smtClean="0"/>
              <a:t>Materiality</a:t>
            </a:r>
            <a:r>
              <a:rPr lang="en-US" altLang="en-US" sz="2400" dirty="0" smtClean="0"/>
              <a:t>: The number of factors that affect the value of a going business is usually larger than those affecting the value of an individual piece of property.  It is more difficult for the outsider to know what info to ask for.</a:t>
            </a:r>
          </a:p>
          <a:p>
            <a:pPr lvl="1" eaLnBrk="1" hangingPunct="1">
              <a:spcBef>
                <a:spcPct val="0"/>
              </a:spcBef>
            </a:pPr>
            <a:r>
              <a:rPr lang="en-US" altLang="en-US" sz="2000" dirty="0" smtClean="0"/>
              <a:t>Therefore it is easier to mislead by omission</a:t>
            </a:r>
          </a:p>
          <a:p>
            <a:pPr eaLnBrk="1" hangingPunct="1">
              <a:spcBef>
                <a:spcPct val="0"/>
              </a:spcBef>
            </a:pPr>
            <a:r>
              <a:rPr lang="en-US" altLang="en-US" sz="2400" u="sng" dirty="0" smtClean="0"/>
              <a:t>Reliance/transaction causation</a:t>
            </a:r>
            <a:r>
              <a:rPr lang="en-US" altLang="en-US" sz="2400" dirty="0" smtClean="0"/>
              <a:t>: When buying on securities exchange, buyer doesn’t purchase directly from a seller (and doesn’t know who was the seller). How can she prove seller’s statements induced her to buy?</a:t>
            </a:r>
            <a:endParaRPr lang="en-US" altLang="en-US" sz="2500" dirty="0" smtClean="0"/>
          </a:p>
          <a:p>
            <a:pPr eaLnBrk="1" hangingPunct="1">
              <a:spcBef>
                <a:spcPct val="0"/>
              </a:spcBef>
            </a:pPr>
            <a:r>
              <a:rPr lang="en-US" altLang="en-US" sz="2400" u="sng" dirty="0" smtClean="0"/>
              <a:t>Loss causation</a:t>
            </a:r>
            <a:r>
              <a:rPr lang="en-US" altLang="en-US" sz="2400" dirty="0" smtClean="0"/>
              <a:t>: Many factors affect shares’ market price. How can buyer prove that the price drop was due to the fraud?</a:t>
            </a:r>
          </a:p>
        </p:txBody>
      </p:sp>
    </p:spTree>
    <p:extLst>
      <p:ext uri="{BB962C8B-B14F-4D97-AF65-F5344CB8AC3E}">
        <p14:creationId xmlns:p14="http://schemas.microsoft.com/office/powerpoint/2010/main" val="194877470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pPr eaLnBrk="1" hangingPunct="1"/>
            <a:r>
              <a:rPr lang="en-US" altLang="en-US" smtClean="0"/>
              <a:t>Securities fraud</a:t>
            </a:r>
            <a:br>
              <a:rPr lang="en-US" altLang="en-US" smtClean="0"/>
            </a:br>
            <a:r>
              <a:rPr lang="en-US" altLang="en-US" sz="3500" smtClean="0"/>
              <a:t>Exchange Act §10(b)</a:t>
            </a:r>
          </a:p>
        </p:txBody>
      </p:sp>
      <p:sp>
        <p:nvSpPr>
          <p:cNvPr id="50179"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smtClean="0"/>
              <a:t>“It shall be </a:t>
            </a:r>
            <a:r>
              <a:rPr lang="en-US" altLang="en-US" sz="2400" b="1" u="sng" dirty="0" smtClean="0"/>
              <a:t>unlawful</a:t>
            </a:r>
            <a:r>
              <a:rPr lang="en-US" altLang="en-US" sz="2400" dirty="0" smtClean="0"/>
              <a:t> for any person, directly or indirectly, by the use of any means or instrumentality of interstate commerce or of the mails, or of any facility of any national securities exchange – […]</a:t>
            </a:r>
          </a:p>
          <a:p>
            <a:pPr lvl="1" eaLnBrk="1" hangingPunct="1">
              <a:spcBef>
                <a:spcPct val="0"/>
              </a:spcBef>
              <a:buFont typeface="Wingdings" pitchFamily="2" charset="2"/>
              <a:buNone/>
            </a:pPr>
            <a:r>
              <a:rPr lang="en-US" altLang="en-US" sz="2400" dirty="0" smtClean="0"/>
              <a:t>(b) To </a:t>
            </a:r>
            <a:r>
              <a:rPr lang="en-US" altLang="en-US" sz="2400" b="1" u="sng" dirty="0" smtClean="0"/>
              <a:t>use or employ</a:t>
            </a:r>
            <a:r>
              <a:rPr lang="en-US" altLang="en-US" sz="2400" dirty="0" smtClean="0"/>
              <a:t>, in connection with the purchase or sale of any security registered on a national securities exchange or any security not so registered… </a:t>
            </a:r>
            <a:r>
              <a:rPr lang="en-US" altLang="en-US" sz="2400" b="1" u="sng" dirty="0" smtClean="0"/>
              <a:t>any manipulative or deceptive device</a:t>
            </a:r>
            <a:r>
              <a:rPr lang="en-US" altLang="en-US" sz="2400" dirty="0" smtClean="0"/>
              <a:t> or contrivance in contravention of such rules and regulations as the Commission may prescribe as necessary or appropriate in the public interest or for the protection of investors.”</a:t>
            </a:r>
          </a:p>
          <a:p>
            <a:pPr eaLnBrk="1" hangingPunct="1">
              <a:spcBef>
                <a:spcPct val="0"/>
              </a:spcBef>
            </a:pPr>
            <a:r>
              <a:rPr lang="en-US" altLang="en-US" sz="2400" dirty="0" smtClean="0"/>
              <a:t>§10(b) applies to both registered &amp; unregistered securities</a:t>
            </a:r>
          </a:p>
          <a:p>
            <a:pPr eaLnBrk="1" hangingPunct="1">
              <a:spcBef>
                <a:spcPct val="0"/>
              </a:spcBef>
            </a:pPr>
            <a:r>
              <a:rPr lang="en-US" altLang="en-US" sz="2400" dirty="0" smtClean="0"/>
              <a:t>§10(b) is not self-executing; SEC rules fill 10(b) with content</a:t>
            </a:r>
          </a:p>
        </p:txBody>
      </p:sp>
    </p:spTree>
    <p:extLst>
      <p:ext uri="{BB962C8B-B14F-4D97-AF65-F5344CB8AC3E}">
        <p14:creationId xmlns:p14="http://schemas.microsoft.com/office/powerpoint/2010/main" val="254683902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p:txBody>
          <a:bodyPr/>
          <a:lstStyle/>
          <a:p>
            <a:pPr eaLnBrk="1" hangingPunct="1"/>
            <a:r>
              <a:rPr lang="en-US" altLang="en-US" smtClean="0"/>
              <a:t>Securities fraud</a:t>
            </a:r>
            <a:br>
              <a:rPr lang="en-US" altLang="en-US" smtClean="0"/>
            </a:br>
            <a:r>
              <a:rPr lang="en-US" altLang="en-US" sz="3500" smtClean="0"/>
              <a:t>Rule 10b-5</a:t>
            </a:r>
          </a:p>
        </p:txBody>
      </p:sp>
      <p:sp>
        <p:nvSpPr>
          <p:cNvPr id="51203" name="Rectangle 3"/>
          <p:cNvSpPr>
            <a:spLocks noGrp="1" noChangeArrowheads="1"/>
          </p:cNvSpPr>
          <p:nvPr>
            <p:ph type="body" idx="4294967295"/>
          </p:nvPr>
        </p:nvSpPr>
        <p:spPr>
          <a:xfrm>
            <a:off x="0" y="1447800"/>
            <a:ext cx="9144000" cy="5410200"/>
          </a:xfrm>
        </p:spPr>
        <p:txBody>
          <a:bodyPr/>
          <a:lstStyle/>
          <a:p>
            <a:pPr eaLnBrk="1" hangingPunct="1">
              <a:spcBef>
                <a:spcPct val="0"/>
              </a:spcBef>
              <a:buFont typeface="Wingdings" pitchFamily="2" charset="2"/>
              <a:buNone/>
            </a:pPr>
            <a:r>
              <a:rPr lang="en-US" altLang="en-US" sz="2200" dirty="0" smtClean="0"/>
              <a:t>	</a:t>
            </a:r>
            <a:r>
              <a:rPr lang="en-US" altLang="en-US" sz="2400" dirty="0" smtClean="0"/>
              <a:t>“It shall be unlawful for any person, directly or indirectly, by the use of any means or instrumentality of interstate commerce, or of the mails or of any facility of any national securities exchange,</a:t>
            </a:r>
          </a:p>
          <a:p>
            <a:pPr eaLnBrk="1" hangingPunct="1">
              <a:spcBef>
                <a:spcPct val="0"/>
              </a:spcBef>
              <a:buFont typeface="Wingdings" pitchFamily="2" charset="2"/>
              <a:buNone/>
            </a:pPr>
            <a:r>
              <a:rPr lang="en-US" altLang="en-US" sz="2400" dirty="0" smtClean="0"/>
              <a:t>	(a) To employ any device, scheme, or artifice to defraud,</a:t>
            </a:r>
          </a:p>
          <a:p>
            <a:pPr eaLnBrk="1" hangingPunct="1">
              <a:spcBef>
                <a:spcPct val="0"/>
              </a:spcBef>
              <a:buFont typeface="Wingdings" pitchFamily="2" charset="2"/>
              <a:buNone/>
            </a:pPr>
            <a:r>
              <a:rPr lang="en-US" altLang="en-US" sz="2400" dirty="0" smtClean="0"/>
              <a:t>	(b) To make any</a:t>
            </a:r>
            <a:r>
              <a:rPr lang="en-US" altLang="en-US" sz="2400" dirty="0" smtClean="0">
                <a:solidFill>
                  <a:srgbClr val="FF0000"/>
                </a:solidFill>
              </a:rPr>
              <a:t> untrue statement of a material fact </a:t>
            </a:r>
            <a:r>
              <a:rPr lang="en-US" altLang="en-US" sz="2400" dirty="0" smtClean="0"/>
              <a:t>or </a:t>
            </a:r>
            <a:r>
              <a:rPr lang="en-US" altLang="en-US" sz="2400" dirty="0" smtClean="0">
                <a:solidFill>
                  <a:srgbClr val="008000"/>
                </a:solidFill>
              </a:rPr>
              <a:t>to omit to state a material fact necessary in order to make the statements</a:t>
            </a:r>
            <a:r>
              <a:rPr lang="en-US" altLang="en-US" sz="2400" dirty="0" smtClean="0"/>
              <a:t> made, in the light of the circumstances under which they were made, </a:t>
            </a:r>
            <a:r>
              <a:rPr lang="en-US" altLang="en-US" sz="2400" dirty="0" smtClean="0">
                <a:solidFill>
                  <a:srgbClr val="008000"/>
                </a:solidFill>
              </a:rPr>
              <a:t>not misleading</a:t>
            </a:r>
            <a:r>
              <a:rPr lang="en-US" altLang="en-US" sz="2400" dirty="0" smtClean="0"/>
              <a:t>, or</a:t>
            </a:r>
          </a:p>
          <a:p>
            <a:pPr eaLnBrk="1" hangingPunct="1">
              <a:spcBef>
                <a:spcPct val="0"/>
              </a:spcBef>
              <a:buFont typeface="Wingdings" pitchFamily="2" charset="2"/>
              <a:buNone/>
            </a:pPr>
            <a:r>
              <a:rPr lang="en-US" altLang="en-US" sz="2400" dirty="0" smtClean="0"/>
              <a:t>	(c) To engage in any act, practice, or course of business which operates or would operate as a fraud or deceit upon any person, in connection with the purchase or sale of any security.”</a:t>
            </a:r>
          </a:p>
        </p:txBody>
      </p:sp>
    </p:spTree>
    <p:extLst>
      <p:ext uri="{BB962C8B-B14F-4D97-AF65-F5344CB8AC3E}">
        <p14:creationId xmlns:p14="http://schemas.microsoft.com/office/powerpoint/2010/main" val="298557297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pPr eaLnBrk="1" hangingPunct="1"/>
            <a:r>
              <a:rPr lang="en-US" altLang="en-US" smtClean="0"/>
              <a:t>Securities fraud</a:t>
            </a:r>
            <a:br>
              <a:rPr lang="en-US" altLang="en-US" smtClean="0"/>
            </a:br>
            <a:r>
              <a:rPr lang="en-US" altLang="en-US" sz="3500" smtClean="0"/>
              <a:t>Liability for violating Rule 10b-5</a:t>
            </a:r>
          </a:p>
        </p:txBody>
      </p:sp>
      <p:sp>
        <p:nvSpPr>
          <p:cNvPr id="52227"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Rule 10b-5: “It shall be </a:t>
            </a:r>
            <a:r>
              <a:rPr lang="en-US" altLang="en-US" sz="2800" b="1" u="sng" dirty="0" smtClean="0"/>
              <a:t>unlawful</a:t>
            </a:r>
            <a:r>
              <a:rPr lang="en-US" altLang="en-US" sz="2800" dirty="0" smtClean="0"/>
              <a:t> for any person…”</a:t>
            </a:r>
          </a:p>
          <a:p>
            <a:pPr eaLnBrk="1" hangingPunct="1">
              <a:spcBef>
                <a:spcPct val="0"/>
              </a:spcBef>
            </a:pPr>
            <a:r>
              <a:rPr lang="en-US" altLang="en-US" sz="2800" dirty="0" smtClean="0"/>
              <a:t>What are the consequences implied by “unlawful”?</a:t>
            </a:r>
          </a:p>
          <a:p>
            <a:pPr lvl="1" eaLnBrk="1" hangingPunct="1">
              <a:spcBef>
                <a:spcPct val="0"/>
              </a:spcBef>
            </a:pPr>
            <a:r>
              <a:rPr lang="en-US" altLang="en-US" sz="2200" b="1" dirty="0" smtClean="0"/>
              <a:t>Criminal sanctions</a:t>
            </a:r>
            <a:r>
              <a:rPr lang="en-US" altLang="en-US" sz="2200" dirty="0" smtClean="0"/>
              <a:t>: Willful violation of provisions of the Exchange Act  or rules promulgated under the act is a felony [EA §32(a)]</a:t>
            </a:r>
          </a:p>
          <a:p>
            <a:pPr lvl="1" eaLnBrk="1" hangingPunct="1">
              <a:spcBef>
                <a:spcPct val="0"/>
              </a:spcBef>
            </a:pPr>
            <a:r>
              <a:rPr lang="en-US" altLang="en-US" sz="2200" b="1" dirty="0" smtClean="0"/>
              <a:t>Civil Action</a:t>
            </a:r>
            <a:r>
              <a:rPr lang="en-US" altLang="en-US" sz="2200" dirty="0" smtClean="0"/>
              <a:t> </a:t>
            </a:r>
            <a:r>
              <a:rPr lang="en-US" altLang="en-US" sz="2200" b="1" dirty="0" smtClean="0"/>
              <a:t>by SEC</a:t>
            </a:r>
            <a:r>
              <a:rPr lang="en-US" altLang="en-US" sz="2200" dirty="0" smtClean="0"/>
              <a:t> (for injunction or money penalty) [§21(d)]</a:t>
            </a:r>
          </a:p>
          <a:p>
            <a:pPr lvl="1" eaLnBrk="1" hangingPunct="1">
              <a:spcBef>
                <a:spcPct val="0"/>
              </a:spcBef>
            </a:pPr>
            <a:r>
              <a:rPr lang="en-US" altLang="en-US" sz="2200" b="1" dirty="0" smtClean="0"/>
              <a:t>Cause of action for private parties</a:t>
            </a:r>
          </a:p>
          <a:p>
            <a:pPr lvl="2" eaLnBrk="1" hangingPunct="1">
              <a:spcBef>
                <a:spcPct val="0"/>
              </a:spcBef>
            </a:pPr>
            <a:r>
              <a:rPr lang="en-US" altLang="en-US" sz="2000" dirty="0" smtClean="0"/>
              <a:t>No express cause of action in §10(b) or Rule 10b-5</a:t>
            </a:r>
          </a:p>
          <a:p>
            <a:pPr lvl="2" eaLnBrk="1" hangingPunct="1">
              <a:spcBef>
                <a:spcPct val="0"/>
              </a:spcBef>
            </a:pPr>
            <a:r>
              <a:rPr lang="en-US" altLang="en-US" sz="2000" i="1" dirty="0" smtClean="0"/>
              <a:t>Superintendent of Insurance v. Bankers Life &amp; Casualty Co</a:t>
            </a:r>
            <a:r>
              <a:rPr lang="en-US" altLang="en-US" sz="2000" dirty="0" smtClean="0"/>
              <a:t> (1971): Supreme court implies private right of action</a:t>
            </a:r>
          </a:p>
          <a:p>
            <a:pPr lvl="2" eaLnBrk="1" hangingPunct="1">
              <a:spcBef>
                <a:spcPct val="0"/>
              </a:spcBef>
            </a:pPr>
            <a:r>
              <a:rPr lang="en-US" altLang="en-US" sz="2000" dirty="0" smtClean="0"/>
              <a:t>Today it is clear that such implied right of action exists</a:t>
            </a:r>
          </a:p>
        </p:txBody>
      </p:sp>
    </p:spTree>
    <p:extLst>
      <p:ext uri="{BB962C8B-B14F-4D97-AF65-F5344CB8AC3E}">
        <p14:creationId xmlns:p14="http://schemas.microsoft.com/office/powerpoint/2010/main" val="327733901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eaLnBrk="1" hangingPunct="1"/>
            <a:r>
              <a:rPr lang="en-US" altLang="en-US" smtClean="0"/>
              <a:t>Rule 10b-5</a:t>
            </a:r>
            <a:br>
              <a:rPr lang="en-US" altLang="en-US" smtClean="0"/>
            </a:br>
            <a:r>
              <a:rPr lang="en-US" altLang="en-US" sz="3500" smtClean="0"/>
              <a:t>Elements</a:t>
            </a:r>
            <a:endParaRPr lang="en-US" altLang="en-US" smtClean="0"/>
          </a:p>
        </p:txBody>
      </p:sp>
      <p:sp>
        <p:nvSpPr>
          <p:cNvPr id="5325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Deception / manipulation</a:t>
            </a:r>
          </a:p>
          <a:p>
            <a:pPr eaLnBrk="1" hangingPunct="1">
              <a:spcBef>
                <a:spcPct val="0"/>
              </a:spcBef>
            </a:pPr>
            <a:r>
              <a:rPr lang="en-US" altLang="en-US" sz="2800" dirty="0" smtClean="0"/>
              <a:t>Jurisdictional nexus</a:t>
            </a:r>
          </a:p>
          <a:p>
            <a:pPr eaLnBrk="1" hangingPunct="1">
              <a:spcBef>
                <a:spcPct val="0"/>
              </a:spcBef>
            </a:pPr>
            <a:r>
              <a:rPr lang="en-US" altLang="en-US" sz="2800" dirty="0" smtClean="0"/>
              <a:t>Transactional nexus</a:t>
            </a:r>
          </a:p>
          <a:p>
            <a:pPr eaLnBrk="1" hangingPunct="1">
              <a:spcBef>
                <a:spcPct val="0"/>
              </a:spcBef>
            </a:pPr>
            <a:r>
              <a:rPr lang="en-US" altLang="en-US" sz="2800" dirty="0" smtClean="0"/>
              <a:t>Materiality</a:t>
            </a:r>
          </a:p>
          <a:p>
            <a:pPr eaLnBrk="1" hangingPunct="1">
              <a:spcBef>
                <a:spcPct val="0"/>
              </a:spcBef>
            </a:pPr>
            <a:r>
              <a:rPr lang="en-US" altLang="en-US" sz="2800" dirty="0" smtClean="0"/>
              <a:t>Scienter</a:t>
            </a:r>
          </a:p>
          <a:p>
            <a:pPr eaLnBrk="1" hangingPunct="1">
              <a:spcBef>
                <a:spcPct val="0"/>
              </a:spcBef>
            </a:pPr>
            <a:endParaRPr lang="en-US" altLang="en-US" sz="2800" dirty="0" smtClean="0"/>
          </a:p>
          <a:p>
            <a:pPr eaLnBrk="1" hangingPunct="1">
              <a:spcBef>
                <a:spcPct val="0"/>
              </a:spcBef>
            </a:pPr>
            <a:r>
              <a:rPr lang="en-US" altLang="en-US" sz="2800" dirty="0" smtClean="0"/>
              <a:t>Reliance (transaction causation)</a:t>
            </a:r>
          </a:p>
          <a:p>
            <a:pPr eaLnBrk="1" hangingPunct="1">
              <a:spcBef>
                <a:spcPct val="0"/>
              </a:spcBef>
            </a:pPr>
            <a:r>
              <a:rPr lang="en-US" altLang="en-US" sz="2800" dirty="0" smtClean="0"/>
              <a:t>Loss causation</a:t>
            </a:r>
          </a:p>
        </p:txBody>
      </p:sp>
      <p:sp>
        <p:nvSpPr>
          <p:cNvPr id="6" name="Right Brace 5"/>
          <p:cNvSpPr/>
          <p:nvPr/>
        </p:nvSpPr>
        <p:spPr>
          <a:xfrm>
            <a:off x="5486400" y="4114800"/>
            <a:ext cx="457200" cy="914400"/>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3253" name="TextBox 6"/>
          <p:cNvSpPr txBox="1">
            <a:spLocks noChangeArrowheads="1"/>
          </p:cNvSpPr>
          <p:nvPr/>
        </p:nvSpPr>
        <p:spPr bwMode="auto">
          <a:xfrm>
            <a:off x="5943600" y="3962400"/>
            <a:ext cx="2971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a:latin typeface="Arial" charset="0"/>
              </a:rPr>
              <a:t>In private lawsuit (plaintiff is not SEC), also…</a:t>
            </a:r>
          </a:p>
        </p:txBody>
      </p:sp>
    </p:spTree>
    <p:extLst>
      <p:ext uri="{BB962C8B-B14F-4D97-AF65-F5344CB8AC3E}">
        <p14:creationId xmlns:p14="http://schemas.microsoft.com/office/powerpoint/2010/main" val="141322463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eaLnBrk="1" hangingPunct="1"/>
            <a:r>
              <a:rPr lang="en-US" altLang="en-US" smtClean="0"/>
              <a:t>Rule 10b-5</a:t>
            </a:r>
            <a:r>
              <a:rPr lang="en-US" altLang="en-US" sz="3500" smtClean="0"/>
              <a:t/>
            </a:r>
            <a:br>
              <a:rPr lang="en-US" altLang="en-US" sz="3500" smtClean="0"/>
            </a:br>
            <a:r>
              <a:rPr lang="en-US" altLang="en-US" sz="3500" smtClean="0"/>
              <a:t>Deception / manipulation</a:t>
            </a:r>
          </a:p>
        </p:txBody>
      </p:sp>
      <p:sp>
        <p:nvSpPr>
          <p:cNvPr id="54275" name="Rectangle 3"/>
          <p:cNvSpPr>
            <a:spLocks noGrp="1" noChangeArrowheads="1"/>
          </p:cNvSpPr>
          <p:nvPr>
            <p:ph type="body" idx="4294967295"/>
          </p:nvPr>
        </p:nvSpPr>
        <p:spPr>
          <a:xfrm>
            <a:off x="0" y="1447800"/>
            <a:ext cx="9144000" cy="5410200"/>
          </a:xfrm>
        </p:spPr>
        <p:txBody>
          <a:bodyPr/>
          <a:lstStyle/>
          <a:p>
            <a:pPr eaLnBrk="1" hangingPunct="1">
              <a:lnSpc>
                <a:spcPct val="80000"/>
              </a:lnSpc>
              <a:spcBef>
                <a:spcPct val="0"/>
              </a:spcBef>
            </a:pPr>
            <a:r>
              <a:rPr lang="en-US" altLang="en-US" sz="2800" dirty="0" smtClean="0"/>
              <a:t>Deception</a:t>
            </a:r>
          </a:p>
          <a:p>
            <a:pPr lvl="1" eaLnBrk="1" hangingPunct="1">
              <a:lnSpc>
                <a:spcPct val="80000"/>
              </a:lnSpc>
              <a:spcBef>
                <a:spcPct val="0"/>
              </a:spcBef>
            </a:pPr>
            <a:r>
              <a:rPr lang="en-US" altLang="en-US" sz="2400" dirty="0" smtClean="0"/>
              <a:t>A misstatement or an omission that misleads</a:t>
            </a:r>
          </a:p>
          <a:p>
            <a:pPr eaLnBrk="1" hangingPunct="1">
              <a:lnSpc>
                <a:spcPct val="90000"/>
              </a:lnSpc>
              <a:spcBef>
                <a:spcPct val="0"/>
              </a:spcBef>
            </a:pPr>
            <a:r>
              <a:rPr lang="en-US" altLang="en-US" sz="2800" dirty="0" smtClean="0"/>
              <a:t>Manipulation</a:t>
            </a:r>
          </a:p>
          <a:p>
            <a:pPr lvl="1" eaLnBrk="1" hangingPunct="1">
              <a:lnSpc>
                <a:spcPct val="90000"/>
              </a:lnSpc>
              <a:spcBef>
                <a:spcPct val="0"/>
              </a:spcBef>
            </a:pPr>
            <a:r>
              <a:rPr lang="en-US" altLang="en-US" sz="2400" dirty="0" smtClean="0"/>
              <a:t>Artificially affecting market activity to mislead investors. E.g.,</a:t>
            </a:r>
          </a:p>
          <a:p>
            <a:pPr lvl="2" eaLnBrk="1" hangingPunct="1">
              <a:lnSpc>
                <a:spcPct val="90000"/>
              </a:lnSpc>
              <a:spcBef>
                <a:spcPct val="0"/>
              </a:spcBef>
            </a:pPr>
            <a:r>
              <a:rPr lang="en-US" altLang="en-US" sz="2200" dirty="0" smtClean="0"/>
              <a:t>Wash sales: Manipulator enters purchase order &amp; sale order at same time through same broker. Ownership of stock doesn’t change, price of deal doesn’t matter (manipulator is paying himself), but deal creates appearance that willing buyer &amp; seller valued the stock at that price.</a:t>
            </a:r>
          </a:p>
          <a:p>
            <a:pPr lvl="2" eaLnBrk="1" hangingPunct="1">
              <a:lnSpc>
                <a:spcPct val="90000"/>
              </a:lnSpc>
              <a:spcBef>
                <a:spcPct val="0"/>
              </a:spcBef>
            </a:pPr>
            <a:r>
              <a:rPr lang="en-US" altLang="en-US" sz="2200" dirty="0" smtClean="0"/>
              <a:t>Matched sales: Same, only using different brokers</a:t>
            </a:r>
          </a:p>
          <a:p>
            <a:pPr lvl="2" eaLnBrk="1" hangingPunct="1">
              <a:lnSpc>
                <a:spcPct val="90000"/>
              </a:lnSpc>
              <a:spcBef>
                <a:spcPct val="0"/>
              </a:spcBef>
            </a:pPr>
            <a:r>
              <a:rPr lang="en-US" altLang="en-US" sz="2200" dirty="0" smtClean="0"/>
              <a:t>Rigged prices: Collaborating manipulators buy &amp; sell to/from each other</a:t>
            </a:r>
          </a:p>
        </p:txBody>
      </p:sp>
    </p:spTree>
    <p:extLst>
      <p:ext uri="{BB962C8B-B14F-4D97-AF65-F5344CB8AC3E}">
        <p14:creationId xmlns:p14="http://schemas.microsoft.com/office/powerpoint/2010/main" val="1968411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altLang="en-US" dirty="0" smtClean="0"/>
              <a:t>Capital market terminology</a:t>
            </a:r>
            <a:r>
              <a:rPr lang="en-US" altLang="en-US" sz="3700" dirty="0" smtClean="0"/>
              <a:t/>
            </a:r>
            <a:br>
              <a:rPr lang="en-US" altLang="en-US" sz="3700" dirty="0" smtClean="0"/>
            </a:br>
            <a:r>
              <a:rPr lang="en-US" altLang="en-US" sz="3500" dirty="0" smtClean="0"/>
              <a:t>Examples – negative correlation</a:t>
            </a:r>
          </a:p>
        </p:txBody>
      </p:sp>
      <p:sp>
        <p:nvSpPr>
          <p:cNvPr id="25603"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b="1" u="sng" dirty="0" smtClean="0"/>
              <a:t>Ford share &amp; ExxonMobil share</a:t>
            </a:r>
            <a:r>
              <a:rPr lang="en-US" altLang="en-US" sz="2800" dirty="0" smtClean="0"/>
              <a:t>: Exxon rises &amp; Ford drops when gas prices are high.  </a:t>
            </a:r>
            <a:r>
              <a:rPr lang="en-US" altLang="en-US" sz="2800" b="1" dirty="0" smtClean="0"/>
              <a:t>Correlation is, say, -0.3 (negatively correlated)</a:t>
            </a:r>
          </a:p>
          <a:p>
            <a:pPr lvl="1" eaLnBrk="1" hangingPunct="1">
              <a:spcBef>
                <a:spcPct val="0"/>
              </a:spcBef>
            </a:pPr>
            <a:r>
              <a:rPr lang="en-US" altLang="en-US" dirty="0" smtClean="0"/>
              <a:t>Splitting your funds between these two investments is called “</a:t>
            </a:r>
            <a:r>
              <a:rPr lang="en-US" altLang="en-US" b="1" u="sng" dirty="0" smtClean="0"/>
              <a:t>hedging</a:t>
            </a:r>
            <a:r>
              <a:rPr lang="en-US" altLang="en-US" dirty="0" smtClean="0"/>
              <a:t>” (partial protection in case your bet is wrong)</a:t>
            </a:r>
            <a:endParaRPr lang="en-US" altLang="en-US" sz="2400" dirty="0" smtClean="0"/>
          </a:p>
          <a:p>
            <a:pPr eaLnBrk="1" hangingPunct="1">
              <a:spcBef>
                <a:spcPct val="0"/>
              </a:spcBef>
            </a:pPr>
            <a:r>
              <a:rPr lang="en-US" altLang="en-US" sz="2800" b="1" u="sng" dirty="0" smtClean="0"/>
              <a:t>Buying a Ford share &amp; shorting a Ford share</a:t>
            </a:r>
            <a:r>
              <a:rPr lang="en-US" altLang="en-US" sz="2800" dirty="0" smtClean="0"/>
              <a:t>: </a:t>
            </a:r>
            <a:r>
              <a:rPr lang="en-US" altLang="en-US" sz="2800" b="1" dirty="0" smtClean="0"/>
              <a:t>Correlation is -1</a:t>
            </a:r>
            <a:r>
              <a:rPr lang="en-US" altLang="en-US" sz="2800" dirty="0" smtClean="0"/>
              <a:t> (whenever one investment goes up, the other goes down by the same amount)</a:t>
            </a:r>
          </a:p>
          <a:p>
            <a:pPr lvl="1" eaLnBrk="1" hangingPunct="1">
              <a:spcBef>
                <a:spcPct val="0"/>
              </a:spcBef>
            </a:pPr>
            <a:r>
              <a:rPr lang="en-US" altLang="en-US" sz="2400" dirty="0" smtClean="0"/>
              <a:t>The two investments cancel out each other (if equal amounts invested in each)</a:t>
            </a:r>
          </a:p>
        </p:txBody>
      </p:sp>
    </p:spTree>
    <p:extLst>
      <p:ext uri="{BB962C8B-B14F-4D97-AF65-F5344CB8AC3E}">
        <p14:creationId xmlns:p14="http://schemas.microsoft.com/office/powerpoint/2010/main" val="260554955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eaLnBrk="1" hangingPunct="1"/>
            <a:r>
              <a:rPr lang="en-US" altLang="en-US" smtClean="0"/>
              <a:t>Deception / manipulation</a:t>
            </a:r>
            <a:r>
              <a:rPr lang="en-US" altLang="en-US" sz="4300" smtClean="0"/>
              <a:t/>
            </a:r>
            <a:br>
              <a:rPr lang="en-US" altLang="en-US" sz="4300" smtClean="0"/>
            </a:br>
            <a:r>
              <a:rPr lang="en-US" altLang="en-US" sz="3500" smtClean="0"/>
              <a:t>Duty to disclose</a:t>
            </a:r>
          </a:p>
        </p:txBody>
      </p:sp>
      <p:sp>
        <p:nvSpPr>
          <p:cNvPr id="55299"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smtClean="0"/>
              <a:t>When 10b-5 liability is alleged for an omission (rather than making an untrue statement), liability arises only if defendant had a duty to disclose [</a:t>
            </a:r>
            <a:r>
              <a:rPr lang="en-US" altLang="en-US" sz="2400" i="1" dirty="0" smtClean="0"/>
              <a:t>Basic</a:t>
            </a:r>
            <a:r>
              <a:rPr lang="en-US" altLang="en-US" sz="2400" dirty="0" smtClean="0"/>
              <a:t>, FN 17]</a:t>
            </a:r>
          </a:p>
          <a:p>
            <a:pPr lvl="1" eaLnBrk="1" hangingPunct="1">
              <a:spcBef>
                <a:spcPct val="0"/>
              </a:spcBef>
            </a:pPr>
            <a:r>
              <a:rPr lang="en-US" altLang="en-US" sz="2000" dirty="0" smtClean="0"/>
              <a:t>Hypo: Acme is holding secret negotiations to merge with Ajax. A reporter asks Acme’s CEO about rumors of the negotiations. </a:t>
            </a:r>
            <a:r>
              <a:rPr lang="en-US" altLang="en-US" sz="2000" dirty="0" smtClean="0">
                <a:solidFill>
                  <a:srgbClr val="FF0000"/>
                </a:solidFill>
              </a:rPr>
              <a:t>What can the CEO do to keep the negotiations secret?</a:t>
            </a:r>
          </a:p>
          <a:p>
            <a:pPr eaLnBrk="1" hangingPunct="1">
              <a:spcBef>
                <a:spcPct val="0"/>
              </a:spcBef>
            </a:pPr>
            <a:r>
              <a:rPr lang="en-US" altLang="en-US" sz="2400" dirty="0" smtClean="0"/>
              <a:t>Duty to correct</a:t>
            </a:r>
          </a:p>
          <a:p>
            <a:pPr lvl="1" eaLnBrk="1" hangingPunct="1">
              <a:spcBef>
                <a:spcPct val="0"/>
              </a:spcBef>
            </a:pPr>
            <a:r>
              <a:rPr lang="en-US" altLang="en-US" sz="2000" dirty="0" smtClean="0"/>
              <a:t>Statement that was correct at time it was made may require a correction if circumstances change while a reasonable investor expects it to apply</a:t>
            </a:r>
          </a:p>
          <a:p>
            <a:pPr lvl="1" eaLnBrk="1" hangingPunct="1">
              <a:spcBef>
                <a:spcPct val="0"/>
              </a:spcBef>
            </a:pPr>
            <a:r>
              <a:rPr lang="en-US" altLang="en-US" sz="2000" dirty="0" smtClean="0"/>
              <a:t>Untrue statement made by an officer who didn’t know it was false requires correction by another officer who knows statement is false</a:t>
            </a:r>
          </a:p>
          <a:p>
            <a:pPr lvl="1" eaLnBrk="1" hangingPunct="1">
              <a:spcBef>
                <a:spcPct val="0"/>
              </a:spcBef>
            </a:pPr>
            <a:r>
              <a:rPr lang="en-US" altLang="en-US" sz="2000" dirty="0" smtClean="0"/>
              <a:t>SHs &amp; directors have no obligation to speak for the firm (unless they are also officers), so they don’t need to correct wrong statements</a:t>
            </a:r>
          </a:p>
        </p:txBody>
      </p:sp>
    </p:spTree>
    <p:extLst>
      <p:ext uri="{BB962C8B-B14F-4D97-AF65-F5344CB8AC3E}">
        <p14:creationId xmlns:p14="http://schemas.microsoft.com/office/powerpoint/2010/main" val="161921466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pPr eaLnBrk="1" hangingPunct="1"/>
            <a:r>
              <a:rPr lang="en-US" altLang="en-US" smtClean="0"/>
              <a:t>Rule 10b-5</a:t>
            </a:r>
            <a:r>
              <a:rPr lang="en-US" altLang="en-US" sz="3500" smtClean="0"/>
              <a:t/>
            </a:r>
            <a:br>
              <a:rPr lang="en-US" altLang="en-US" sz="3500" smtClean="0"/>
            </a:br>
            <a:r>
              <a:rPr lang="en-US" altLang="en-US" sz="3500" smtClean="0"/>
              <a:t>Jurisdictional nexus</a:t>
            </a:r>
          </a:p>
        </p:txBody>
      </p:sp>
      <p:sp>
        <p:nvSpPr>
          <p:cNvPr id="56323"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Rule 10b-5: “It shall be unlawful for any person, directly or indirectly, </a:t>
            </a:r>
            <a:r>
              <a:rPr lang="en-US" altLang="en-US" sz="2800" u="sng" dirty="0" smtClean="0"/>
              <a:t>by the use of any means or instrumentality of interstate commerce, or of the mails or of any facility of any national securities exchange</a:t>
            </a:r>
            <a:r>
              <a:rPr lang="en-US" altLang="en-US" sz="2800" dirty="0" smtClean="0"/>
              <a:t>…”</a:t>
            </a:r>
          </a:p>
          <a:p>
            <a:pPr eaLnBrk="1" hangingPunct="1">
              <a:spcBef>
                <a:spcPct val="0"/>
              </a:spcBef>
            </a:pPr>
            <a:r>
              <a:rPr lang="en-US" altLang="en-US" sz="2800" dirty="0" smtClean="0">
                <a:solidFill>
                  <a:srgbClr val="FF0000"/>
                </a:solidFill>
              </a:rPr>
              <a:t>Why is the jurisdictional nexus an element of securities fraud?</a:t>
            </a:r>
          </a:p>
        </p:txBody>
      </p:sp>
    </p:spTree>
    <p:extLst>
      <p:ext uri="{BB962C8B-B14F-4D97-AF65-F5344CB8AC3E}">
        <p14:creationId xmlns:p14="http://schemas.microsoft.com/office/powerpoint/2010/main" val="12912729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lstStyle/>
          <a:p>
            <a:pPr eaLnBrk="1" hangingPunct="1"/>
            <a:r>
              <a:rPr lang="en-US" altLang="en-US" smtClean="0"/>
              <a:t>Rule 10b-5</a:t>
            </a:r>
            <a:r>
              <a:rPr lang="en-US" altLang="en-US" sz="3500" smtClean="0"/>
              <a:t/>
            </a:r>
            <a:br>
              <a:rPr lang="en-US" altLang="en-US" sz="3500" smtClean="0"/>
            </a:br>
            <a:r>
              <a:rPr lang="en-US" altLang="en-US" sz="3500" smtClean="0"/>
              <a:t>Transactional nexus</a:t>
            </a:r>
          </a:p>
        </p:txBody>
      </p:sp>
      <p:sp>
        <p:nvSpPr>
          <p:cNvPr id="57347"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Rule 10b-5: “…</a:t>
            </a:r>
            <a:r>
              <a:rPr lang="en-US" altLang="en-US" sz="2800" dirty="0" smtClean="0">
                <a:solidFill>
                  <a:srgbClr val="0070C0"/>
                </a:solidFill>
              </a:rPr>
              <a:t>in connection with </a:t>
            </a:r>
            <a:r>
              <a:rPr lang="en-US" altLang="en-US" sz="2800" dirty="0" smtClean="0"/>
              <a:t>the </a:t>
            </a:r>
            <a:r>
              <a:rPr lang="en-US" altLang="en-US" sz="2800" dirty="0" smtClean="0">
                <a:solidFill>
                  <a:srgbClr val="008000"/>
                </a:solidFill>
              </a:rPr>
              <a:t>purchase or sale</a:t>
            </a:r>
            <a:br>
              <a:rPr lang="en-US" altLang="en-US" sz="2800" dirty="0" smtClean="0">
                <a:solidFill>
                  <a:srgbClr val="008000"/>
                </a:solidFill>
              </a:rPr>
            </a:br>
            <a:r>
              <a:rPr lang="en-US" altLang="en-US" sz="2800" dirty="0" smtClean="0">
                <a:solidFill>
                  <a:srgbClr val="7030A0"/>
                </a:solidFill>
              </a:rPr>
              <a:t>of any security</a:t>
            </a:r>
            <a:r>
              <a:rPr lang="en-US" altLang="en-US" sz="2800" dirty="0" smtClean="0"/>
              <a:t>”</a:t>
            </a:r>
          </a:p>
          <a:p>
            <a:pPr eaLnBrk="1" hangingPunct="1">
              <a:spcBef>
                <a:spcPct val="0"/>
              </a:spcBef>
            </a:pPr>
            <a:r>
              <a:rPr lang="en-US" altLang="en-US" sz="2800" dirty="0" smtClean="0"/>
              <a:t>“…</a:t>
            </a:r>
            <a:r>
              <a:rPr lang="en-US" altLang="en-US" sz="2800" dirty="0" smtClean="0">
                <a:solidFill>
                  <a:srgbClr val="0070C0"/>
                </a:solidFill>
              </a:rPr>
              <a:t>in connection with</a:t>
            </a:r>
            <a:r>
              <a:rPr lang="en-US" altLang="en-US" sz="2800" dirty="0" smtClean="0"/>
              <a:t>…”: Fraud only needs to “touch</a:t>
            </a:r>
            <a:br>
              <a:rPr lang="en-US" altLang="en-US" sz="2800" dirty="0" smtClean="0"/>
            </a:br>
            <a:r>
              <a:rPr lang="en-US" altLang="en-US" sz="2800" dirty="0" smtClean="0"/>
              <a:t>and concern” a purchase or sale</a:t>
            </a:r>
          </a:p>
          <a:p>
            <a:pPr lvl="1" eaLnBrk="1" hangingPunct="1">
              <a:spcBef>
                <a:spcPct val="0"/>
              </a:spcBef>
            </a:pPr>
            <a:r>
              <a:rPr lang="en-US" altLang="en-US" sz="2400" dirty="0" smtClean="0"/>
              <a:t>E.g., defrauding party not necessarily party to the transaction</a:t>
            </a:r>
          </a:p>
          <a:p>
            <a:pPr eaLnBrk="1" hangingPunct="1">
              <a:spcBef>
                <a:spcPct val="0"/>
              </a:spcBef>
            </a:pPr>
            <a:r>
              <a:rPr lang="en-US" altLang="en-US" sz="2800" dirty="0" smtClean="0"/>
              <a:t>“...</a:t>
            </a:r>
            <a:r>
              <a:rPr lang="en-US" altLang="en-US" sz="2800" dirty="0" smtClean="0">
                <a:solidFill>
                  <a:srgbClr val="008000"/>
                </a:solidFill>
              </a:rPr>
              <a:t>purchase or sale</a:t>
            </a:r>
            <a:r>
              <a:rPr lang="en-US" altLang="en-US" sz="2800" dirty="0" smtClean="0"/>
              <a:t>…”: Both people who bought securities because of the misrepresentation &amp; people who sold securities because of the misrepresentation</a:t>
            </a:r>
          </a:p>
          <a:p>
            <a:pPr lvl="1" eaLnBrk="1" hangingPunct="1">
              <a:spcBef>
                <a:spcPct val="0"/>
              </a:spcBef>
            </a:pPr>
            <a:r>
              <a:rPr lang="en-US" altLang="en-US" sz="2400" dirty="0" smtClean="0"/>
              <a:t>Doesn’t include people who decide not to buy due to a misrepresentation </a:t>
            </a:r>
            <a:r>
              <a:rPr lang="en-US" altLang="en-US" sz="1900" dirty="0" smtClean="0"/>
              <a:t>[</a:t>
            </a:r>
            <a:r>
              <a:rPr lang="en-US" altLang="en-US" sz="1900" i="1" dirty="0" smtClean="0"/>
              <a:t>Blue Chip Stamps v. Manor Drug Stores </a:t>
            </a:r>
            <a:r>
              <a:rPr lang="en-US" altLang="en-US" sz="1900" dirty="0" smtClean="0"/>
              <a:t>(US 1975)]</a:t>
            </a:r>
          </a:p>
          <a:p>
            <a:pPr eaLnBrk="1" hangingPunct="1">
              <a:spcBef>
                <a:spcPct val="0"/>
              </a:spcBef>
            </a:pPr>
            <a:r>
              <a:rPr lang="en-US" altLang="en-US" sz="2800" dirty="0" smtClean="0"/>
              <a:t>“…</a:t>
            </a:r>
            <a:r>
              <a:rPr lang="en-US" altLang="en-US" sz="2800" dirty="0" smtClean="0">
                <a:solidFill>
                  <a:srgbClr val="7030A0"/>
                </a:solidFill>
              </a:rPr>
              <a:t>of any security</a:t>
            </a:r>
            <a:r>
              <a:rPr lang="en-US" altLang="en-US" sz="2800" dirty="0" smtClean="0"/>
              <a:t>” – must be a security, but doesn’t have to be a registered security</a:t>
            </a:r>
          </a:p>
        </p:txBody>
      </p:sp>
    </p:spTree>
    <p:extLst>
      <p:ext uri="{BB962C8B-B14F-4D97-AF65-F5344CB8AC3E}">
        <p14:creationId xmlns:p14="http://schemas.microsoft.com/office/powerpoint/2010/main" val="255624147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a:lstStyle/>
          <a:p>
            <a:pPr eaLnBrk="1" hangingPunct="1"/>
            <a:r>
              <a:rPr lang="en-US" altLang="en-US" smtClean="0"/>
              <a:t>Rule 10b-5</a:t>
            </a:r>
            <a:r>
              <a:rPr lang="en-US" altLang="en-US" sz="3500" smtClean="0"/>
              <a:t/>
            </a:r>
            <a:br>
              <a:rPr lang="en-US" altLang="en-US" sz="3500" smtClean="0"/>
            </a:br>
            <a:r>
              <a:rPr lang="en-US" altLang="en-US" sz="3500" smtClean="0"/>
              <a:t>Materiality</a:t>
            </a:r>
          </a:p>
        </p:txBody>
      </p:sp>
      <p:sp>
        <p:nvSpPr>
          <p:cNvPr id="5837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Rule 10b-5: “…(b) To make any untrue statement of a</a:t>
            </a:r>
            <a:r>
              <a:rPr lang="en-US" altLang="en-US" sz="2800" dirty="0" smtClean="0">
                <a:solidFill>
                  <a:schemeClr val="hlink"/>
                </a:solidFill>
              </a:rPr>
              <a:t/>
            </a:r>
            <a:br>
              <a:rPr lang="en-US" altLang="en-US" sz="2800" dirty="0" smtClean="0">
                <a:solidFill>
                  <a:schemeClr val="hlink"/>
                </a:solidFill>
              </a:rPr>
            </a:br>
            <a:r>
              <a:rPr lang="en-US" altLang="en-US" sz="2800" u="sng" dirty="0" smtClean="0"/>
              <a:t>material fact</a:t>
            </a:r>
            <a:r>
              <a:rPr lang="en-US" altLang="en-US" sz="2800" dirty="0" smtClean="0">
                <a:solidFill>
                  <a:schemeClr val="hlink"/>
                </a:solidFill>
              </a:rPr>
              <a:t> </a:t>
            </a:r>
            <a:r>
              <a:rPr lang="en-US" altLang="en-US" sz="2800" dirty="0" smtClean="0"/>
              <a:t>or to omit to state a</a:t>
            </a:r>
            <a:r>
              <a:rPr lang="en-US" altLang="en-US" sz="2800" dirty="0" smtClean="0">
                <a:solidFill>
                  <a:schemeClr val="hlink"/>
                </a:solidFill>
              </a:rPr>
              <a:t> </a:t>
            </a:r>
            <a:r>
              <a:rPr lang="en-US" altLang="en-US" sz="2800" u="sng" dirty="0" smtClean="0"/>
              <a:t>material fact</a:t>
            </a:r>
            <a:r>
              <a:rPr lang="en-US" altLang="en-US" sz="2800" dirty="0" smtClean="0"/>
              <a:t> necessary in order to make the statements made, in the light of the circumstances under which they were made, not misleading…”</a:t>
            </a:r>
          </a:p>
        </p:txBody>
      </p:sp>
    </p:spTree>
    <p:extLst>
      <p:ext uri="{BB962C8B-B14F-4D97-AF65-F5344CB8AC3E}">
        <p14:creationId xmlns:p14="http://schemas.microsoft.com/office/powerpoint/2010/main" val="191120317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pPr eaLnBrk="1" hangingPunct="1"/>
            <a:r>
              <a:rPr lang="en-US" altLang="en-US" smtClean="0"/>
              <a:t>Materiality</a:t>
            </a:r>
            <a:br>
              <a:rPr lang="en-US" altLang="en-US" smtClean="0"/>
            </a:br>
            <a:r>
              <a:rPr lang="en-US" altLang="en-US" sz="3500" i="1" smtClean="0"/>
              <a:t>Basic, Inc. v. Levinson</a:t>
            </a:r>
            <a:r>
              <a:rPr lang="en-US" altLang="en-US" sz="3500" smtClean="0"/>
              <a:t> </a:t>
            </a:r>
            <a:r>
              <a:rPr lang="en-US" altLang="en-US" sz="2400" smtClean="0"/>
              <a:t>[US 1988]</a:t>
            </a:r>
            <a:endParaRPr lang="en-US" altLang="en-US" sz="3500" i="1" smtClean="0"/>
          </a:p>
        </p:txBody>
      </p:sp>
      <p:sp>
        <p:nvSpPr>
          <p:cNvPr id="59395"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Basic &amp; Combustion secretly negotiated a merger for 2 years. Basic repeatedly denied rumors about these negotiations</a:t>
            </a:r>
          </a:p>
          <a:p>
            <a:pPr lvl="1" eaLnBrk="1" hangingPunct="1">
              <a:spcBef>
                <a:spcPct val="0"/>
              </a:spcBef>
            </a:pPr>
            <a:r>
              <a:rPr lang="en-US" altLang="en-US" sz="2400" dirty="0" smtClean="0">
                <a:solidFill>
                  <a:srgbClr val="FF0000"/>
                </a:solidFill>
              </a:rPr>
              <a:t>Why did Basic &amp; Combustion keep the negotiations secret?</a:t>
            </a:r>
          </a:p>
          <a:p>
            <a:pPr lvl="1" eaLnBrk="1" hangingPunct="1">
              <a:spcBef>
                <a:spcPct val="0"/>
              </a:spcBef>
            </a:pPr>
            <a:r>
              <a:rPr lang="en-US" altLang="en-US" sz="2400" dirty="0" smtClean="0">
                <a:solidFill>
                  <a:srgbClr val="FF0000"/>
                </a:solidFill>
              </a:rPr>
              <a:t>Is this an insider trading case?</a:t>
            </a:r>
          </a:p>
          <a:p>
            <a:pPr eaLnBrk="1" hangingPunct="1">
              <a:spcBef>
                <a:spcPct val="0"/>
              </a:spcBef>
            </a:pPr>
            <a:r>
              <a:rPr lang="en-US" altLang="en-US" sz="2800" dirty="0" smtClean="0"/>
              <a:t>Materiality standard: “substantial likelihood that a reasonable shareholder would consider the fact important in deciding how to [exercise her rights]” </a:t>
            </a:r>
            <a:r>
              <a:rPr lang="en-US" altLang="en-US" sz="2400" dirty="0" smtClean="0"/>
              <a:t>[</a:t>
            </a:r>
            <a:r>
              <a:rPr lang="en-US" altLang="en-US" sz="2400" i="1" dirty="0" smtClean="0"/>
              <a:t>TSC Industries, Inc. v. Northway, Inc</a:t>
            </a:r>
            <a:r>
              <a:rPr lang="en-US" altLang="en-US" sz="2400" dirty="0" smtClean="0"/>
              <a:t>. (US 1976)]</a:t>
            </a:r>
          </a:p>
          <a:p>
            <a:pPr lvl="1" eaLnBrk="1" hangingPunct="1">
              <a:spcBef>
                <a:spcPct val="0"/>
              </a:spcBef>
            </a:pPr>
            <a:r>
              <a:rPr lang="en-US" altLang="en-US" sz="2400" i="1" dirty="0" smtClean="0"/>
              <a:t>Basic</a:t>
            </a:r>
            <a:r>
              <a:rPr lang="en-US" altLang="en-US" sz="2400" dirty="0" smtClean="0"/>
              <a:t> court: Materiality depends on a balance between probability &amp; magnitude</a:t>
            </a:r>
          </a:p>
        </p:txBody>
      </p:sp>
    </p:spTree>
    <p:extLst>
      <p:ext uri="{BB962C8B-B14F-4D97-AF65-F5344CB8AC3E}">
        <p14:creationId xmlns:p14="http://schemas.microsoft.com/office/powerpoint/2010/main" val="60411156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pPr eaLnBrk="1" hangingPunct="1"/>
            <a:r>
              <a:rPr lang="en-US" altLang="en-US" smtClean="0"/>
              <a:t>Rule 10b-5</a:t>
            </a:r>
            <a:r>
              <a:rPr lang="en-US" altLang="en-US" sz="3500" smtClean="0"/>
              <a:t/>
            </a:r>
            <a:br>
              <a:rPr lang="en-US" altLang="en-US" sz="3500" smtClean="0"/>
            </a:br>
            <a:r>
              <a:rPr lang="en-US" altLang="en-US" sz="3500" smtClean="0"/>
              <a:t>Scienter</a:t>
            </a:r>
          </a:p>
        </p:txBody>
      </p:sp>
      <p:sp>
        <p:nvSpPr>
          <p:cNvPr id="60419"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State of mind of person making the misrepresentation</a:t>
            </a:r>
          </a:p>
          <a:p>
            <a:pPr lvl="1" eaLnBrk="1" hangingPunct="1">
              <a:spcBef>
                <a:spcPct val="0"/>
              </a:spcBef>
            </a:pPr>
            <a:r>
              <a:rPr lang="en-US" altLang="en-US" sz="2400" dirty="0" smtClean="0"/>
              <a:t>Intent to deceive, manipulate, or defraud [</a:t>
            </a:r>
            <a:r>
              <a:rPr lang="en-US" altLang="en-US" sz="2400" i="1" dirty="0" smtClean="0"/>
              <a:t>Ernst &amp; Ernst v. </a:t>
            </a:r>
            <a:r>
              <a:rPr lang="en-US" altLang="en-US" sz="2400" i="1" dirty="0" err="1" smtClean="0"/>
              <a:t>Hochfelder</a:t>
            </a:r>
            <a:r>
              <a:rPr lang="en-US" altLang="en-US" sz="2400" i="1" dirty="0" smtClean="0"/>
              <a:t> </a:t>
            </a:r>
            <a:r>
              <a:rPr lang="en-US" altLang="en-US" sz="2400" dirty="0" smtClean="0"/>
              <a:t>(US 1976)]</a:t>
            </a:r>
          </a:p>
          <a:p>
            <a:pPr lvl="1" eaLnBrk="1" hangingPunct="1">
              <a:spcBef>
                <a:spcPct val="0"/>
              </a:spcBef>
            </a:pPr>
            <a:r>
              <a:rPr lang="en-US" altLang="en-US" sz="2400" dirty="0" smtClean="0"/>
              <a:t>Later decisions held that reckless disregard of falsity of statement is sufficient</a:t>
            </a:r>
          </a:p>
        </p:txBody>
      </p:sp>
    </p:spTree>
    <p:extLst>
      <p:ext uri="{BB962C8B-B14F-4D97-AF65-F5344CB8AC3E}">
        <p14:creationId xmlns:p14="http://schemas.microsoft.com/office/powerpoint/2010/main" val="416105387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pPr eaLnBrk="1" hangingPunct="1"/>
            <a:r>
              <a:rPr lang="en-US" altLang="en-US" smtClean="0"/>
              <a:t>Rule 10b-5</a:t>
            </a:r>
            <a:r>
              <a:rPr lang="en-US" altLang="en-US" sz="3500" smtClean="0"/>
              <a:t/>
            </a:r>
            <a:br>
              <a:rPr lang="en-US" altLang="en-US" sz="3500" smtClean="0"/>
            </a:br>
            <a:r>
              <a:rPr lang="en-US" altLang="en-US" sz="3500" smtClean="0"/>
              <a:t>Reliance (transaction causation)</a:t>
            </a:r>
          </a:p>
        </p:txBody>
      </p:sp>
      <p:sp>
        <p:nvSpPr>
          <p:cNvPr id="61443"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smtClean="0"/>
              <a:t>Transaction causation: But for the misrepresentation, plaintiff wouldn’t have purchased/sold the securities</a:t>
            </a:r>
          </a:p>
          <a:p>
            <a:pPr eaLnBrk="1" hangingPunct="1">
              <a:spcBef>
                <a:spcPct val="0"/>
              </a:spcBef>
            </a:pPr>
            <a:r>
              <a:rPr lang="en-US" altLang="en-US" sz="2400" dirty="0" smtClean="0"/>
              <a:t>Plaintiff needs to show reliance on the misrepresentation in purchasing/selling the relevant securities</a:t>
            </a:r>
          </a:p>
          <a:p>
            <a:pPr lvl="1" eaLnBrk="1" hangingPunct="1">
              <a:spcBef>
                <a:spcPct val="0"/>
              </a:spcBef>
            </a:pPr>
            <a:r>
              <a:rPr lang="en-US" altLang="en-US" sz="2200" dirty="0" smtClean="0"/>
              <a:t>Omissions – reliance is presumed </a:t>
            </a:r>
            <a:r>
              <a:rPr lang="en-US" altLang="en-US" sz="1500" dirty="0" smtClean="0"/>
              <a:t>[</a:t>
            </a:r>
            <a:r>
              <a:rPr lang="en-US" altLang="en-US" sz="1500" i="1" dirty="0" smtClean="0"/>
              <a:t>Affiliated Ute Citizens of Utah v. U.S</a:t>
            </a:r>
            <a:r>
              <a:rPr lang="en-US" altLang="en-US" sz="1500" dirty="0" smtClean="0"/>
              <a:t>. (1972)]</a:t>
            </a:r>
          </a:p>
          <a:p>
            <a:pPr eaLnBrk="1" hangingPunct="1">
              <a:spcBef>
                <a:spcPct val="0"/>
              </a:spcBef>
            </a:pPr>
            <a:endParaRPr lang="en-US" altLang="en-US" sz="2400" dirty="0" smtClean="0"/>
          </a:p>
          <a:p>
            <a:pPr eaLnBrk="1" hangingPunct="1">
              <a:spcBef>
                <a:spcPct val="0"/>
              </a:spcBef>
            </a:pPr>
            <a:r>
              <a:rPr lang="en-US" altLang="en-US" sz="2400" i="1" dirty="0" smtClean="0"/>
              <a:t>Basic v. Levinson</a:t>
            </a:r>
            <a:r>
              <a:rPr lang="en-US" altLang="en-US" sz="2400" dirty="0" smtClean="0"/>
              <a:t> – misrepresentation (reliance not presumed)</a:t>
            </a:r>
          </a:p>
          <a:p>
            <a:pPr lvl="1" eaLnBrk="1" hangingPunct="1">
              <a:spcBef>
                <a:spcPct val="0"/>
              </a:spcBef>
            </a:pPr>
            <a:r>
              <a:rPr lang="en-US" altLang="en-US" sz="2200" i="1" dirty="0" smtClean="0"/>
              <a:t>Basic</a:t>
            </a:r>
            <a:r>
              <a:rPr lang="en-US" altLang="en-US" sz="2200" dirty="0" smtClean="0"/>
              <a:t> is a class action, which can be certified only if it involves common questions of fact or law</a:t>
            </a:r>
          </a:p>
          <a:p>
            <a:pPr lvl="1" eaLnBrk="1" hangingPunct="1">
              <a:spcBef>
                <a:spcPct val="0"/>
              </a:spcBef>
            </a:pPr>
            <a:r>
              <a:rPr lang="en-US" altLang="en-US" sz="2200" dirty="0" smtClean="0"/>
              <a:t>Unlikely that any evidence can prove reliance by all plaintiffs</a:t>
            </a:r>
          </a:p>
          <a:p>
            <a:pPr lvl="1" eaLnBrk="1" hangingPunct="1">
              <a:spcBef>
                <a:spcPct val="0"/>
              </a:spcBef>
            </a:pPr>
            <a:r>
              <a:rPr lang="en-US" altLang="en-US" sz="2200" dirty="0" smtClean="0"/>
              <a:t>Will this kill 10b-5 class actions?</a:t>
            </a:r>
          </a:p>
          <a:p>
            <a:pPr eaLnBrk="1" hangingPunct="1">
              <a:spcBef>
                <a:spcPct val="0"/>
              </a:spcBef>
            </a:pPr>
            <a:r>
              <a:rPr lang="en-US" altLang="en-US" sz="2400" i="1" dirty="0" smtClean="0"/>
              <a:t>Basic</a:t>
            </a:r>
            <a:r>
              <a:rPr lang="en-US" altLang="en-US" sz="2400" dirty="0" smtClean="0"/>
              <a:t> court adopts the “fraud on the market” (</a:t>
            </a:r>
            <a:r>
              <a:rPr lang="en-US" altLang="en-US" sz="2400" dirty="0" err="1" smtClean="0"/>
              <a:t>FotM</a:t>
            </a:r>
            <a:r>
              <a:rPr lang="en-US" altLang="en-US" sz="2400" dirty="0" smtClean="0"/>
              <a:t>) theory – a </a:t>
            </a:r>
            <a:r>
              <a:rPr lang="en-US" altLang="en-US" sz="2400" dirty="0" err="1" smtClean="0"/>
              <a:t>rebutable</a:t>
            </a:r>
            <a:r>
              <a:rPr lang="en-US" altLang="en-US" sz="2400" dirty="0" smtClean="0"/>
              <a:t> presumption that all plaintiffs rely on the “integrity of the market price”</a:t>
            </a:r>
          </a:p>
        </p:txBody>
      </p:sp>
    </p:spTree>
    <p:extLst>
      <p:ext uri="{BB962C8B-B14F-4D97-AF65-F5344CB8AC3E}">
        <p14:creationId xmlns:p14="http://schemas.microsoft.com/office/powerpoint/2010/main" val="328163245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p:txBody>
          <a:bodyPr/>
          <a:lstStyle/>
          <a:p>
            <a:pPr eaLnBrk="1" hangingPunct="1"/>
            <a:r>
              <a:rPr lang="en-US" altLang="en-US" smtClean="0"/>
              <a:t>Reliance</a:t>
            </a:r>
            <a:br>
              <a:rPr lang="en-US" altLang="en-US" smtClean="0"/>
            </a:br>
            <a:r>
              <a:rPr lang="en-US" altLang="en-US" sz="3500" smtClean="0"/>
              <a:t>Explaining ‘fraud on the market’</a:t>
            </a:r>
          </a:p>
        </p:txBody>
      </p:sp>
      <p:sp>
        <p:nvSpPr>
          <p:cNvPr id="62467"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smtClean="0"/>
              <a:t>World with no fraud</a:t>
            </a:r>
          </a:p>
          <a:p>
            <a:pPr lvl="1" eaLnBrk="1" hangingPunct="1">
              <a:spcBef>
                <a:spcPct val="0"/>
              </a:spcBef>
            </a:pPr>
            <a:r>
              <a:rPr lang="en-US" altLang="en-US" sz="2000" dirty="0" smtClean="0"/>
              <a:t>Allison is a busy lawyer who has no time to compare prices when she buys groceries at her local supermarket</a:t>
            </a:r>
          </a:p>
          <a:p>
            <a:pPr lvl="1" eaLnBrk="1" hangingPunct="1">
              <a:spcBef>
                <a:spcPct val="0"/>
              </a:spcBef>
            </a:pPr>
            <a:r>
              <a:rPr lang="en-US" altLang="en-US" sz="2000" dirty="0" smtClean="0"/>
              <a:t>Many other shoppers do compare prices and would shop elsewhere if the supermarket raised its prices above those of rivals</a:t>
            </a:r>
          </a:p>
          <a:p>
            <a:pPr lvl="1" eaLnBrk="1" hangingPunct="1">
              <a:spcBef>
                <a:spcPct val="0"/>
              </a:spcBef>
            </a:pPr>
            <a:r>
              <a:rPr lang="en-US" altLang="en-US" sz="2000" dirty="0" smtClean="0">
                <a:solidFill>
                  <a:srgbClr val="FF0000"/>
                </a:solidFill>
              </a:rPr>
              <a:t>If the supermarket can’t distinguish Allison from more price-sensitive customers, will Allison’s pay more?</a:t>
            </a:r>
          </a:p>
          <a:p>
            <a:pPr eaLnBrk="1" hangingPunct="1">
              <a:spcBef>
                <a:spcPct val="0"/>
              </a:spcBef>
            </a:pPr>
            <a:r>
              <a:rPr lang="en-US" altLang="en-US" sz="2400" dirty="0" smtClean="0"/>
              <a:t>World with fraud</a:t>
            </a:r>
          </a:p>
          <a:p>
            <a:pPr lvl="1" eaLnBrk="1" hangingPunct="1">
              <a:spcBef>
                <a:spcPct val="0"/>
              </a:spcBef>
            </a:pPr>
            <a:r>
              <a:rPr lang="en-US" altLang="en-US" sz="2000" dirty="0" smtClean="0"/>
              <a:t>Supermarket advertised tomatoes were 10% off, but instructed cashiers to charge original price (assuming price-sensitive customers will look at the advertised price but not check what they were charged)</a:t>
            </a:r>
          </a:p>
          <a:p>
            <a:pPr lvl="1" eaLnBrk="1" hangingPunct="1">
              <a:spcBef>
                <a:spcPct val="0"/>
              </a:spcBef>
            </a:pPr>
            <a:r>
              <a:rPr lang="en-US" altLang="en-US" sz="2000" dirty="0" smtClean="0"/>
              <a:t>This fooled price-sensitive shoppers; Allison, of course, neither noticed the advertised price nor what she was charged</a:t>
            </a:r>
          </a:p>
          <a:p>
            <a:pPr lvl="1" eaLnBrk="1" hangingPunct="1">
              <a:spcBef>
                <a:spcPct val="0"/>
              </a:spcBef>
            </a:pPr>
            <a:r>
              <a:rPr lang="en-US" altLang="en-US" sz="2000" dirty="0" smtClean="0">
                <a:solidFill>
                  <a:srgbClr val="FF0000"/>
                </a:solidFill>
              </a:rPr>
              <a:t>Can Allison claim she relied on the advertised price?</a:t>
            </a:r>
          </a:p>
        </p:txBody>
      </p:sp>
    </p:spTree>
    <p:extLst>
      <p:ext uri="{BB962C8B-B14F-4D97-AF65-F5344CB8AC3E}">
        <p14:creationId xmlns:p14="http://schemas.microsoft.com/office/powerpoint/2010/main" val="135158091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pPr eaLnBrk="1" hangingPunct="1"/>
            <a:r>
              <a:rPr lang="en-US" altLang="en-US" smtClean="0"/>
              <a:t>Reliance</a:t>
            </a:r>
            <a:br>
              <a:rPr lang="en-US" altLang="en-US" smtClean="0"/>
            </a:br>
            <a:r>
              <a:rPr lang="en-US" altLang="en-US" sz="3500" smtClean="0"/>
              <a:t>Fraud on the market</a:t>
            </a:r>
          </a:p>
        </p:txBody>
      </p:sp>
      <p:sp>
        <p:nvSpPr>
          <p:cNvPr id="6349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err="1" smtClean="0"/>
              <a:t>FotM</a:t>
            </a:r>
            <a:r>
              <a:rPr lang="en-US" altLang="en-US" sz="2400" dirty="0" smtClean="0"/>
              <a:t> presumption can be rebutted if, e.g.,</a:t>
            </a:r>
          </a:p>
          <a:p>
            <a:pPr lvl="1" eaLnBrk="1" hangingPunct="1">
              <a:spcBef>
                <a:spcPct val="0"/>
              </a:spcBef>
            </a:pPr>
            <a:r>
              <a:rPr lang="en-US" altLang="en-US" sz="2200" dirty="0" smtClean="0"/>
              <a:t>Market was not deceived by the misrepresentation</a:t>
            </a:r>
          </a:p>
          <a:p>
            <a:pPr lvl="1" eaLnBrk="1" hangingPunct="1">
              <a:spcBef>
                <a:spcPct val="0"/>
              </a:spcBef>
            </a:pPr>
            <a:r>
              <a:rPr lang="en-US" altLang="en-US" sz="2200" dirty="0" smtClean="0"/>
              <a:t>Corrective statement issued prior to plaintiff’s purchase/sale</a:t>
            </a:r>
          </a:p>
          <a:p>
            <a:pPr lvl="1" eaLnBrk="1" hangingPunct="1">
              <a:spcBef>
                <a:spcPct val="0"/>
              </a:spcBef>
            </a:pPr>
            <a:r>
              <a:rPr lang="en-US" altLang="en-US" sz="2200" dirty="0" smtClean="0"/>
              <a:t>Plaintiff would have sold anyway</a:t>
            </a:r>
          </a:p>
          <a:p>
            <a:pPr lvl="2" eaLnBrk="1" hangingPunct="1">
              <a:spcBef>
                <a:spcPct val="0"/>
              </a:spcBef>
            </a:pPr>
            <a:r>
              <a:rPr lang="en-US" altLang="en-US" sz="2000" dirty="0" smtClean="0"/>
              <a:t>E.g., plaintiff sold stock to raise money for a medical emergency. Since plaintiff had to sell, sale was not in reliance on integrity of market price</a:t>
            </a:r>
          </a:p>
          <a:p>
            <a:pPr eaLnBrk="1" hangingPunct="1">
              <a:spcBef>
                <a:spcPct val="0"/>
              </a:spcBef>
            </a:pPr>
            <a:r>
              <a:rPr lang="en-US" altLang="en-US" sz="2400" dirty="0" err="1" smtClean="0"/>
              <a:t>FotM</a:t>
            </a:r>
            <a:r>
              <a:rPr lang="en-US" altLang="en-US" sz="2400" dirty="0" smtClean="0"/>
              <a:t> makes sense only if market is semi-strong form efficient</a:t>
            </a:r>
          </a:p>
          <a:p>
            <a:pPr lvl="1" eaLnBrk="1" hangingPunct="1">
              <a:spcBef>
                <a:spcPct val="0"/>
              </a:spcBef>
            </a:pPr>
            <a:r>
              <a:rPr lang="en-US" altLang="en-US" sz="2400" dirty="0" smtClean="0"/>
              <a:t>If less efficient, can’t rely on market price even if there are no misrepresentations</a:t>
            </a:r>
          </a:p>
          <a:p>
            <a:pPr lvl="1" eaLnBrk="1" hangingPunct="1">
              <a:spcBef>
                <a:spcPct val="0"/>
              </a:spcBef>
            </a:pPr>
            <a:r>
              <a:rPr lang="en-US" altLang="en-US" sz="2400" dirty="0" smtClean="0"/>
              <a:t>If more efficient, misrepresentations won’t fool market</a:t>
            </a:r>
          </a:p>
        </p:txBody>
      </p:sp>
    </p:spTree>
    <p:extLst>
      <p:ext uri="{BB962C8B-B14F-4D97-AF65-F5344CB8AC3E}">
        <p14:creationId xmlns:p14="http://schemas.microsoft.com/office/powerpoint/2010/main" val="314949461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pPr eaLnBrk="1" hangingPunct="1"/>
            <a:r>
              <a:rPr lang="en-US" altLang="en-US" smtClean="0"/>
              <a:t>Reliance</a:t>
            </a:r>
            <a:br>
              <a:rPr lang="en-US" altLang="en-US" smtClean="0"/>
            </a:br>
            <a:r>
              <a:rPr lang="en-US" altLang="en-US" sz="3500" smtClean="0"/>
              <a:t>Fraud on the market</a:t>
            </a:r>
            <a:endParaRPr lang="en-US" altLang="en-US" sz="3500" i="1" smtClean="0"/>
          </a:p>
        </p:txBody>
      </p:sp>
      <p:sp>
        <p:nvSpPr>
          <p:cNvPr id="64515"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i="1" dirty="0" smtClean="0"/>
              <a:t>West v. Prudential Securities</a:t>
            </a:r>
            <a:r>
              <a:rPr lang="en-US" altLang="en-US" sz="2400" dirty="0" smtClean="0"/>
              <a:t> [CA7, 2002]: </a:t>
            </a:r>
            <a:r>
              <a:rPr lang="en-US" altLang="en-US" sz="2400" dirty="0" err="1" smtClean="0"/>
              <a:t>Hofman</a:t>
            </a:r>
            <a:r>
              <a:rPr lang="en-US" altLang="en-US" sz="2400" dirty="0" smtClean="0"/>
              <a:t> (a broker) told 11 customers that Jefferson Savings was about to be acquired at a premium, but this was a lie</a:t>
            </a:r>
          </a:p>
          <a:p>
            <a:pPr eaLnBrk="1" hangingPunct="1">
              <a:spcBef>
                <a:spcPct val="0"/>
              </a:spcBef>
            </a:pPr>
            <a:r>
              <a:rPr lang="en-US" altLang="en-US" sz="2400" dirty="0" smtClean="0"/>
              <a:t>Plaintiffs bought Jefferson stock during time </a:t>
            </a:r>
            <a:r>
              <a:rPr lang="en-US" altLang="en-US" sz="2400" dirty="0" err="1" smtClean="0"/>
              <a:t>Hofman</a:t>
            </a:r>
            <a:r>
              <a:rPr lang="en-US" altLang="en-US" sz="2400" dirty="0" smtClean="0"/>
              <a:t> was persuading clients to buy that stock</a:t>
            </a:r>
          </a:p>
          <a:p>
            <a:pPr lvl="1" eaLnBrk="1" hangingPunct="1">
              <a:spcBef>
                <a:spcPct val="0"/>
              </a:spcBef>
            </a:pPr>
            <a:r>
              <a:rPr lang="en-US" altLang="en-US" sz="2000" dirty="0" smtClean="0"/>
              <a:t>Plaintiffs claim </a:t>
            </a:r>
            <a:r>
              <a:rPr lang="en-US" altLang="en-US" sz="2000" dirty="0" err="1" smtClean="0"/>
              <a:t>Hofman’s</a:t>
            </a:r>
            <a:r>
              <a:rPr lang="en-US" altLang="en-US" sz="2000" dirty="0" smtClean="0"/>
              <a:t> clients drove Jefferson’s price up, so plaintiffs bought stock at artificially high prices</a:t>
            </a:r>
          </a:p>
          <a:p>
            <a:pPr eaLnBrk="1" hangingPunct="1">
              <a:spcBef>
                <a:spcPct val="0"/>
              </a:spcBef>
            </a:pPr>
            <a:r>
              <a:rPr lang="en-US" altLang="en-US" sz="2400" dirty="0" smtClean="0"/>
              <a:t>Court: </a:t>
            </a:r>
            <a:r>
              <a:rPr lang="en-US" altLang="en-US" sz="2400" dirty="0" err="1" smtClean="0"/>
              <a:t>Hofman’s</a:t>
            </a:r>
            <a:r>
              <a:rPr lang="en-US" altLang="en-US" sz="2400" dirty="0" smtClean="0"/>
              <a:t> misrepresentation was private (non-public) information. </a:t>
            </a:r>
            <a:r>
              <a:rPr lang="en-US" altLang="en-US" sz="2400" dirty="0" err="1" smtClean="0"/>
              <a:t>FotM</a:t>
            </a:r>
            <a:r>
              <a:rPr lang="en-US" altLang="en-US" sz="2400" dirty="0" smtClean="0"/>
              <a:t> theory covers only fraud through publicly available information.</a:t>
            </a:r>
          </a:p>
        </p:txBody>
      </p:sp>
    </p:spTree>
    <p:extLst>
      <p:ext uri="{BB962C8B-B14F-4D97-AF65-F5344CB8AC3E}">
        <p14:creationId xmlns:p14="http://schemas.microsoft.com/office/powerpoint/2010/main" val="2858500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smtClean="0"/>
              <a:t>Capital market efficiency</a:t>
            </a:r>
            <a:br>
              <a:rPr lang="en-US" altLang="en-US" dirty="0" smtClean="0"/>
            </a:br>
            <a:r>
              <a:rPr lang="en-US" altLang="en-US" sz="3500" dirty="0" smtClean="0"/>
              <a:t>Purpose of capital markets</a:t>
            </a:r>
          </a:p>
        </p:txBody>
      </p:sp>
      <p:sp>
        <p:nvSpPr>
          <p:cNvPr id="27651" name="Rectangle 3"/>
          <p:cNvSpPr>
            <a:spLocks noGrp="1" noChangeArrowheads="1"/>
          </p:cNvSpPr>
          <p:nvPr>
            <p:ph type="body" idx="1"/>
          </p:nvPr>
        </p:nvSpPr>
        <p:spPr>
          <a:xfrm>
            <a:off x="0" y="1447800"/>
            <a:ext cx="9144000" cy="5410200"/>
          </a:xfrm>
        </p:spPr>
        <p:txBody>
          <a:bodyPr/>
          <a:lstStyle/>
          <a:p>
            <a:pPr eaLnBrk="1" hangingPunct="1">
              <a:spcBef>
                <a:spcPct val="0"/>
              </a:spcBef>
              <a:buFont typeface="Wingdings" pitchFamily="2" charset="2"/>
              <a:buNone/>
            </a:pPr>
            <a:r>
              <a:rPr lang="en-US" altLang="en-US" sz="2800" dirty="0" smtClean="0"/>
              <a:t>Back to the purpose of secondary capital markets…</a:t>
            </a:r>
          </a:p>
          <a:p>
            <a:pPr eaLnBrk="1" hangingPunct="1">
              <a:spcBef>
                <a:spcPct val="0"/>
              </a:spcBef>
              <a:buFont typeface="Wingdings" pitchFamily="2" charset="2"/>
              <a:buNone/>
            </a:pPr>
            <a:endParaRPr lang="en-US" altLang="en-US" sz="2800" dirty="0" smtClean="0"/>
          </a:p>
          <a:p>
            <a:pPr eaLnBrk="1" hangingPunct="1">
              <a:spcBef>
                <a:spcPct val="0"/>
              </a:spcBef>
              <a:buFont typeface="Wingdings" pitchFamily="2" charset="2"/>
              <a:buNone/>
            </a:pPr>
            <a:r>
              <a:rPr lang="en-US" altLang="en-US" sz="2800" b="1" u="sng" dirty="0" smtClean="0"/>
              <a:t>Public Benefit</a:t>
            </a:r>
          </a:p>
          <a:p>
            <a:pPr eaLnBrk="1" hangingPunct="1">
              <a:spcBef>
                <a:spcPct val="0"/>
              </a:spcBef>
            </a:pPr>
            <a:r>
              <a:rPr lang="en-US" altLang="en-US" dirty="0" smtClean="0"/>
              <a:t>Assesses the value of the company</a:t>
            </a:r>
          </a:p>
          <a:p>
            <a:pPr lvl="1" eaLnBrk="1" hangingPunct="1">
              <a:spcBef>
                <a:spcPct val="0"/>
              </a:spcBef>
            </a:pPr>
            <a:r>
              <a:rPr lang="en-US" altLang="en-US" dirty="0" smtClean="0">
                <a:solidFill>
                  <a:srgbClr val="FF0000"/>
                </a:solidFill>
              </a:rPr>
              <a:t>Why not rely on the primary market for valuation?</a:t>
            </a:r>
          </a:p>
          <a:p>
            <a:pPr lvl="1" eaLnBrk="1" hangingPunct="1">
              <a:spcBef>
                <a:spcPct val="0"/>
              </a:spcBef>
            </a:pPr>
            <a:r>
              <a:rPr lang="en-US" altLang="en-US" dirty="0" smtClean="0">
                <a:solidFill>
                  <a:srgbClr val="FF0000"/>
                </a:solidFill>
              </a:rPr>
              <a:t>Why do we care about valuing a company correctly?</a:t>
            </a:r>
          </a:p>
          <a:p>
            <a:pPr lvl="1" eaLnBrk="1" hangingPunct="1">
              <a:spcBef>
                <a:spcPct val="0"/>
              </a:spcBef>
            </a:pPr>
            <a:r>
              <a:rPr lang="en-US" altLang="en-US" dirty="0" smtClean="0"/>
              <a:t>Experts can assess a company’s value</a:t>
            </a:r>
            <a:br>
              <a:rPr lang="en-US" altLang="en-US" dirty="0" smtClean="0"/>
            </a:br>
            <a:r>
              <a:rPr lang="en-US" altLang="en-US" dirty="0" smtClean="0">
                <a:solidFill>
                  <a:srgbClr val="FF0000"/>
                </a:solidFill>
              </a:rPr>
              <a:t>What makes the market better at valuing companies?</a:t>
            </a:r>
          </a:p>
        </p:txBody>
      </p:sp>
    </p:spTree>
    <p:extLst>
      <p:ext uri="{BB962C8B-B14F-4D97-AF65-F5344CB8AC3E}">
        <p14:creationId xmlns:p14="http://schemas.microsoft.com/office/powerpoint/2010/main" val="380463681"/>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p:txBody>
          <a:bodyPr/>
          <a:lstStyle/>
          <a:p>
            <a:pPr eaLnBrk="1" hangingPunct="1"/>
            <a:r>
              <a:rPr lang="en-US" altLang="en-US" smtClean="0"/>
              <a:t>Rule 10b-5</a:t>
            </a:r>
            <a:br>
              <a:rPr lang="en-US" altLang="en-US" smtClean="0"/>
            </a:br>
            <a:r>
              <a:rPr lang="en-US" altLang="en-US" sz="3500" smtClean="0"/>
              <a:t>Loss Causation</a:t>
            </a:r>
          </a:p>
        </p:txBody>
      </p:sp>
      <p:sp>
        <p:nvSpPr>
          <p:cNvPr id="65539"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smtClean="0"/>
              <a:t>Loss causation: But for the misrepresentation, plaintiff wouldn’t have lost the amount sued for </a:t>
            </a:r>
          </a:p>
          <a:p>
            <a:pPr eaLnBrk="1" hangingPunct="1">
              <a:spcBef>
                <a:spcPct val="0"/>
              </a:spcBef>
            </a:pPr>
            <a:r>
              <a:rPr lang="en-US" altLang="en-US" sz="2400" dirty="0" smtClean="0"/>
              <a:t>Change in price upon misrepresentation/correction isn’t enough</a:t>
            </a:r>
          </a:p>
          <a:p>
            <a:pPr lvl="2" eaLnBrk="1" hangingPunct="1">
              <a:spcBef>
                <a:spcPct val="0"/>
              </a:spcBef>
            </a:pPr>
            <a:r>
              <a:rPr lang="en-US" altLang="en-US" dirty="0" smtClean="0"/>
              <a:t>Market may not have believed the misrepresentation</a:t>
            </a:r>
          </a:p>
          <a:p>
            <a:pPr lvl="2" eaLnBrk="1" hangingPunct="1">
              <a:spcBef>
                <a:spcPct val="0"/>
              </a:spcBef>
            </a:pPr>
            <a:r>
              <a:rPr lang="en-US" altLang="en-US" dirty="0" smtClean="0"/>
              <a:t>Market price may have changed due to other reasons (e.g., info suggesting economy is entering recession)</a:t>
            </a:r>
          </a:p>
          <a:p>
            <a:pPr eaLnBrk="1" hangingPunct="1">
              <a:spcBef>
                <a:spcPct val="0"/>
              </a:spcBef>
            </a:pPr>
            <a:r>
              <a:rPr lang="en-US" altLang="en-US" sz="2400" i="1" dirty="0" smtClean="0"/>
              <a:t>West v. Prudential Securities</a:t>
            </a:r>
            <a:r>
              <a:rPr lang="en-US" altLang="en-US" sz="2400" dirty="0" smtClean="0"/>
              <a:t>: No loss causation when the alleged misrepresentation was not public</a:t>
            </a:r>
          </a:p>
          <a:p>
            <a:pPr lvl="1" eaLnBrk="1" hangingPunct="1">
              <a:spcBef>
                <a:spcPct val="0"/>
              </a:spcBef>
            </a:pPr>
            <a:r>
              <a:rPr lang="en-US" altLang="en-US" sz="2200" dirty="0" smtClean="0"/>
              <a:t>If market is semi-strong efficient then an increase in the price of stock without publicly-known information to justify it would result in the stock seeming too expensive, so some SHs would sell &amp; bring price back down</a:t>
            </a:r>
          </a:p>
        </p:txBody>
      </p:sp>
    </p:spTree>
    <p:extLst>
      <p:ext uri="{BB962C8B-B14F-4D97-AF65-F5344CB8AC3E}">
        <p14:creationId xmlns:p14="http://schemas.microsoft.com/office/powerpoint/2010/main" val="254259045"/>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Financing firms (MA3/BA6)</a:t>
            </a:r>
            <a:br>
              <a:rPr lang="en-US" altLang="en-US" dirty="0" smtClean="0"/>
            </a:br>
            <a:r>
              <a:rPr lang="en-US" altLang="en-US" sz="3500" dirty="0" smtClean="0"/>
              <a:t>Chapter overview</a:t>
            </a:r>
            <a:endParaRPr lang="en-US" altLang="en-US" dirty="0" smtClean="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smtClean="0"/>
              <a:t>Equity Finance</a:t>
            </a:r>
          </a:p>
          <a:p>
            <a:pPr marL="514350" indent="-514350" eaLnBrk="1" hangingPunct="1">
              <a:spcBef>
                <a:spcPts val="0"/>
              </a:spcBef>
              <a:buFont typeface="+mj-lt"/>
              <a:buAutoNum type="alphaLcPeriod"/>
            </a:pPr>
            <a:r>
              <a:rPr lang="en-US" altLang="en-US" sz="2800" dirty="0" smtClean="0"/>
              <a:t>Debt finance</a:t>
            </a:r>
          </a:p>
          <a:p>
            <a:pPr marL="514350" indent="-514350" eaLnBrk="1" hangingPunct="1">
              <a:spcBef>
                <a:spcPts val="0"/>
              </a:spcBef>
              <a:buFont typeface="+mj-lt"/>
              <a:buAutoNum type="alphaLcPeriod"/>
            </a:pPr>
            <a:r>
              <a:rPr lang="en-US" altLang="en-US" sz="2800" dirty="0" smtClean="0">
                <a:solidFill>
                  <a:srgbClr val="0070C0"/>
                </a:solidFill>
              </a:rPr>
              <a:t>Securities regulation</a:t>
            </a:r>
          </a:p>
          <a:p>
            <a:pPr marL="857250" lvl="1" indent="-457200" eaLnBrk="1" hangingPunct="1">
              <a:spcBef>
                <a:spcPts val="0"/>
              </a:spcBef>
              <a:buFont typeface="+mj-lt"/>
              <a:buAutoNum type="arabicPeriod"/>
            </a:pPr>
            <a:r>
              <a:rPr lang="en-US" altLang="en-US" sz="2400" dirty="0"/>
              <a:t>What’s a </a:t>
            </a:r>
            <a:r>
              <a:rPr lang="en-US" altLang="en-US" sz="2400" dirty="0" smtClean="0"/>
              <a:t>security?</a:t>
            </a:r>
            <a:endParaRPr lang="en-US" altLang="en-US" sz="2400" dirty="0"/>
          </a:p>
          <a:p>
            <a:pPr marL="857250" lvl="1" indent="-457200" eaLnBrk="1" hangingPunct="1">
              <a:spcBef>
                <a:spcPts val="0"/>
              </a:spcBef>
              <a:buFont typeface="+mj-lt"/>
              <a:buAutoNum type="arabicPeriod"/>
            </a:pPr>
            <a:r>
              <a:rPr lang="en-US" altLang="en-US" sz="2400" dirty="0"/>
              <a:t>Offering securities</a:t>
            </a:r>
          </a:p>
          <a:p>
            <a:pPr marL="857250" lvl="1" indent="-457200" eaLnBrk="1" hangingPunct="1">
              <a:spcBef>
                <a:spcPts val="0"/>
              </a:spcBef>
              <a:buFont typeface="+mj-lt"/>
              <a:buAutoNum type="arabicPeriod"/>
            </a:pPr>
            <a:r>
              <a:rPr lang="en-US" altLang="en-US" sz="2400" dirty="0"/>
              <a:t>Securities fraud</a:t>
            </a:r>
          </a:p>
          <a:p>
            <a:pPr marL="857250" lvl="1" indent="-457200" eaLnBrk="1" hangingPunct="1">
              <a:spcBef>
                <a:spcPts val="0"/>
              </a:spcBef>
              <a:buFont typeface="+mj-lt"/>
              <a:buAutoNum type="arabicPeriod"/>
            </a:pPr>
            <a:r>
              <a:rPr lang="en-US" altLang="en-US" sz="2400" dirty="0">
                <a:solidFill>
                  <a:srgbClr val="0070C0"/>
                </a:solidFill>
              </a:rPr>
              <a:t>Insider </a:t>
            </a:r>
            <a:r>
              <a:rPr lang="en-US" altLang="en-US" sz="2400" dirty="0" smtClean="0">
                <a:solidFill>
                  <a:srgbClr val="0070C0"/>
                </a:solidFill>
              </a:rPr>
              <a:t>trading</a:t>
            </a:r>
          </a:p>
        </p:txBody>
      </p:sp>
    </p:spTree>
    <p:extLst>
      <p:ext uri="{BB962C8B-B14F-4D97-AF65-F5344CB8AC3E}">
        <p14:creationId xmlns:p14="http://schemas.microsoft.com/office/powerpoint/2010/main" val="438293478"/>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r>
              <a:rPr lang="en-US" altLang="en-US" smtClean="0"/>
              <a:t>Insider trading</a:t>
            </a:r>
            <a:br>
              <a:rPr lang="en-US" altLang="en-US" smtClean="0"/>
            </a:br>
            <a:r>
              <a:rPr lang="en-US" altLang="en-US" sz="3500" smtClean="0"/>
              <a:t>Is insider trading bad?</a:t>
            </a:r>
          </a:p>
        </p:txBody>
      </p:sp>
      <p:sp>
        <p:nvSpPr>
          <p:cNvPr id="67587"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800" dirty="0" smtClean="0"/>
              <a:t>Ban on insider trading doesn’t prohibit trading by insiders; it prohibits trading on the basis of inside info</a:t>
            </a:r>
          </a:p>
          <a:p>
            <a:pPr lvl="1">
              <a:spcBef>
                <a:spcPct val="0"/>
              </a:spcBef>
            </a:pPr>
            <a:r>
              <a:rPr lang="en-US" altLang="en-US" sz="2400" dirty="0" smtClean="0"/>
              <a:t>Narrower: doesn’t include trading by insiders wo/ inside info</a:t>
            </a:r>
          </a:p>
          <a:p>
            <a:pPr lvl="1">
              <a:spcBef>
                <a:spcPct val="0"/>
              </a:spcBef>
            </a:pPr>
            <a:r>
              <a:rPr lang="en-US" altLang="en-US" sz="2400" dirty="0" smtClean="0"/>
              <a:t>Wider: may include trading by non-insiders on the basis of inside info (e.g., insider tips friend who trades on this info)</a:t>
            </a:r>
          </a:p>
          <a:p>
            <a:pPr>
              <a:spcBef>
                <a:spcPct val="0"/>
              </a:spcBef>
            </a:pPr>
            <a:r>
              <a:rPr lang="en-US" altLang="en-US" sz="2800" dirty="0" smtClean="0">
                <a:solidFill>
                  <a:srgbClr val="FF0000"/>
                </a:solidFill>
              </a:rPr>
              <a:t>Should insider trading be prohibited?</a:t>
            </a:r>
          </a:p>
        </p:txBody>
      </p:sp>
      <p:pic>
        <p:nvPicPr>
          <p:cNvPr id="67588" name="Picture 5" descr="http://wwwimage.cbsnews.com/images/2009/10/16/image5389929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962400"/>
            <a:ext cx="405765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74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p:txBody>
          <a:bodyPr/>
          <a:lstStyle/>
          <a:p>
            <a:r>
              <a:rPr lang="en-US" altLang="en-US" smtClean="0"/>
              <a:t>Is insider trading bad?</a:t>
            </a:r>
            <a:br>
              <a:rPr lang="en-US" altLang="en-US" smtClean="0"/>
            </a:br>
            <a:r>
              <a:rPr lang="en-US" altLang="en-US" sz="3500" smtClean="0"/>
              <a:t>Yes: Fairness</a:t>
            </a:r>
          </a:p>
        </p:txBody>
      </p:sp>
      <p:sp>
        <p:nvSpPr>
          <p:cNvPr id="68611"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800" dirty="0" smtClean="0"/>
              <a:t>Level the playing field between SHs</a:t>
            </a:r>
          </a:p>
          <a:p>
            <a:pPr lvl="1">
              <a:spcBef>
                <a:spcPct val="0"/>
              </a:spcBef>
            </a:pPr>
            <a:r>
              <a:rPr lang="en-US" altLang="en-US" sz="2400" dirty="0" smtClean="0"/>
              <a:t>Insider SH profits more than outsider SH if allowed to use inside info</a:t>
            </a:r>
          </a:p>
          <a:p>
            <a:pPr>
              <a:spcBef>
                <a:spcPct val="0"/>
              </a:spcBef>
            </a:pPr>
            <a:r>
              <a:rPr lang="en-US" altLang="en-US" sz="2800" dirty="0" smtClean="0"/>
              <a:t>But how is the outsider harmed?</a:t>
            </a:r>
          </a:p>
          <a:p>
            <a:pPr lvl="1">
              <a:spcBef>
                <a:spcPct val="0"/>
              </a:spcBef>
            </a:pPr>
            <a:r>
              <a:rPr lang="en-US" altLang="en-US" sz="2400" dirty="0" smtClean="0"/>
              <a:t>She made a buy/sale order voluntarily, and would have done so whether or not the insider participated in the trading</a:t>
            </a:r>
          </a:p>
          <a:p>
            <a:pPr lvl="1">
              <a:spcBef>
                <a:spcPct val="0"/>
              </a:spcBef>
            </a:pPr>
            <a:r>
              <a:rPr lang="en-US" altLang="en-US" sz="2400" dirty="0" smtClean="0"/>
              <a:t>Outsider gets a better price if insider increases demand when she is selling (or increases supply when she is buying)</a:t>
            </a:r>
          </a:p>
        </p:txBody>
      </p:sp>
    </p:spTree>
    <p:extLst>
      <p:ext uri="{BB962C8B-B14F-4D97-AF65-F5344CB8AC3E}">
        <p14:creationId xmlns:p14="http://schemas.microsoft.com/office/powerpoint/2010/main" val="794066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a:lstStyle/>
          <a:p>
            <a:r>
              <a:rPr lang="en-US" altLang="en-US" smtClean="0"/>
              <a:t>Is insider trading bad?</a:t>
            </a:r>
            <a:br>
              <a:rPr lang="en-US" altLang="en-US" smtClean="0"/>
            </a:br>
            <a:r>
              <a:rPr lang="en-US" altLang="en-US" sz="3500" smtClean="0"/>
              <a:t>Yes: Incentives for bad management</a:t>
            </a:r>
          </a:p>
        </p:txBody>
      </p:sp>
      <p:sp>
        <p:nvSpPr>
          <p:cNvPr id="69635"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800" dirty="0" smtClean="0"/>
              <a:t>Insiders have influence on a firm’s performance. If they could insider trade, they may bet against their company (e.g., sell short its shares),</a:t>
            </a:r>
            <a:br>
              <a:rPr lang="en-US" altLang="en-US" sz="2800" dirty="0" smtClean="0"/>
            </a:br>
            <a:r>
              <a:rPr lang="en-US" altLang="en-US" sz="2800" dirty="0" smtClean="0"/>
              <a:t>and then sabotage the firm.</a:t>
            </a:r>
          </a:p>
          <a:p>
            <a:pPr lvl="1">
              <a:spcBef>
                <a:spcPct val="0"/>
              </a:spcBef>
            </a:pPr>
            <a:r>
              <a:rPr lang="en-US" altLang="en-US" sz="2400" dirty="0" smtClean="0"/>
              <a:t>This argument applies only to bets</a:t>
            </a:r>
            <a:br>
              <a:rPr lang="en-US" altLang="en-US" sz="2400" dirty="0" smtClean="0"/>
            </a:br>
            <a:r>
              <a:rPr lang="en-US" altLang="en-US" sz="2400" dirty="0" smtClean="0"/>
              <a:t>against insider’s company</a:t>
            </a:r>
          </a:p>
        </p:txBody>
      </p:sp>
      <p:pic>
        <p:nvPicPr>
          <p:cNvPr id="69636" name="Picture 4" descr="C:\Users\Aviram\AppData\Local\Microsoft\Windows\Temporary Internet Files\Content.IE5\E0CAM863\MCPE02092_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2276475"/>
            <a:ext cx="3048000" cy="424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94417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p:txBody>
          <a:bodyPr/>
          <a:lstStyle/>
          <a:p>
            <a:r>
              <a:rPr lang="en-US" altLang="en-US" smtClean="0"/>
              <a:t>Is insider trading bad?</a:t>
            </a:r>
            <a:br>
              <a:rPr lang="en-US" altLang="en-US" smtClean="0"/>
            </a:br>
            <a:r>
              <a:rPr lang="en-US" altLang="en-US" sz="3500" smtClean="0"/>
              <a:t>Yes: Disclosing secret information</a:t>
            </a:r>
          </a:p>
        </p:txBody>
      </p:sp>
      <p:sp>
        <p:nvSpPr>
          <p:cNvPr id="70659"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800" dirty="0" smtClean="0"/>
              <a:t>Confidential information leaked via insider trading</a:t>
            </a:r>
          </a:p>
          <a:p>
            <a:pPr lvl="1">
              <a:spcBef>
                <a:spcPct val="0"/>
              </a:spcBef>
            </a:pPr>
            <a:r>
              <a:rPr lang="en-US" altLang="en-US" sz="2200" dirty="0" smtClean="0"/>
              <a:t>Insider trading may indirectly disclose info firm is trying to keep secret (price changes caused by insider trading provide a hint to the market)</a:t>
            </a:r>
          </a:p>
          <a:p>
            <a:pPr lvl="1">
              <a:spcBef>
                <a:spcPct val="0"/>
              </a:spcBef>
            </a:pPr>
            <a:r>
              <a:rPr lang="en-US" altLang="en-US" sz="2200" dirty="0" smtClean="0"/>
              <a:t>When the inside info is an acquisition, insider trading raises the price of the shares, making it more expensive for A to buy T</a:t>
            </a:r>
          </a:p>
          <a:p>
            <a:pPr>
              <a:spcBef>
                <a:spcPct val="0"/>
              </a:spcBef>
            </a:pPr>
            <a:r>
              <a:rPr lang="en-US" altLang="en-US" sz="2800" dirty="0" smtClean="0"/>
              <a:t>Does government need to be involved?</a:t>
            </a:r>
          </a:p>
          <a:p>
            <a:pPr lvl="1">
              <a:spcBef>
                <a:spcPct val="0"/>
              </a:spcBef>
            </a:pPr>
            <a:r>
              <a:rPr lang="en-US" altLang="en-US" sz="2200" dirty="0" smtClean="0"/>
              <a:t>Expensive to monitor &amp; detect use of inside information; significant economies of scale to monitoring</a:t>
            </a:r>
          </a:p>
          <a:p>
            <a:pPr lvl="1">
              <a:spcBef>
                <a:spcPct val="0"/>
              </a:spcBef>
            </a:pPr>
            <a:r>
              <a:rPr lang="en-US" altLang="en-US" sz="2200" dirty="0" smtClean="0"/>
              <a:t>Incarceration (which is unavailable as a private punishment) may be more effective than other sanctions in deterring insider trading</a:t>
            </a:r>
            <a:endParaRPr lang="en-US" altLang="en-US" sz="2200" dirty="0" smtClean="0">
              <a:solidFill>
                <a:srgbClr val="FF0000"/>
              </a:solidFill>
            </a:endParaRPr>
          </a:p>
        </p:txBody>
      </p:sp>
    </p:spTree>
    <p:extLst>
      <p:ext uri="{BB962C8B-B14F-4D97-AF65-F5344CB8AC3E}">
        <p14:creationId xmlns:p14="http://schemas.microsoft.com/office/powerpoint/2010/main" val="55894042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p:txBody>
          <a:bodyPr/>
          <a:lstStyle/>
          <a:p>
            <a:r>
              <a:rPr lang="en-US" altLang="en-US" smtClean="0"/>
              <a:t>Is insider trading bad?</a:t>
            </a:r>
            <a:br>
              <a:rPr lang="en-US" altLang="en-US" smtClean="0"/>
            </a:br>
            <a:r>
              <a:rPr lang="en-US" altLang="en-US" sz="3500" smtClean="0"/>
              <a:t>No: Market efficiency</a:t>
            </a:r>
          </a:p>
        </p:txBody>
      </p:sp>
      <p:sp>
        <p:nvSpPr>
          <p:cNvPr id="71683"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800" dirty="0" smtClean="0"/>
              <a:t>If market is semi-strong form efficient, all public info is incorporated in the price, but private information isn’t</a:t>
            </a:r>
          </a:p>
          <a:p>
            <a:pPr>
              <a:spcBef>
                <a:spcPct val="0"/>
              </a:spcBef>
            </a:pPr>
            <a:r>
              <a:rPr lang="en-US" altLang="en-US" sz="2800" dirty="0" smtClean="0"/>
              <a:t>Insider trading makes quicker &amp; more gradual adjustments to the price, so price reflects private info</a:t>
            </a:r>
          </a:p>
          <a:p>
            <a:pPr lvl="1">
              <a:spcBef>
                <a:spcPct val="0"/>
              </a:spcBef>
            </a:pPr>
            <a:r>
              <a:rPr lang="en-US" altLang="en-US" sz="2400" dirty="0" smtClean="0"/>
              <a:t>Results in more accurate prices (strong-form efficiency)</a:t>
            </a:r>
          </a:p>
        </p:txBody>
      </p:sp>
    </p:spTree>
    <p:extLst>
      <p:ext uri="{BB962C8B-B14F-4D97-AF65-F5344CB8AC3E}">
        <p14:creationId xmlns:p14="http://schemas.microsoft.com/office/powerpoint/2010/main" val="414187842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lstStyle/>
          <a:p>
            <a:r>
              <a:rPr lang="en-US" altLang="en-US" smtClean="0"/>
              <a:t>Is insider trading bad?</a:t>
            </a:r>
            <a:br>
              <a:rPr lang="en-US" altLang="en-US" smtClean="0"/>
            </a:br>
            <a:r>
              <a:rPr lang="en-US" altLang="en-US" sz="3500" smtClean="0"/>
              <a:t>No: Executive compensation</a:t>
            </a:r>
          </a:p>
        </p:txBody>
      </p:sp>
      <p:sp>
        <p:nvSpPr>
          <p:cNvPr id="72707"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600" dirty="0" smtClean="0"/>
              <a:t>Insider trading ties executive compensation to stock prices</a:t>
            </a:r>
          </a:p>
          <a:p>
            <a:pPr lvl="1">
              <a:spcBef>
                <a:spcPct val="0"/>
              </a:spcBef>
            </a:pPr>
            <a:r>
              <a:rPr lang="en-US" altLang="en-US" sz="2400" dirty="0" smtClean="0"/>
              <a:t>Justifies only insider trading on good news</a:t>
            </a:r>
          </a:p>
          <a:p>
            <a:pPr lvl="1">
              <a:spcBef>
                <a:spcPct val="0"/>
              </a:spcBef>
            </a:pPr>
            <a:r>
              <a:rPr lang="en-US" altLang="en-US" sz="2400" dirty="0" smtClean="0"/>
              <a:t>Also, profits depend on how much money insider trades more than on the increase in share price</a:t>
            </a:r>
          </a:p>
          <a:p>
            <a:pPr lvl="2">
              <a:spcBef>
                <a:spcPct val="0"/>
              </a:spcBef>
            </a:pPr>
            <a:r>
              <a:rPr lang="en-US" altLang="en-US" sz="2100" dirty="0" smtClean="0"/>
              <a:t>Unintended consequence: insider jobs become more attractive to rich people</a:t>
            </a:r>
          </a:p>
          <a:p>
            <a:pPr>
              <a:spcBef>
                <a:spcPct val="0"/>
              </a:spcBef>
            </a:pPr>
            <a:r>
              <a:rPr lang="en-US" altLang="en-US" sz="2600" dirty="0" smtClean="0"/>
              <a:t>Firm that allows its executives to trade on inside info would be able to pay them lower salaries</a:t>
            </a:r>
          </a:p>
          <a:p>
            <a:pPr lvl="1">
              <a:spcBef>
                <a:spcPct val="0"/>
              </a:spcBef>
            </a:pPr>
            <a:r>
              <a:rPr lang="en-US" altLang="en-US" sz="2400" dirty="0" smtClean="0"/>
              <a:t>But insider trading is risky (may not be new inside info to trade on every month), so executives would discount this source of income</a:t>
            </a:r>
          </a:p>
        </p:txBody>
      </p:sp>
    </p:spTree>
    <p:extLst>
      <p:ext uri="{BB962C8B-B14F-4D97-AF65-F5344CB8AC3E}">
        <p14:creationId xmlns:p14="http://schemas.microsoft.com/office/powerpoint/2010/main" val="408754254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p:txBody>
          <a:bodyPr/>
          <a:lstStyle/>
          <a:p>
            <a:r>
              <a:rPr lang="en-US" altLang="en-US" smtClean="0"/>
              <a:t>Applying 10b-5 to insider trading</a:t>
            </a:r>
            <a:r>
              <a:rPr lang="en-US" altLang="en-US" sz="3500" smtClean="0"/>
              <a:t/>
            </a:r>
            <a:br>
              <a:rPr lang="en-US" altLang="en-US" sz="3500" smtClean="0"/>
            </a:br>
            <a:endParaRPr lang="en-US" altLang="en-US" sz="3500" smtClean="0"/>
          </a:p>
        </p:txBody>
      </p:sp>
      <p:sp>
        <p:nvSpPr>
          <p:cNvPr id="73731"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400" dirty="0" smtClean="0"/>
              <a:t>Insider trading may be packaged as a 10b-5 violation: omission of a material fact (the nonpublic info) in connection with a purchase or sale of a security</a:t>
            </a:r>
          </a:p>
          <a:p>
            <a:pPr lvl="1">
              <a:spcBef>
                <a:spcPct val="0"/>
              </a:spcBef>
            </a:pPr>
            <a:r>
              <a:rPr lang="en-US" altLang="en-US" sz="2200" dirty="0" smtClean="0"/>
              <a:t>‘Disclose or abstain’: insider may either disclose the info &amp; then trade based on the now public info; or not disclose, but then has to abstain from trading based on the info</a:t>
            </a:r>
          </a:p>
          <a:p>
            <a:pPr>
              <a:spcBef>
                <a:spcPct val="0"/>
              </a:spcBef>
            </a:pPr>
            <a:r>
              <a:rPr lang="en-US" altLang="en-US" sz="2400" dirty="0" smtClean="0"/>
              <a:t>Elements</a:t>
            </a:r>
          </a:p>
          <a:p>
            <a:pPr lvl="1" eaLnBrk="1" hangingPunct="1">
              <a:spcBef>
                <a:spcPct val="0"/>
              </a:spcBef>
            </a:pPr>
            <a:r>
              <a:rPr lang="en-US" altLang="en-US" sz="2200" dirty="0" smtClean="0"/>
              <a:t>Deception / manipulation</a:t>
            </a:r>
          </a:p>
          <a:p>
            <a:pPr lvl="1" eaLnBrk="1" hangingPunct="1">
              <a:spcBef>
                <a:spcPct val="0"/>
              </a:spcBef>
            </a:pPr>
            <a:r>
              <a:rPr lang="en-US" altLang="en-US" sz="2200" dirty="0" smtClean="0"/>
              <a:t>Jurisdictional nexus</a:t>
            </a:r>
          </a:p>
          <a:p>
            <a:pPr lvl="1" eaLnBrk="1" hangingPunct="1">
              <a:spcBef>
                <a:spcPct val="0"/>
              </a:spcBef>
            </a:pPr>
            <a:r>
              <a:rPr lang="en-US" altLang="en-US" sz="2200" dirty="0" smtClean="0"/>
              <a:t>Transactional nexus</a:t>
            </a:r>
          </a:p>
          <a:p>
            <a:pPr lvl="1" eaLnBrk="1" hangingPunct="1">
              <a:spcBef>
                <a:spcPct val="0"/>
              </a:spcBef>
            </a:pPr>
            <a:r>
              <a:rPr lang="en-US" altLang="en-US" sz="2200" dirty="0" smtClean="0"/>
              <a:t>Materiality</a:t>
            </a:r>
          </a:p>
          <a:p>
            <a:pPr lvl="1" eaLnBrk="1" hangingPunct="1">
              <a:spcBef>
                <a:spcPct val="0"/>
              </a:spcBef>
            </a:pPr>
            <a:r>
              <a:rPr lang="en-US" altLang="en-US" sz="2200" dirty="0" smtClean="0"/>
              <a:t>Scienter</a:t>
            </a:r>
          </a:p>
          <a:p>
            <a:pPr lvl="1" eaLnBrk="1" hangingPunct="1">
              <a:spcBef>
                <a:spcPct val="0"/>
              </a:spcBef>
            </a:pPr>
            <a:r>
              <a:rPr lang="en-US" altLang="en-US" sz="2200" dirty="0" smtClean="0"/>
              <a:t>Reliance (transaction causation)</a:t>
            </a:r>
          </a:p>
          <a:p>
            <a:pPr lvl="1" eaLnBrk="1" hangingPunct="1">
              <a:spcBef>
                <a:spcPct val="0"/>
              </a:spcBef>
            </a:pPr>
            <a:r>
              <a:rPr lang="en-US" altLang="en-US" sz="2200" dirty="0" smtClean="0"/>
              <a:t>Loss causation</a:t>
            </a:r>
          </a:p>
        </p:txBody>
      </p:sp>
      <p:sp>
        <p:nvSpPr>
          <p:cNvPr id="73732" name="Rectangle 6"/>
          <p:cNvSpPr>
            <a:spLocks noChangeArrowheads="1"/>
          </p:cNvSpPr>
          <p:nvPr/>
        </p:nvSpPr>
        <p:spPr bwMode="auto">
          <a:xfrm>
            <a:off x="762000" y="5257800"/>
            <a:ext cx="1066800" cy="3810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73733" name="Rectangle 7"/>
          <p:cNvSpPr>
            <a:spLocks noChangeArrowheads="1"/>
          </p:cNvSpPr>
          <p:nvPr/>
        </p:nvSpPr>
        <p:spPr bwMode="auto">
          <a:xfrm>
            <a:off x="762000" y="3962400"/>
            <a:ext cx="1295400" cy="304800"/>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1461372912"/>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p:txBody>
          <a:bodyPr/>
          <a:lstStyle/>
          <a:p>
            <a:r>
              <a:rPr lang="en-US" altLang="en-US" smtClean="0"/>
              <a:t>Applying 10b-5 to insider trading</a:t>
            </a:r>
            <a:br>
              <a:rPr lang="en-US" altLang="en-US" smtClean="0"/>
            </a:br>
            <a:r>
              <a:rPr lang="en-US" altLang="en-US" sz="3500" smtClean="0"/>
              <a:t>Scienter</a:t>
            </a:r>
            <a:endParaRPr lang="en-US" altLang="en-US" sz="3500" i="1" smtClean="0"/>
          </a:p>
        </p:txBody>
      </p:sp>
      <p:sp>
        <p:nvSpPr>
          <p:cNvPr id="74755"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400" dirty="0" smtClean="0"/>
              <a:t>In context of insider trading, scienter requires evidence that trading was on the basis of the material nonpublic info</a:t>
            </a:r>
          </a:p>
          <a:p>
            <a:pPr lvl="1">
              <a:spcBef>
                <a:spcPct val="0"/>
              </a:spcBef>
            </a:pPr>
            <a:r>
              <a:rPr lang="en-US" altLang="en-US" sz="2000" dirty="0" smtClean="0"/>
              <a:t>Circuit split on whether possession of inside info while trading is sufficient, or proof of use of the info is required</a:t>
            </a:r>
          </a:p>
          <a:p>
            <a:pPr>
              <a:spcBef>
                <a:spcPct val="0"/>
              </a:spcBef>
            </a:pPr>
            <a:r>
              <a:rPr lang="en-US" altLang="en-US" sz="2400" dirty="0" smtClean="0"/>
              <a:t>Rule 10b5-1(b) presumes scienter if insider traded while being aware of material nonpublic info</a:t>
            </a:r>
          </a:p>
          <a:p>
            <a:pPr>
              <a:spcBef>
                <a:spcPct val="0"/>
              </a:spcBef>
            </a:pPr>
            <a:r>
              <a:rPr lang="en-US" altLang="en-US" sz="2400" dirty="0" smtClean="0"/>
              <a:t>Rule 10b5-1(c): affirmative defenses to rebut the presumption</a:t>
            </a:r>
          </a:p>
          <a:p>
            <a:pPr lvl="1">
              <a:spcBef>
                <a:spcPct val="0"/>
              </a:spcBef>
            </a:pPr>
            <a:r>
              <a:rPr lang="en-US" altLang="en-US" sz="2000" dirty="0" smtClean="0"/>
              <a:t>Before being aware of the info, insider entered a binding contract to buy/sell, instructed someone else to buy/sell, or adopted a written plan for trading (subject to additional conditions)</a:t>
            </a:r>
          </a:p>
          <a:p>
            <a:pPr lvl="1">
              <a:spcBef>
                <a:spcPct val="0"/>
              </a:spcBef>
            </a:pPr>
            <a:r>
              <a:rPr lang="en-US" altLang="en-US" sz="2000" dirty="0" smtClean="0"/>
              <a:t>Person other than natural person, where the natural person making the investment decision was not aware of the info</a:t>
            </a:r>
          </a:p>
          <a:p>
            <a:pPr lvl="1">
              <a:spcBef>
                <a:spcPct val="0"/>
              </a:spcBef>
            </a:pPr>
            <a:r>
              <a:rPr lang="en-US" altLang="en-US" sz="2000" dirty="0" smtClean="0"/>
              <a:t>Person other than natural person, that implemented a reasonable compliance program</a:t>
            </a:r>
          </a:p>
        </p:txBody>
      </p:sp>
    </p:spTree>
    <p:extLst>
      <p:ext uri="{BB962C8B-B14F-4D97-AF65-F5344CB8AC3E}">
        <p14:creationId xmlns:p14="http://schemas.microsoft.com/office/powerpoint/2010/main" val="1195689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smtClean="0"/>
              <a:t>Capital market efficiency</a:t>
            </a:r>
            <a:r>
              <a:rPr lang="en-US" altLang="en-US" sz="3500" dirty="0" smtClean="0"/>
              <a:t/>
            </a:r>
            <a:br>
              <a:rPr lang="en-US" altLang="en-US" sz="3500" dirty="0" smtClean="0"/>
            </a:br>
            <a:endParaRPr lang="en-US" altLang="en-US" sz="3500" dirty="0" smtClean="0"/>
          </a:p>
        </p:txBody>
      </p:sp>
      <p:sp>
        <p:nvSpPr>
          <p:cNvPr id="2867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An important service of capital markets is assessing companies’ values</a:t>
            </a:r>
          </a:p>
          <a:p>
            <a:pPr lvl="1" eaLnBrk="1" hangingPunct="1">
              <a:spcBef>
                <a:spcPct val="0"/>
              </a:spcBef>
            </a:pPr>
            <a:r>
              <a:rPr lang="en-US" altLang="en-US" sz="2400" dirty="0" smtClean="0"/>
              <a:t>But the assessment is only as good as the information it incorporates</a:t>
            </a:r>
          </a:p>
          <a:p>
            <a:pPr eaLnBrk="1" hangingPunct="1">
              <a:spcBef>
                <a:spcPct val="0"/>
              </a:spcBef>
            </a:pPr>
            <a:r>
              <a:rPr lang="en-US" altLang="en-US" sz="2800" dirty="0" smtClean="0"/>
              <a:t>How much info is incorporated in the market price?</a:t>
            </a:r>
          </a:p>
          <a:p>
            <a:pPr eaLnBrk="1" hangingPunct="1">
              <a:spcBef>
                <a:spcPct val="0"/>
              </a:spcBef>
            </a:pPr>
            <a:r>
              <a:rPr lang="en-US" altLang="en-US" sz="2800" dirty="0" smtClean="0"/>
              <a:t>There are several competing assumptions.  They are called forms (levels) of market efficiency</a:t>
            </a:r>
          </a:p>
          <a:p>
            <a:pPr lvl="1" eaLnBrk="1" hangingPunct="1">
              <a:spcBef>
                <a:spcPct val="0"/>
              </a:spcBef>
            </a:pPr>
            <a:r>
              <a:rPr lang="en-US" altLang="en-US" b="1" dirty="0" smtClean="0"/>
              <a:t>Weak</a:t>
            </a:r>
          </a:p>
          <a:p>
            <a:pPr lvl="1" eaLnBrk="1" hangingPunct="1">
              <a:spcBef>
                <a:spcPct val="0"/>
              </a:spcBef>
            </a:pPr>
            <a:r>
              <a:rPr lang="en-US" altLang="en-US" b="1" dirty="0" smtClean="0"/>
              <a:t>Semi-strong</a:t>
            </a:r>
          </a:p>
          <a:p>
            <a:pPr lvl="1" eaLnBrk="1" hangingPunct="1">
              <a:spcBef>
                <a:spcPct val="0"/>
              </a:spcBef>
            </a:pPr>
            <a:r>
              <a:rPr lang="en-US" altLang="en-US" b="1" dirty="0" smtClean="0"/>
              <a:t>Strong</a:t>
            </a:r>
          </a:p>
        </p:txBody>
      </p:sp>
    </p:spTree>
    <p:extLst>
      <p:ext uri="{BB962C8B-B14F-4D97-AF65-F5344CB8AC3E}">
        <p14:creationId xmlns:p14="http://schemas.microsoft.com/office/powerpoint/2010/main" val="3748130460"/>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p:txBody>
          <a:bodyPr/>
          <a:lstStyle/>
          <a:p>
            <a:r>
              <a:rPr lang="en-US" altLang="en-US" smtClean="0"/>
              <a:t>Applying 10b-5 to insider trading</a:t>
            </a:r>
            <a:br>
              <a:rPr lang="en-US" altLang="en-US" smtClean="0"/>
            </a:br>
            <a:r>
              <a:rPr lang="en-US" altLang="en-US" sz="3500" smtClean="0"/>
              <a:t>Deception / manipulation</a:t>
            </a:r>
          </a:p>
        </p:txBody>
      </p:sp>
      <p:sp>
        <p:nvSpPr>
          <p:cNvPr id="75779"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800" dirty="0" smtClean="0"/>
              <a:t>Liability for omission requires a duty to disclose</a:t>
            </a:r>
          </a:p>
          <a:p>
            <a:pPr lvl="1">
              <a:spcBef>
                <a:spcPct val="0"/>
              </a:spcBef>
            </a:pPr>
            <a:r>
              <a:rPr lang="en-US" altLang="en-US" sz="2400" dirty="0" smtClean="0"/>
              <a:t>Duty to firm: Insider’s profit from trading is benefit arising from fiduciary position &amp; using firm’s property (info)</a:t>
            </a:r>
          </a:p>
          <a:p>
            <a:pPr lvl="2">
              <a:spcBef>
                <a:spcPct val="0"/>
              </a:spcBef>
            </a:pPr>
            <a:r>
              <a:rPr lang="en-US" altLang="en-US" sz="2200" dirty="0" smtClean="0"/>
              <a:t>But firm often isn’t harmed from the insider trading</a:t>
            </a:r>
          </a:p>
          <a:p>
            <a:pPr lvl="2">
              <a:spcBef>
                <a:spcPct val="0"/>
              </a:spcBef>
            </a:pPr>
            <a:r>
              <a:rPr lang="en-US" altLang="en-US" sz="2200" dirty="0" smtClean="0"/>
              <a:t>Firm may waive duty or ratify violation</a:t>
            </a:r>
          </a:p>
          <a:p>
            <a:pPr lvl="2">
              <a:spcBef>
                <a:spcPct val="0"/>
              </a:spcBef>
            </a:pPr>
            <a:r>
              <a:rPr lang="en-US" altLang="en-US" sz="2200" dirty="0" smtClean="0"/>
              <a:t>Firm is unlikely to sue the insider</a:t>
            </a:r>
            <a:endParaRPr lang="en-US" altLang="en-US" sz="2100" dirty="0" smtClean="0"/>
          </a:p>
          <a:p>
            <a:pPr lvl="1">
              <a:spcBef>
                <a:spcPct val="0"/>
              </a:spcBef>
            </a:pPr>
            <a:r>
              <a:rPr lang="en-US" altLang="en-US" sz="2400" dirty="0" smtClean="0"/>
              <a:t>Duty to SHs (traditional/classical theory): Implied FD of insider to firm’s SHs not to use nonpublic info that belongs to the firm to profit at their expense</a:t>
            </a:r>
          </a:p>
          <a:p>
            <a:pPr lvl="1">
              <a:spcBef>
                <a:spcPct val="0"/>
              </a:spcBef>
            </a:pPr>
            <a:r>
              <a:rPr lang="en-US" altLang="en-US" sz="2400" dirty="0" smtClean="0"/>
              <a:t>Duty to any principal (misappropriation theory): FD to one’s principal not to use for personal gain nonpublic info belonging to the principal</a:t>
            </a:r>
          </a:p>
          <a:p>
            <a:pPr lvl="2">
              <a:spcBef>
                <a:spcPct val="0"/>
              </a:spcBef>
            </a:pPr>
            <a:r>
              <a:rPr lang="en-US" altLang="en-US" sz="2100" dirty="0" smtClean="0"/>
              <a:t>Similar to duty to firm, but also applies to fiduciaries of principals other than the issuer</a:t>
            </a:r>
          </a:p>
        </p:txBody>
      </p:sp>
    </p:spTree>
    <p:extLst>
      <p:ext uri="{BB962C8B-B14F-4D97-AF65-F5344CB8AC3E}">
        <p14:creationId xmlns:p14="http://schemas.microsoft.com/office/powerpoint/2010/main" val="374045246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p:txBody>
          <a:bodyPr/>
          <a:lstStyle/>
          <a:p>
            <a:r>
              <a:rPr lang="en-US" altLang="en-US" smtClean="0"/>
              <a:t>Applying 10b-5 to insider trading</a:t>
            </a:r>
            <a:r>
              <a:rPr lang="en-US" altLang="en-US" i="1" smtClean="0"/>
              <a:t/>
            </a:r>
            <a:br>
              <a:rPr lang="en-US" altLang="en-US" i="1" smtClean="0"/>
            </a:br>
            <a:r>
              <a:rPr lang="en-US" altLang="en-US" sz="3500" smtClean="0"/>
              <a:t>Traditional theory</a:t>
            </a:r>
            <a:endParaRPr lang="en-US" altLang="en-US" sz="3500" i="1" smtClean="0"/>
          </a:p>
        </p:txBody>
      </p:sp>
      <p:sp>
        <p:nvSpPr>
          <p:cNvPr id="76803" name="Rectangle 3"/>
          <p:cNvSpPr>
            <a:spLocks noGrp="1" noChangeArrowheads="1"/>
          </p:cNvSpPr>
          <p:nvPr>
            <p:ph type="body" idx="4294967295"/>
          </p:nvPr>
        </p:nvSpPr>
        <p:spPr>
          <a:xfrm>
            <a:off x="0" y="1447800"/>
            <a:ext cx="9144000" cy="5410200"/>
          </a:xfrm>
        </p:spPr>
        <p:txBody>
          <a:bodyPr/>
          <a:lstStyle/>
          <a:p>
            <a:pPr algn="ctr">
              <a:spcBef>
                <a:spcPct val="0"/>
              </a:spcBef>
              <a:buFont typeface="Wingdings" pitchFamily="2" charset="2"/>
              <a:buNone/>
            </a:pPr>
            <a:r>
              <a:rPr lang="en-US" altLang="en-US" sz="2800" u="sng" dirty="0" smtClean="0"/>
              <a:t>Who owes the duty?</a:t>
            </a:r>
          </a:p>
          <a:p>
            <a:pPr>
              <a:spcBef>
                <a:spcPct val="0"/>
              </a:spcBef>
            </a:pPr>
            <a:r>
              <a:rPr lang="en-US" altLang="en-US" sz="2800" dirty="0" smtClean="0"/>
              <a:t>Statutory insider </a:t>
            </a:r>
            <a:r>
              <a:rPr lang="en-US" altLang="en-US" sz="2000" dirty="0" smtClean="0"/>
              <a:t>[Defined in Exchange Act §16(a)]</a:t>
            </a:r>
          </a:p>
          <a:p>
            <a:pPr lvl="1">
              <a:spcBef>
                <a:spcPct val="0"/>
              </a:spcBef>
            </a:pPr>
            <a:r>
              <a:rPr lang="en-US" altLang="en-US" sz="2400" dirty="0" smtClean="0"/>
              <a:t>Directors, officers, 10%+ SHs</a:t>
            </a:r>
          </a:p>
          <a:p>
            <a:pPr>
              <a:spcBef>
                <a:spcPct val="0"/>
              </a:spcBef>
            </a:pPr>
            <a:r>
              <a:rPr lang="en-US" altLang="en-US" sz="2800" dirty="0" smtClean="0"/>
              <a:t>Temporary insider </a:t>
            </a:r>
            <a:r>
              <a:rPr lang="en-US" altLang="en-US" sz="2000" dirty="0" smtClean="0"/>
              <a:t>[</a:t>
            </a:r>
            <a:r>
              <a:rPr lang="en-US" altLang="en-US" sz="2000" i="1" dirty="0" smtClean="0"/>
              <a:t>Dirks v. SEC</a:t>
            </a:r>
            <a:r>
              <a:rPr lang="en-US" altLang="en-US" sz="2000" dirty="0" smtClean="0"/>
              <a:t>]</a:t>
            </a:r>
          </a:p>
          <a:p>
            <a:pPr lvl="1">
              <a:spcBef>
                <a:spcPct val="0"/>
              </a:spcBef>
            </a:pPr>
            <a:r>
              <a:rPr lang="en-US" altLang="en-US" sz="2400" dirty="0" smtClean="0"/>
              <a:t>Person obtained material nonpublic info from insider</a:t>
            </a:r>
          </a:p>
          <a:p>
            <a:pPr lvl="1">
              <a:spcBef>
                <a:spcPct val="0"/>
              </a:spcBef>
            </a:pPr>
            <a:r>
              <a:rPr lang="en-US" altLang="en-US" sz="2400" dirty="0" smtClean="0"/>
              <a:t>With insider’s expectation that the outsider will keep the disclosed info confidential</a:t>
            </a:r>
          </a:p>
          <a:p>
            <a:pPr lvl="1">
              <a:spcBef>
                <a:spcPct val="0"/>
              </a:spcBef>
            </a:pPr>
            <a:r>
              <a:rPr lang="en-US" altLang="en-US" sz="2400" dirty="0" smtClean="0"/>
              <a:t>The relationship implies (or expressly requires) such a duty</a:t>
            </a:r>
          </a:p>
          <a:p>
            <a:pPr>
              <a:spcBef>
                <a:spcPct val="0"/>
              </a:spcBef>
            </a:pPr>
            <a:r>
              <a:rPr lang="en-US" altLang="en-US" sz="2800" dirty="0" smtClean="0"/>
              <a:t>Derivative liability </a:t>
            </a:r>
            <a:r>
              <a:rPr lang="en-US" altLang="en-US" sz="2000" dirty="0" smtClean="0"/>
              <a:t>[</a:t>
            </a:r>
            <a:r>
              <a:rPr lang="en-US" altLang="en-US" sz="2000" i="1" dirty="0" smtClean="0"/>
              <a:t>Dirks v. SEC</a:t>
            </a:r>
            <a:r>
              <a:rPr lang="en-US" altLang="en-US" sz="2000" dirty="0" smtClean="0"/>
              <a:t>]</a:t>
            </a:r>
            <a:endParaRPr lang="en-US" altLang="en-US" sz="2800" dirty="0" smtClean="0"/>
          </a:p>
          <a:p>
            <a:pPr lvl="1">
              <a:spcBef>
                <a:spcPct val="0"/>
              </a:spcBef>
            </a:pPr>
            <a:r>
              <a:rPr lang="en-US" altLang="en-US" sz="2400" dirty="0" smtClean="0"/>
              <a:t>Person receiving tip from an insider (“</a:t>
            </a:r>
            <a:r>
              <a:rPr lang="en-US" altLang="en-US" sz="2400" dirty="0" err="1" smtClean="0"/>
              <a:t>tipee</a:t>
            </a:r>
            <a:r>
              <a:rPr lang="en-US" altLang="en-US" sz="2400" dirty="0" smtClean="0"/>
              <a:t>”) violates 10b-5 if:</a:t>
            </a:r>
          </a:p>
          <a:p>
            <a:pPr lvl="2">
              <a:spcBef>
                <a:spcPct val="0"/>
              </a:spcBef>
            </a:pPr>
            <a:r>
              <a:rPr lang="en-US" altLang="en-US" sz="2000" dirty="0" smtClean="0"/>
              <a:t>Insider breached FD by disclosing info to </a:t>
            </a:r>
            <a:r>
              <a:rPr lang="en-US" altLang="en-US" sz="2000" dirty="0" err="1" smtClean="0"/>
              <a:t>tipee</a:t>
            </a:r>
            <a:endParaRPr lang="en-US" altLang="en-US" sz="2000" dirty="0" smtClean="0"/>
          </a:p>
          <a:p>
            <a:pPr lvl="3">
              <a:spcBef>
                <a:spcPct val="0"/>
              </a:spcBef>
            </a:pPr>
            <a:r>
              <a:rPr lang="en-US" altLang="en-US" sz="1900" dirty="0" err="1" smtClean="0"/>
              <a:t>DoL</a:t>
            </a:r>
            <a:r>
              <a:rPr lang="en-US" altLang="en-US" sz="1900" dirty="0" smtClean="0"/>
              <a:t>, not </a:t>
            </a:r>
            <a:r>
              <a:rPr lang="en-US" altLang="en-US" sz="1900" dirty="0" err="1" smtClean="0"/>
              <a:t>DoC</a:t>
            </a:r>
            <a:r>
              <a:rPr lang="en-US" altLang="en-US" sz="1900" dirty="0" smtClean="0"/>
              <a:t> (insider must personally benefit from disclosure of info)</a:t>
            </a:r>
          </a:p>
          <a:p>
            <a:pPr lvl="2">
              <a:spcBef>
                <a:spcPct val="0"/>
              </a:spcBef>
            </a:pPr>
            <a:r>
              <a:rPr lang="en-US" altLang="en-US" sz="2000" dirty="0" err="1" smtClean="0"/>
              <a:t>Tipee</a:t>
            </a:r>
            <a:r>
              <a:rPr lang="en-US" altLang="en-US" sz="2000" dirty="0" smtClean="0"/>
              <a:t> knows or has reason to know of the breach of FD</a:t>
            </a:r>
          </a:p>
        </p:txBody>
      </p:sp>
    </p:spTree>
    <p:extLst>
      <p:ext uri="{BB962C8B-B14F-4D97-AF65-F5344CB8AC3E}">
        <p14:creationId xmlns:p14="http://schemas.microsoft.com/office/powerpoint/2010/main" val="42413892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r>
              <a:rPr lang="en-US" altLang="en-US" smtClean="0"/>
              <a:t>Applying 10b-5 to insider trading</a:t>
            </a:r>
            <a:r>
              <a:rPr lang="en-US" altLang="en-US" i="1" smtClean="0"/>
              <a:t/>
            </a:r>
            <a:br>
              <a:rPr lang="en-US" altLang="en-US" i="1" smtClean="0"/>
            </a:br>
            <a:r>
              <a:rPr lang="en-US" altLang="en-US" sz="3500" smtClean="0"/>
              <a:t>Limits of the traditional theory</a:t>
            </a:r>
          </a:p>
        </p:txBody>
      </p:sp>
      <p:sp>
        <p:nvSpPr>
          <p:cNvPr id="77827"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400" i="1" dirty="0" err="1" smtClean="0"/>
              <a:t>Chiarella</a:t>
            </a:r>
            <a:r>
              <a:rPr lang="en-US" altLang="en-US" sz="2400" i="1" dirty="0" smtClean="0"/>
              <a:t> v. United States</a:t>
            </a:r>
            <a:r>
              <a:rPr lang="en-US" altLang="en-US" sz="2400" dirty="0" smtClean="0"/>
              <a:t> [US 1980]: </a:t>
            </a:r>
            <a:r>
              <a:rPr lang="en-US" altLang="en-US" sz="2400" dirty="0" err="1" smtClean="0"/>
              <a:t>Chiarella</a:t>
            </a:r>
            <a:r>
              <a:rPr lang="en-US" altLang="en-US" sz="2400" dirty="0" smtClean="0"/>
              <a:t> worked at a financial printer retained by A in connection with a tender offer</a:t>
            </a:r>
          </a:p>
          <a:p>
            <a:pPr lvl="1">
              <a:spcBef>
                <a:spcPct val="0"/>
              </a:spcBef>
            </a:pPr>
            <a:r>
              <a:rPr lang="en-US" altLang="en-US" sz="2000" dirty="0" smtClean="0"/>
              <a:t>A made effort to keep identity of T secret from printer’s employees, but </a:t>
            </a:r>
            <a:r>
              <a:rPr lang="en-US" altLang="en-US" sz="2000" dirty="0" err="1" smtClean="0"/>
              <a:t>Chiarella</a:t>
            </a:r>
            <a:r>
              <a:rPr lang="en-US" altLang="en-US" sz="2000" dirty="0" smtClean="0"/>
              <a:t> figured it out &amp; bought T shares</a:t>
            </a:r>
          </a:p>
          <a:p>
            <a:pPr lvl="1">
              <a:spcBef>
                <a:spcPct val="0"/>
              </a:spcBef>
            </a:pPr>
            <a:r>
              <a:rPr lang="en-US" altLang="en-US" sz="2000" dirty="0" smtClean="0"/>
              <a:t>After the tender offer was announced, T’s shares rose in value &amp; </a:t>
            </a:r>
            <a:r>
              <a:rPr lang="en-US" altLang="en-US" sz="2000" dirty="0" err="1" smtClean="0"/>
              <a:t>Chiarella</a:t>
            </a:r>
            <a:r>
              <a:rPr lang="en-US" altLang="en-US" sz="2000" dirty="0" smtClean="0"/>
              <a:t> sold his shares at a profit</a:t>
            </a:r>
          </a:p>
          <a:p>
            <a:pPr lvl="1">
              <a:spcBef>
                <a:spcPct val="0"/>
              </a:spcBef>
            </a:pPr>
            <a:r>
              <a:rPr lang="en-US" altLang="en-US" sz="2000" dirty="0" err="1" smtClean="0"/>
              <a:t>Chiarella’s</a:t>
            </a:r>
            <a:r>
              <a:rPr lang="en-US" altLang="en-US" sz="2000" dirty="0" smtClean="0"/>
              <a:t> was criminally prosecuted for a 10b-5 violation</a:t>
            </a:r>
          </a:p>
          <a:p>
            <a:pPr>
              <a:spcBef>
                <a:spcPct val="0"/>
              </a:spcBef>
            </a:pPr>
            <a:r>
              <a:rPr lang="en-US" altLang="en-US" sz="2400" dirty="0" smtClean="0"/>
              <a:t>Court: </a:t>
            </a:r>
            <a:r>
              <a:rPr lang="en-US" altLang="en-US" sz="2400" dirty="0" err="1" smtClean="0"/>
              <a:t>Chiarella</a:t>
            </a:r>
            <a:r>
              <a:rPr lang="en-US" altLang="en-US" sz="2400" dirty="0" smtClean="0"/>
              <a:t> didn’t violate 10b-5, because he didn’t owe a duty to disclose the inside info</a:t>
            </a:r>
          </a:p>
          <a:p>
            <a:pPr lvl="1">
              <a:spcBef>
                <a:spcPct val="0"/>
              </a:spcBef>
            </a:pPr>
            <a:r>
              <a:rPr lang="en-US" altLang="en-US" sz="2000" dirty="0" smtClean="0"/>
              <a:t>Cause of a 10b-5 violation is not the trading itself, but providing misleading info in connection with trading (in insider trading – failing to disclose the inside info)</a:t>
            </a:r>
          </a:p>
          <a:p>
            <a:pPr lvl="1">
              <a:spcBef>
                <a:spcPct val="0"/>
              </a:spcBef>
            </a:pPr>
            <a:r>
              <a:rPr lang="en-US" altLang="en-US" sz="2000" dirty="0" err="1" smtClean="0"/>
              <a:t>Chiarella</a:t>
            </a:r>
            <a:r>
              <a:rPr lang="en-US" altLang="en-US" sz="2000" dirty="0" smtClean="0"/>
              <a:t> didn’t owe fiduciary duties to T or its SHs, so no duty to disclose</a:t>
            </a:r>
          </a:p>
        </p:txBody>
      </p:sp>
    </p:spTree>
    <p:extLst>
      <p:ext uri="{BB962C8B-B14F-4D97-AF65-F5344CB8AC3E}">
        <p14:creationId xmlns:p14="http://schemas.microsoft.com/office/powerpoint/2010/main" val="214651905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r>
              <a:rPr lang="en-US" altLang="en-US" smtClean="0"/>
              <a:t>Applying 10b-5 to insider trading</a:t>
            </a:r>
            <a:r>
              <a:rPr lang="en-US" altLang="en-US" i="1" smtClean="0"/>
              <a:t/>
            </a:r>
            <a:br>
              <a:rPr lang="en-US" altLang="en-US" i="1" smtClean="0"/>
            </a:br>
            <a:r>
              <a:rPr lang="en-US" altLang="en-US" sz="3500" smtClean="0"/>
              <a:t>Limits of the traditional theory</a:t>
            </a:r>
            <a:endParaRPr lang="en-US" altLang="en-US" sz="3500" i="1" smtClean="0"/>
          </a:p>
        </p:txBody>
      </p:sp>
      <p:sp>
        <p:nvSpPr>
          <p:cNvPr id="78851"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400" i="1" dirty="0" smtClean="0"/>
              <a:t>Dirks v. SEC</a:t>
            </a:r>
            <a:r>
              <a:rPr lang="en-US" altLang="en-US" sz="2400" dirty="0" smtClean="0"/>
              <a:t> [US 1983]: </a:t>
            </a:r>
            <a:r>
              <a:rPr lang="en-US" altLang="en-US" sz="2400" dirty="0" err="1" smtClean="0"/>
              <a:t>Secrist</a:t>
            </a:r>
            <a:r>
              <a:rPr lang="en-US" altLang="en-US" sz="2400" dirty="0" smtClean="0"/>
              <a:t> worked at Equity Funding (insurance company). To expose fraud he contacted Dirks (investment analyst). Dirks investigated, confirmed </a:t>
            </a:r>
            <a:r>
              <a:rPr lang="en-US" altLang="en-US" sz="2400" dirty="0" err="1" smtClean="0"/>
              <a:t>Secrist’s</a:t>
            </a:r>
            <a:r>
              <a:rPr lang="en-US" altLang="en-US" sz="2400" dirty="0" smtClean="0"/>
              <a:t> allegation &amp; disclosed it to authorities, but also told his clients who sold their EF stock.</a:t>
            </a:r>
          </a:p>
          <a:p>
            <a:pPr>
              <a:spcBef>
                <a:spcPct val="0"/>
              </a:spcBef>
            </a:pPr>
            <a:r>
              <a:rPr lang="en-US" altLang="en-US" sz="2400" dirty="0" smtClean="0"/>
              <a:t>SEC brought a 10b-5 action against Dirks for tipping the clients</a:t>
            </a:r>
          </a:p>
          <a:p>
            <a:pPr>
              <a:spcBef>
                <a:spcPct val="0"/>
              </a:spcBef>
            </a:pPr>
            <a:r>
              <a:rPr lang="en-US" altLang="en-US" sz="2400" dirty="0" smtClean="0"/>
              <a:t>Court: Dirks didn’t violate 10b-5</a:t>
            </a:r>
          </a:p>
          <a:p>
            <a:pPr lvl="1">
              <a:spcBef>
                <a:spcPct val="0"/>
              </a:spcBef>
            </a:pPr>
            <a:r>
              <a:rPr lang="en-US" altLang="en-US" sz="2200" dirty="0" smtClean="0">
                <a:solidFill>
                  <a:srgbClr val="FF0000"/>
                </a:solidFill>
              </a:rPr>
              <a:t>Why was Dirks not in violation of Rule 10b-5?</a:t>
            </a:r>
          </a:p>
          <a:p>
            <a:pPr lvl="2">
              <a:spcBef>
                <a:spcPct val="0"/>
              </a:spcBef>
            </a:pPr>
            <a:r>
              <a:rPr lang="en-US" altLang="en-US" sz="1800" dirty="0" smtClean="0"/>
              <a:t>Insider breached FD by disclosing info to </a:t>
            </a:r>
            <a:r>
              <a:rPr lang="en-US" altLang="en-US" sz="1800" dirty="0" err="1" smtClean="0"/>
              <a:t>tipee</a:t>
            </a:r>
            <a:endParaRPr lang="en-US" altLang="en-US" sz="1800" dirty="0" smtClean="0"/>
          </a:p>
          <a:p>
            <a:pPr lvl="3">
              <a:spcBef>
                <a:spcPct val="0"/>
              </a:spcBef>
            </a:pPr>
            <a:r>
              <a:rPr lang="en-US" altLang="en-US" sz="1700" dirty="0" err="1" smtClean="0"/>
              <a:t>DoL</a:t>
            </a:r>
            <a:r>
              <a:rPr lang="en-US" altLang="en-US" sz="1700" dirty="0" smtClean="0"/>
              <a:t>, not </a:t>
            </a:r>
            <a:r>
              <a:rPr lang="en-US" altLang="en-US" sz="1700" dirty="0" err="1" smtClean="0"/>
              <a:t>DoC</a:t>
            </a:r>
            <a:r>
              <a:rPr lang="en-US" altLang="en-US" sz="1700" dirty="0" smtClean="0"/>
              <a:t> (insider must personally benefit from disclosure of info)</a:t>
            </a:r>
          </a:p>
          <a:p>
            <a:pPr lvl="2">
              <a:spcBef>
                <a:spcPct val="0"/>
              </a:spcBef>
            </a:pPr>
            <a:r>
              <a:rPr lang="en-US" altLang="en-US" sz="1800" dirty="0" err="1" smtClean="0"/>
              <a:t>Tipee</a:t>
            </a:r>
            <a:r>
              <a:rPr lang="en-US" altLang="en-US" sz="1800" dirty="0" smtClean="0"/>
              <a:t> knows or has reason to know of the breach of FD</a:t>
            </a:r>
            <a:endParaRPr lang="en-US" altLang="en-US" sz="2100" dirty="0" smtClean="0">
              <a:solidFill>
                <a:srgbClr val="FF0000"/>
              </a:solidFill>
            </a:endParaRPr>
          </a:p>
          <a:p>
            <a:pPr lvl="1">
              <a:spcBef>
                <a:spcPct val="0"/>
              </a:spcBef>
            </a:pPr>
            <a:r>
              <a:rPr lang="en-US" altLang="en-US" sz="2200" dirty="0" smtClean="0">
                <a:solidFill>
                  <a:srgbClr val="FF0000"/>
                </a:solidFill>
              </a:rPr>
              <a:t>What if Dirks paid </a:t>
            </a:r>
            <a:r>
              <a:rPr lang="en-US" altLang="en-US" sz="2200" dirty="0" err="1" smtClean="0">
                <a:solidFill>
                  <a:srgbClr val="FF0000"/>
                </a:solidFill>
              </a:rPr>
              <a:t>Secrist</a:t>
            </a:r>
            <a:r>
              <a:rPr lang="en-US" altLang="en-US" sz="2200" dirty="0" smtClean="0">
                <a:solidFill>
                  <a:srgbClr val="FF0000"/>
                </a:solidFill>
              </a:rPr>
              <a:t> for information about the fraud?</a:t>
            </a:r>
          </a:p>
        </p:txBody>
      </p:sp>
    </p:spTree>
    <p:extLst>
      <p:ext uri="{BB962C8B-B14F-4D97-AF65-F5344CB8AC3E}">
        <p14:creationId xmlns:p14="http://schemas.microsoft.com/office/powerpoint/2010/main" val="174136551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4294967295"/>
          </p:nvPr>
        </p:nvSpPr>
        <p:spPr>
          <a:xfrm>
            <a:off x="0" y="1447800"/>
            <a:ext cx="9144000" cy="5410200"/>
          </a:xfrm>
        </p:spPr>
        <p:txBody>
          <a:bodyPr/>
          <a:lstStyle/>
          <a:p>
            <a:pPr>
              <a:spcBef>
                <a:spcPct val="0"/>
              </a:spcBef>
            </a:pPr>
            <a:r>
              <a:rPr lang="en-US" altLang="en-US" sz="2400" i="1" dirty="0" smtClean="0"/>
              <a:t>U.S. v. O’Hagan</a:t>
            </a:r>
            <a:r>
              <a:rPr lang="en-US" altLang="en-US" sz="2400" dirty="0" smtClean="0"/>
              <a:t> [US 1997]: O’Hagan was a partner at a law firm hired by Grand Met to help in Pillsbury takeover. He wasn’t staffed on this matter, but learned of the deal &amp; purchased Pillsbury securities. He was charged with a 10b-5 violation.</a:t>
            </a:r>
          </a:p>
          <a:p>
            <a:pPr lvl="1">
              <a:spcBef>
                <a:spcPct val="0"/>
              </a:spcBef>
            </a:pPr>
            <a:r>
              <a:rPr lang="en-US" altLang="en-US" sz="2000" dirty="0" smtClean="0">
                <a:solidFill>
                  <a:srgbClr val="FF0000"/>
                </a:solidFill>
              </a:rPr>
              <a:t>Did O’Hagan violate 10b-5 based on the traditional theory?</a:t>
            </a:r>
          </a:p>
          <a:p>
            <a:pPr>
              <a:spcBef>
                <a:spcPct val="0"/>
              </a:spcBef>
            </a:pPr>
            <a:r>
              <a:rPr lang="en-US" altLang="en-US" sz="2400" dirty="0" smtClean="0"/>
              <a:t>Court upholds the misappropriation theory: A fiduciary’s use for personal gain of nonpublic info belonging to his principal, without disclosure of such use to the principal, constitutes fraud in connection with the purchase or sale of a security</a:t>
            </a:r>
          </a:p>
          <a:p>
            <a:pPr lvl="1">
              <a:spcBef>
                <a:spcPct val="0"/>
              </a:spcBef>
            </a:pPr>
            <a:r>
              <a:rPr lang="en-US" altLang="en-US" sz="2000" dirty="0" smtClean="0">
                <a:solidFill>
                  <a:srgbClr val="FF0000"/>
                </a:solidFill>
              </a:rPr>
              <a:t>If </a:t>
            </a:r>
            <a:r>
              <a:rPr lang="en-US" altLang="en-US" sz="2000" dirty="0" err="1" smtClean="0">
                <a:solidFill>
                  <a:srgbClr val="FF0000"/>
                </a:solidFill>
              </a:rPr>
              <a:t>O’Hagen</a:t>
            </a:r>
            <a:r>
              <a:rPr lang="en-US" altLang="en-US" sz="2000" dirty="0" smtClean="0">
                <a:solidFill>
                  <a:srgbClr val="FF0000"/>
                </a:solidFill>
              </a:rPr>
              <a:t> told his law firm &amp; Grand Met that he was planning to trade on the information of the takeover, would he have violated 10b-5?</a:t>
            </a:r>
            <a:endParaRPr lang="en-US" altLang="en-US" sz="2100" dirty="0" smtClean="0"/>
          </a:p>
        </p:txBody>
      </p:sp>
      <p:sp>
        <p:nvSpPr>
          <p:cNvPr id="79875" name="Rectangle 3"/>
          <p:cNvSpPr>
            <a:spLocks noGrp="1" noChangeArrowheads="1"/>
          </p:cNvSpPr>
          <p:nvPr>
            <p:ph type="title" idx="4294967295"/>
          </p:nvPr>
        </p:nvSpPr>
        <p:spPr>
          <a:noFill/>
        </p:spPr>
        <p:txBody>
          <a:bodyPr/>
          <a:lstStyle/>
          <a:p>
            <a:r>
              <a:rPr lang="en-US" altLang="en-US" smtClean="0"/>
              <a:t>Applying 10b-5 to insider trading</a:t>
            </a:r>
            <a:r>
              <a:rPr lang="en-US" altLang="en-US" sz="3500" i="1" smtClean="0"/>
              <a:t> </a:t>
            </a:r>
            <a:r>
              <a:rPr lang="en-US" altLang="en-US" sz="3500" smtClean="0"/>
              <a:t>Misappropriation theory</a:t>
            </a:r>
          </a:p>
        </p:txBody>
      </p:sp>
    </p:spTree>
    <p:extLst>
      <p:ext uri="{BB962C8B-B14F-4D97-AF65-F5344CB8AC3E}">
        <p14:creationId xmlns:p14="http://schemas.microsoft.com/office/powerpoint/2010/main" val="138950081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a:lstStyle/>
          <a:p>
            <a:r>
              <a:rPr lang="en-US" altLang="en-US" smtClean="0"/>
              <a:t>Applying 10b-5 to insider trading</a:t>
            </a:r>
            <a:r>
              <a:rPr lang="en-US" altLang="en-US" sz="3500" i="1" smtClean="0"/>
              <a:t> </a:t>
            </a:r>
            <a:r>
              <a:rPr lang="en-US" altLang="en-US" sz="3500" smtClean="0"/>
              <a:t>Misappropriation theory</a:t>
            </a:r>
          </a:p>
        </p:txBody>
      </p:sp>
      <p:sp>
        <p:nvSpPr>
          <p:cNvPr id="80899"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800" dirty="0" smtClean="0"/>
              <a:t>Rule 10b5-2: Non-exclusive list of three situations in which a person has a duty of trust or confidence for the purpose of the misappropriation theory:</a:t>
            </a:r>
          </a:p>
          <a:p>
            <a:pPr lvl="1">
              <a:spcBef>
                <a:spcPct val="0"/>
              </a:spcBef>
            </a:pPr>
            <a:r>
              <a:rPr lang="en-US" altLang="en-US" sz="2400" dirty="0" smtClean="0"/>
              <a:t>Whenever a person agrees to maintain info in confidence</a:t>
            </a:r>
          </a:p>
          <a:p>
            <a:pPr lvl="1">
              <a:spcBef>
                <a:spcPct val="0"/>
              </a:spcBef>
            </a:pPr>
            <a:r>
              <a:rPr lang="en-US" altLang="en-US" sz="2400" dirty="0" smtClean="0"/>
              <a:t>Whenever person communicating info and person to whom it is communicated have a history, pattern or practice of sharing confidences, such that the recipient of the info knows or reasonably should know that person communicating the info expects recipient to maintain confidentiality</a:t>
            </a:r>
          </a:p>
          <a:p>
            <a:pPr lvl="1">
              <a:spcBef>
                <a:spcPct val="0"/>
              </a:spcBef>
            </a:pPr>
            <a:r>
              <a:rPr lang="en-US" altLang="en-US" sz="2400" dirty="0" smtClean="0"/>
              <a:t>Whenever the info is obtained from a spouse, parent, child or sibling, unless recipient shows that history, pattern or practice indicates no expectation of confidentiality</a:t>
            </a:r>
          </a:p>
        </p:txBody>
      </p:sp>
    </p:spTree>
    <p:extLst>
      <p:ext uri="{BB962C8B-B14F-4D97-AF65-F5344CB8AC3E}">
        <p14:creationId xmlns:p14="http://schemas.microsoft.com/office/powerpoint/2010/main" val="412943386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r>
              <a:rPr lang="en-US" altLang="en-US" smtClean="0"/>
              <a:t>Insider trading &amp; tender offers</a:t>
            </a:r>
            <a:r>
              <a:rPr lang="en-US" altLang="en-US" sz="3500" i="1" smtClean="0"/>
              <a:t/>
            </a:r>
            <a:br>
              <a:rPr lang="en-US" altLang="en-US" sz="3500" i="1" smtClean="0"/>
            </a:br>
            <a:r>
              <a:rPr lang="en-US" altLang="en-US" sz="3500" smtClean="0"/>
              <a:t>Rule 14e-3</a:t>
            </a:r>
          </a:p>
        </p:txBody>
      </p:sp>
      <p:sp>
        <p:nvSpPr>
          <p:cNvPr id="81923" name="Rectangle 3"/>
          <p:cNvSpPr>
            <a:spLocks noGrp="1" noChangeArrowheads="1"/>
          </p:cNvSpPr>
          <p:nvPr>
            <p:ph type="body" idx="4294967295"/>
          </p:nvPr>
        </p:nvSpPr>
        <p:spPr>
          <a:xfrm>
            <a:off x="0" y="1447800"/>
            <a:ext cx="9144000" cy="5410200"/>
          </a:xfrm>
        </p:spPr>
        <p:txBody>
          <a:bodyPr/>
          <a:lstStyle/>
          <a:p>
            <a:pPr>
              <a:spcBef>
                <a:spcPct val="0"/>
              </a:spcBef>
            </a:pPr>
            <a:r>
              <a:rPr lang="en-US" altLang="en-US" sz="2400" b="1" dirty="0" smtClean="0"/>
              <a:t>Exchange Act, §14(e)</a:t>
            </a:r>
            <a:r>
              <a:rPr lang="en-US" altLang="en-US" sz="2400" dirty="0" smtClean="0"/>
              <a:t>: “It shall be unlawful… to make</a:t>
            </a:r>
            <a:br>
              <a:rPr lang="en-US" altLang="en-US" sz="2400" dirty="0" smtClean="0"/>
            </a:br>
            <a:r>
              <a:rPr lang="en-US" altLang="en-US" sz="2400" dirty="0" smtClean="0"/>
              <a:t>any untrue [statement or omission] or to engage in any fraudulent, deceptive or manipulative acts… </a:t>
            </a:r>
            <a:r>
              <a:rPr lang="en-US" altLang="en-US" sz="2400" u="sng" dirty="0" smtClean="0"/>
              <a:t>in connection with any tender offer</a:t>
            </a:r>
            <a:r>
              <a:rPr lang="en-US" altLang="en-US" sz="2400" dirty="0" smtClean="0"/>
              <a:t>… The Commission shall [promulgate rules to fill prohibition with content].”</a:t>
            </a:r>
          </a:p>
          <a:p>
            <a:pPr>
              <a:spcBef>
                <a:spcPct val="0"/>
              </a:spcBef>
            </a:pPr>
            <a:r>
              <a:rPr lang="en-US" altLang="en-US" sz="2300" b="1" dirty="0" smtClean="0"/>
              <a:t>Rule 14e-3(a)</a:t>
            </a:r>
            <a:r>
              <a:rPr lang="en-US" altLang="en-US" sz="2300" dirty="0" smtClean="0"/>
              <a:t>: When a tender offer has commenced or is about to be commenced, it is a violation of §14(e) for a person other than A to trade in the relevant securities, if that person has material nonpublic information relating to the tender offer, which the person knows or has reason to know was acquired (directly or indirectly) from A, T or any officer, director, employee or other person acting on behalf of A or T</a:t>
            </a:r>
          </a:p>
          <a:p>
            <a:pPr>
              <a:spcBef>
                <a:spcPct val="0"/>
              </a:spcBef>
            </a:pPr>
            <a:r>
              <a:rPr lang="en-US" altLang="en-US" sz="2300" b="1" dirty="0"/>
              <a:t>Rule 14e-3(d)</a:t>
            </a:r>
            <a:r>
              <a:rPr lang="en-US" altLang="en-US" sz="2300" dirty="0"/>
              <a:t>: Corresponding prohibition on providing material nonpublic info if it is reasonably foreseeable that this communication will result in a violation of §14(e</a:t>
            </a:r>
            <a:r>
              <a:rPr lang="en-US" altLang="en-US" sz="2300" dirty="0" smtClean="0"/>
              <a:t>)</a:t>
            </a:r>
          </a:p>
          <a:p>
            <a:pPr lvl="1">
              <a:spcBef>
                <a:spcPct val="0"/>
              </a:spcBef>
            </a:pPr>
            <a:r>
              <a:rPr lang="en-US" altLang="en-US" sz="1900" dirty="0"/>
              <a:t>Rule 14e-3 was upheld in </a:t>
            </a:r>
            <a:r>
              <a:rPr lang="en-US" altLang="en-US" sz="1900" i="1" dirty="0" smtClean="0"/>
              <a:t>O’Hagan</a:t>
            </a:r>
          </a:p>
        </p:txBody>
      </p:sp>
    </p:spTree>
    <p:extLst>
      <p:ext uri="{BB962C8B-B14F-4D97-AF65-F5344CB8AC3E}">
        <p14:creationId xmlns:p14="http://schemas.microsoft.com/office/powerpoint/2010/main" val="1206173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smtClean="0"/>
              <a:t>Capital market efficiency</a:t>
            </a:r>
            <a:r>
              <a:rPr lang="en-US" altLang="en-US" sz="3500" dirty="0" smtClean="0"/>
              <a:t/>
            </a:r>
            <a:br>
              <a:rPr lang="en-US" altLang="en-US" sz="3500" dirty="0" smtClean="0"/>
            </a:br>
            <a:r>
              <a:rPr lang="en-US" altLang="en-US" sz="3500" dirty="0" smtClean="0"/>
              <a:t>Efficient capital markets hypothesis</a:t>
            </a:r>
          </a:p>
        </p:txBody>
      </p:sp>
      <p:sp>
        <p:nvSpPr>
          <p:cNvPr id="29699" name="Line 4"/>
          <p:cNvSpPr>
            <a:spLocks noChangeShapeType="1"/>
          </p:cNvSpPr>
          <p:nvPr/>
        </p:nvSpPr>
        <p:spPr bwMode="auto">
          <a:xfrm>
            <a:off x="1066800" y="3686175"/>
            <a:ext cx="69342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0" name="Line 5"/>
          <p:cNvSpPr>
            <a:spLocks noChangeShapeType="1"/>
          </p:cNvSpPr>
          <p:nvPr/>
        </p:nvSpPr>
        <p:spPr bwMode="auto">
          <a:xfrm>
            <a:off x="1066800" y="3381375"/>
            <a:ext cx="0" cy="533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1" name="Line 6"/>
          <p:cNvSpPr>
            <a:spLocks noChangeShapeType="1"/>
          </p:cNvSpPr>
          <p:nvPr/>
        </p:nvSpPr>
        <p:spPr bwMode="auto">
          <a:xfrm>
            <a:off x="8001000" y="3381375"/>
            <a:ext cx="0" cy="533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2" name="Text Box 7"/>
          <p:cNvSpPr txBox="1">
            <a:spLocks noChangeArrowheads="1"/>
          </p:cNvSpPr>
          <p:nvPr/>
        </p:nvSpPr>
        <p:spPr bwMode="auto">
          <a:xfrm>
            <a:off x="457200" y="2743200"/>
            <a:ext cx="1219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000">
                <a:latin typeface="Arial" charset="0"/>
              </a:rPr>
              <a:t>Random prices</a:t>
            </a:r>
          </a:p>
        </p:txBody>
      </p:sp>
      <p:sp>
        <p:nvSpPr>
          <p:cNvPr id="29703" name="Text Box 8"/>
          <p:cNvSpPr txBox="1">
            <a:spLocks noChangeArrowheads="1"/>
          </p:cNvSpPr>
          <p:nvPr/>
        </p:nvSpPr>
        <p:spPr bwMode="auto">
          <a:xfrm>
            <a:off x="7108825" y="2743200"/>
            <a:ext cx="16541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000">
                <a:latin typeface="Arial" charset="0"/>
              </a:rPr>
              <a:t>Strong-form efficiency</a:t>
            </a:r>
          </a:p>
        </p:txBody>
      </p:sp>
      <p:sp>
        <p:nvSpPr>
          <p:cNvPr id="29704" name="Text Box 10"/>
          <p:cNvSpPr txBox="1">
            <a:spLocks noChangeArrowheads="1"/>
          </p:cNvSpPr>
          <p:nvPr/>
        </p:nvSpPr>
        <p:spPr bwMode="auto">
          <a:xfrm>
            <a:off x="4876800" y="2743200"/>
            <a:ext cx="20034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000">
                <a:latin typeface="Arial" charset="0"/>
              </a:rPr>
              <a:t>Semi-strong form efficiency</a:t>
            </a:r>
          </a:p>
        </p:txBody>
      </p:sp>
      <p:sp>
        <p:nvSpPr>
          <p:cNvPr id="29705" name="Text Box 11"/>
          <p:cNvSpPr txBox="1">
            <a:spLocks noChangeArrowheads="1"/>
          </p:cNvSpPr>
          <p:nvPr/>
        </p:nvSpPr>
        <p:spPr bwMode="auto">
          <a:xfrm>
            <a:off x="2613025" y="2743200"/>
            <a:ext cx="16541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000">
                <a:latin typeface="Arial" charset="0"/>
              </a:rPr>
              <a:t>Weak-form efficiency</a:t>
            </a:r>
          </a:p>
        </p:txBody>
      </p:sp>
      <p:sp>
        <p:nvSpPr>
          <p:cNvPr id="29706" name="Line 12"/>
          <p:cNvSpPr>
            <a:spLocks noChangeShapeType="1"/>
          </p:cNvSpPr>
          <p:nvPr/>
        </p:nvSpPr>
        <p:spPr bwMode="auto">
          <a:xfrm>
            <a:off x="3429000" y="3381375"/>
            <a:ext cx="0" cy="533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7" name="Line 13"/>
          <p:cNvSpPr>
            <a:spLocks noChangeShapeType="1"/>
          </p:cNvSpPr>
          <p:nvPr/>
        </p:nvSpPr>
        <p:spPr bwMode="auto">
          <a:xfrm>
            <a:off x="5867400" y="3381375"/>
            <a:ext cx="0" cy="533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8" name="Text Box 14"/>
          <p:cNvSpPr txBox="1">
            <a:spLocks noChangeArrowheads="1"/>
          </p:cNvSpPr>
          <p:nvPr/>
        </p:nvSpPr>
        <p:spPr bwMode="auto">
          <a:xfrm>
            <a:off x="152400" y="3838575"/>
            <a:ext cx="1905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000">
                <a:latin typeface="Arial" charset="0"/>
              </a:rPr>
              <a:t>Prices reflect no information</a:t>
            </a:r>
          </a:p>
        </p:txBody>
      </p:sp>
      <p:sp>
        <p:nvSpPr>
          <p:cNvPr id="29709" name="Text Box 15"/>
          <p:cNvSpPr txBox="1">
            <a:spLocks noChangeArrowheads="1"/>
          </p:cNvSpPr>
          <p:nvPr/>
        </p:nvSpPr>
        <p:spPr bwMode="auto">
          <a:xfrm>
            <a:off x="2286000" y="3838575"/>
            <a:ext cx="228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000">
                <a:latin typeface="Arial" charset="0"/>
              </a:rPr>
              <a:t>Prices reflect previous price info</a:t>
            </a:r>
          </a:p>
        </p:txBody>
      </p:sp>
      <p:sp>
        <p:nvSpPr>
          <p:cNvPr id="29710" name="Text Box 16"/>
          <p:cNvSpPr txBox="1">
            <a:spLocks noChangeArrowheads="1"/>
          </p:cNvSpPr>
          <p:nvPr/>
        </p:nvSpPr>
        <p:spPr bwMode="auto">
          <a:xfrm>
            <a:off x="4876800" y="3838575"/>
            <a:ext cx="1905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000">
                <a:latin typeface="Arial" charset="0"/>
              </a:rPr>
              <a:t>Prices reflect all public info</a:t>
            </a:r>
          </a:p>
        </p:txBody>
      </p:sp>
      <p:sp>
        <p:nvSpPr>
          <p:cNvPr id="29711" name="Text Box 17"/>
          <p:cNvSpPr txBox="1">
            <a:spLocks noChangeArrowheads="1"/>
          </p:cNvSpPr>
          <p:nvPr/>
        </p:nvSpPr>
        <p:spPr bwMode="auto">
          <a:xfrm>
            <a:off x="7010400" y="3838575"/>
            <a:ext cx="1905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000">
                <a:latin typeface="Arial" charset="0"/>
              </a:rPr>
              <a:t>Prices reflect all info</a:t>
            </a:r>
          </a:p>
        </p:txBody>
      </p:sp>
    </p:spTree>
    <p:extLst>
      <p:ext uri="{BB962C8B-B14F-4D97-AF65-F5344CB8AC3E}">
        <p14:creationId xmlns:p14="http://schemas.microsoft.com/office/powerpoint/2010/main" val="3240518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b="1" dirty="0" smtClean="0"/>
              <a:t>Weak form efficiency</a:t>
            </a:r>
            <a:r>
              <a:rPr lang="en-US" altLang="en-US" sz="2800" dirty="0" smtClean="0"/>
              <a:t>: Current price reflects all information on historical prices</a:t>
            </a:r>
          </a:p>
          <a:p>
            <a:pPr lvl="1" eaLnBrk="1" hangingPunct="1">
              <a:spcBef>
                <a:spcPct val="0"/>
              </a:spcBef>
            </a:pPr>
            <a:r>
              <a:rPr lang="en-US" altLang="en-US" dirty="0" smtClean="0"/>
              <a:t>If this is true, previous price changes have no effect on future prices</a:t>
            </a:r>
          </a:p>
          <a:p>
            <a:pPr lvl="2" eaLnBrk="1" hangingPunct="1">
              <a:spcBef>
                <a:spcPct val="0"/>
              </a:spcBef>
            </a:pPr>
            <a:r>
              <a:rPr lang="en-US" altLang="en-US" sz="2500" dirty="0" smtClean="0"/>
              <a:t>I.e., how much a stock has gone up/down in the past doesn’t matter</a:t>
            </a:r>
          </a:p>
          <a:p>
            <a:pPr lvl="1" eaLnBrk="1" hangingPunct="1">
              <a:spcBef>
                <a:spcPct val="0"/>
              </a:spcBef>
            </a:pPr>
            <a:r>
              <a:rPr lang="en-US" altLang="en-US" b="1" dirty="0" smtClean="0"/>
              <a:t>In weak-form efficient capital markets, securities prices follow a “</a:t>
            </a:r>
            <a:r>
              <a:rPr lang="en-US" altLang="en-US" b="1" u="sng" dirty="0" smtClean="0"/>
              <a:t>random walk</a:t>
            </a:r>
            <a:r>
              <a:rPr lang="en-US" altLang="en-US" b="1" dirty="0" smtClean="0"/>
              <a:t>” – past prices offer no guidance as to future prices</a:t>
            </a:r>
          </a:p>
          <a:p>
            <a:pPr lvl="2" eaLnBrk="1" hangingPunct="1">
              <a:spcBef>
                <a:spcPct val="0"/>
              </a:spcBef>
            </a:pPr>
            <a:r>
              <a:rPr lang="en-US" altLang="en-US" dirty="0" smtClean="0"/>
              <a:t>If a market is at least weak form efficient, then you cannot profit from technical analysis</a:t>
            </a:r>
          </a:p>
        </p:txBody>
      </p:sp>
      <p:sp>
        <p:nvSpPr>
          <p:cNvPr id="30725" name="Rectangle 2"/>
          <p:cNvSpPr>
            <a:spLocks noGrp="1" noChangeArrowheads="1"/>
          </p:cNvSpPr>
          <p:nvPr>
            <p:ph type="title"/>
          </p:nvPr>
        </p:nvSpPr>
        <p:spPr/>
        <p:txBody>
          <a:bodyPr/>
          <a:lstStyle/>
          <a:p>
            <a:pPr eaLnBrk="1" hangingPunct="1"/>
            <a:r>
              <a:rPr lang="en-US" altLang="en-US" dirty="0" smtClean="0"/>
              <a:t>Capital market efficiency</a:t>
            </a:r>
            <a:r>
              <a:rPr lang="en-US" altLang="en-US" sz="3500" dirty="0" smtClean="0"/>
              <a:t/>
            </a:r>
            <a:br>
              <a:rPr lang="en-US" altLang="en-US" sz="3500" dirty="0" smtClean="0"/>
            </a:br>
            <a:r>
              <a:rPr lang="en-US" altLang="en-US" sz="3500" dirty="0" smtClean="0"/>
              <a:t>Weak form efficiency</a:t>
            </a:r>
          </a:p>
        </p:txBody>
      </p:sp>
    </p:spTree>
    <p:extLst>
      <p:ext uri="{BB962C8B-B14F-4D97-AF65-F5344CB8AC3E}">
        <p14:creationId xmlns:p14="http://schemas.microsoft.com/office/powerpoint/2010/main" val="2230887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Financing firms (MA3/BA6)</a:t>
            </a:r>
            <a:br>
              <a:rPr lang="en-US" altLang="en-US" dirty="0" smtClean="0"/>
            </a:br>
            <a:r>
              <a:rPr lang="en-US" altLang="en-US" sz="3500" dirty="0" smtClean="0"/>
              <a:t>Chapter overview</a:t>
            </a:r>
            <a:endParaRPr lang="en-US" altLang="en-US" dirty="0" smtClean="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smtClean="0">
                <a:solidFill>
                  <a:srgbClr val="0070C0"/>
                </a:solidFill>
              </a:rPr>
              <a:t>Equity Finance</a:t>
            </a:r>
          </a:p>
          <a:p>
            <a:pPr marL="914400" lvl="1" indent="-514350" eaLnBrk="1" hangingPunct="1">
              <a:spcBef>
                <a:spcPts val="0"/>
              </a:spcBef>
              <a:buFont typeface="+mj-lt"/>
              <a:buAutoNum type="arabicPeriod"/>
            </a:pPr>
            <a:r>
              <a:rPr lang="en-US" altLang="en-US" sz="2400" dirty="0" smtClean="0">
                <a:solidFill>
                  <a:srgbClr val="0070C0"/>
                </a:solidFill>
              </a:rPr>
              <a:t>Capital markets</a:t>
            </a:r>
          </a:p>
          <a:p>
            <a:pPr lvl="2" eaLnBrk="1" hangingPunct="1">
              <a:spcBef>
                <a:spcPts val="0"/>
              </a:spcBef>
            </a:pPr>
            <a:r>
              <a:rPr lang="en-US" altLang="en-US" sz="2000" dirty="0">
                <a:solidFill>
                  <a:srgbClr val="0070C0"/>
                </a:solidFill>
              </a:rPr>
              <a:t>Capital market terminology</a:t>
            </a:r>
          </a:p>
          <a:p>
            <a:pPr lvl="2" eaLnBrk="1" hangingPunct="1">
              <a:spcBef>
                <a:spcPts val="0"/>
              </a:spcBef>
            </a:pPr>
            <a:r>
              <a:rPr lang="en-US" altLang="en-US" sz="2000" dirty="0">
                <a:solidFill>
                  <a:srgbClr val="0070C0"/>
                </a:solidFill>
              </a:rPr>
              <a:t>Capital market efficiency</a:t>
            </a:r>
          </a:p>
          <a:p>
            <a:pPr lvl="2" eaLnBrk="1" hangingPunct="1">
              <a:spcBef>
                <a:spcPts val="0"/>
              </a:spcBef>
            </a:pPr>
            <a:r>
              <a:rPr lang="en-US" altLang="en-US" sz="2000" dirty="0">
                <a:solidFill>
                  <a:srgbClr val="0070C0"/>
                </a:solidFill>
              </a:rPr>
              <a:t>Investment strategies</a:t>
            </a:r>
          </a:p>
          <a:p>
            <a:pPr marL="914400" lvl="1" indent="-514350" eaLnBrk="1" hangingPunct="1">
              <a:spcBef>
                <a:spcPts val="0"/>
              </a:spcBef>
              <a:buFont typeface="+mj-lt"/>
              <a:buAutoNum type="arabicPeriod"/>
            </a:pPr>
            <a:r>
              <a:rPr lang="en-US" altLang="en-US" sz="2400" dirty="0" smtClean="0"/>
              <a:t>Types of claims</a:t>
            </a:r>
          </a:p>
          <a:p>
            <a:pPr marL="914400" lvl="1" indent="-514350" eaLnBrk="1" hangingPunct="1">
              <a:spcBef>
                <a:spcPts val="0"/>
              </a:spcBef>
              <a:buFont typeface="+mj-lt"/>
              <a:buAutoNum type="arabicPeriod"/>
            </a:pPr>
            <a:r>
              <a:rPr lang="en-US" altLang="en-US" sz="2400" dirty="0" smtClean="0"/>
              <a:t>Intra-SH conflicts</a:t>
            </a:r>
            <a:endParaRPr lang="en-US" altLang="en-US" sz="2400" dirty="0"/>
          </a:p>
          <a:p>
            <a:pPr marL="514350" indent="-514350" eaLnBrk="1" hangingPunct="1">
              <a:spcBef>
                <a:spcPts val="0"/>
              </a:spcBef>
              <a:buFont typeface="+mj-lt"/>
              <a:buAutoNum type="alphaLcPeriod"/>
            </a:pPr>
            <a:r>
              <a:rPr lang="en-US" altLang="en-US" sz="2800" dirty="0" smtClean="0"/>
              <a:t>Debt finance</a:t>
            </a:r>
          </a:p>
          <a:p>
            <a:pPr marL="514350" indent="-514350" eaLnBrk="1" hangingPunct="1">
              <a:spcBef>
                <a:spcPts val="0"/>
              </a:spcBef>
              <a:buFont typeface="+mj-lt"/>
              <a:buAutoNum type="alphaLcPeriod"/>
            </a:pPr>
            <a:r>
              <a:rPr lang="en-US" altLang="en-US" sz="2800" dirty="0" smtClean="0"/>
              <a:t>Securities regulation</a:t>
            </a:r>
          </a:p>
        </p:txBody>
      </p:sp>
    </p:spTree>
    <p:extLst>
      <p:ext uri="{BB962C8B-B14F-4D97-AF65-F5344CB8AC3E}">
        <p14:creationId xmlns:p14="http://schemas.microsoft.com/office/powerpoint/2010/main" val="4384077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0" y="1447800"/>
            <a:ext cx="9144000" cy="5410200"/>
          </a:xfrm>
        </p:spPr>
        <p:txBody>
          <a:bodyPr/>
          <a:lstStyle/>
          <a:p>
            <a:pPr marL="342900" lvl="1" indent="-342900" eaLnBrk="1" hangingPunct="1">
              <a:spcBef>
                <a:spcPct val="0"/>
              </a:spcBef>
              <a:buClr>
                <a:schemeClr val="tx2"/>
              </a:buClr>
            </a:pPr>
            <a:r>
              <a:rPr lang="en-US" altLang="en-US" dirty="0" smtClean="0"/>
              <a:t>Assume a stock exchange is weak-form efficient</a:t>
            </a:r>
          </a:p>
          <a:p>
            <a:pPr marL="342900" lvl="1" indent="-342900" eaLnBrk="1" hangingPunct="1">
              <a:spcBef>
                <a:spcPct val="0"/>
              </a:spcBef>
              <a:buClr>
                <a:schemeClr val="tx2"/>
              </a:buClr>
            </a:pPr>
            <a:endParaRPr lang="en-US" altLang="en-US" sz="800" dirty="0" smtClean="0"/>
          </a:p>
          <a:p>
            <a:pPr marL="342900" lvl="1" indent="-342900" eaLnBrk="1" hangingPunct="1">
              <a:spcBef>
                <a:spcPct val="0"/>
              </a:spcBef>
              <a:buClr>
                <a:schemeClr val="tx2"/>
              </a:buClr>
            </a:pPr>
            <a:r>
              <a:rPr lang="en-US" altLang="en-US" dirty="0" smtClean="0"/>
              <a:t>Hypo 1: Acme’s share price has risen by 250% in the past week</a:t>
            </a:r>
          </a:p>
          <a:p>
            <a:pPr marL="342900" lvl="1" indent="-342900" eaLnBrk="1" hangingPunct="1">
              <a:spcBef>
                <a:spcPct val="0"/>
              </a:spcBef>
              <a:buClr>
                <a:schemeClr val="tx2"/>
              </a:buClr>
            </a:pPr>
            <a:r>
              <a:rPr lang="en-US" altLang="en-US" sz="2400" dirty="0" smtClean="0">
                <a:solidFill>
                  <a:srgbClr val="FF0000"/>
                </a:solidFill>
              </a:rPr>
              <a:t>Is the price now more likely to rise or to drop?</a:t>
            </a:r>
          </a:p>
          <a:p>
            <a:pPr eaLnBrk="1" hangingPunct="1">
              <a:spcBef>
                <a:spcPct val="0"/>
              </a:spcBef>
            </a:pPr>
            <a:endParaRPr lang="en-US" altLang="en-US" sz="2400" dirty="0" smtClean="0"/>
          </a:p>
          <a:p>
            <a:pPr eaLnBrk="1" hangingPunct="1">
              <a:spcBef>
                <a:spcPct val="0"/>
              </a:spcBef>
            </a:pPr>
            <a:r>
              <a:rPr lang="en-US" altLang="en-US" sz="2800" dirty="0" smtClean="0"/>
              <a:t>Hypo 2: In a press release made yesterday, Acme informed the media that a $30M investment it made is now worth only $4M</a:t>
            </a:r>
          </a:p>
          <a:p>
            <a:pPr marL="342900" lvl="1" indent="-342900" eaLnBrk="1" hangingPunct="1">
              <a:spcBef>
                <a:spcPct val="0"/>
              </a:spcBef>
            </a:pPr>
            <a:r>
              <a:rPr lang="en-US" altLang="en-US" sz="2400" dirty="0" smtClean="0">
                <a:solidFill>
                  <a:srgbClr val="FF0000"/>
                </a:solidFill>
              </a:rPr>
              <a:t>Does Acme’s price today reflect this information?</a:t>
            </a:r>
          </a:p>
        </p:txBody>
      </p:sp>
      <p:sp>
        <p:nvSpPr>
          <p:cNvPr id="31749" name="Rectangle 2"/>
          <p:cNvSpPr>
            <a:spLocks noGrp="1" noChangeArrowheads="1"/>
          </p:cNvSpPr>
          <p:nvPr>
            <p:ph type="title"/>
          </p:nvPr>
        </p:nvSpPr>
        <p:spPr/>
        <p:txBody>
          <a:bodyPr/>
          <a:lstStyle/>
          <a:p>
            <a:pPr eaLnBrk="1" hangingPunct="1"/>
            <a:r>
              <a:rPr lang="en-US" altLang="en-US" smtClean="0"/>
              <a:t>Capital market efficiency</a:t>
            </a:r>
            <a:r>
              <a:rPr lang="en-US" altLang="en-US" sz="3500" smtClean="0"/>
              <a:t/>
            </a:r>
            <a:br>
              <a:rPr lang="en-US" altLang="en-US" sz="3500" smtClean="0"/>
            </a:br>
            <a:r>
              <a:rPr lang="en-US" altLang="en-US" sz="3500" smtClean="0"/>
              <a:t>Weak form efficiency</a:t>
            </a:r>
          </a:p>
        </p:txBody>
      </p:sp>
    </p:spTree>
    <p:extLst>
      <p:ext uri="{BB962C8B-B14F-4D97-AF65-F5344CB8AC3E}">
        <p14:creationId xmlns:p14="http://schemas.microsoft.com/office/powerpoint/2010/main" val="19472660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b="1" dirty="0" smtClean="0"/>
              <a:t>Semi-strong form efficiency</a:t>
            </a:r>
            <a:r>
              <a:rPr lang="en-US" altLang="en-US" sz="2800" dirty="0" smtClean="0"/>
              <a:t>: Current price reflects not only historical price information, but all public information</a:t>
            </a:r>
          </a:p>
          <a:p>
            <a:pPr eaLnBrk="1" hangingPunct="1">
              <a:spcBef>
                <a:spcPct val="0"/>
              </a:spcBef>
            </a:pPr>
            <a:r>
              <a:rPr lang="en-US" altLang="en-US" sz="2800" dirty="0" smtClean="0"/>
              <a:t>If this is true, an investor cannot profit from studying available information, because the market already incorporates this information</a:t>
            </a:r>
          </a:p>
          <a:p>
            <a:pPr lvl="1" eaLnBrk="1" hangingPunct="1">
              <a:spcBef>
                <a:spcPct val="0"/>
              </a:spcBef>
            </a:pPr>
            <a:r>
              <a:rPr lang="en-US" altLang="en-US" sz="2400" dirty="0" smtClean="0"/>
              <a:t>I.e., “experts” can’t earn higher returns than the market average (unless they have access to private information)</a:t>
            </a:r>
          </a:p>
        </p:txBody>
      </p:sp>
      <p:sp>
        <p:nvSpPr>
          <p:cNvPr id="32773" name="Rectangle 2"/>
          <p:cNvSpPr>
            <a:spLocks noGrp="1" noChangeArrowheads="1"/>
          </p:cNvSpPr>
          <p:nvPr>
            <p:ph type="title"/>
          </p:nvPr>
        </p:nvSpPr>
        <p:spPr/>
        <p:txBody>
          <a:bodyPr/>
          <a:lstStyle/>
          <a:p>
            <a:pPr eaLnBrk="1" hangingPunct="1"/>
            <a:r>
              <a:rPr lang="en-US" altLang="en-US" smtClean="0"/>
              <a:t>Capital market efficiency</a:t>
            </a:r>
            <a:r>
              <a:rPr lang="en-US" altLang="en-US" sz="3500" smtClean="0"/>
              <a:t/>
            </a:r>
            <a:br>
              <a:rPr lang="en-US" altLang="en-US" sz="3500" smtClean="0"/>
            </a:br>
            <a:r>
              <a:rPr lang="en-US" altLang="en-US" sz="3500" smtClean="0"/>
              <a:t>Semi-strong form efficiency</a:t>
            </a:r>
          </a:p>
        </p:txBody>
      </p:sp>
    </p:spTree>
    <p:extLst>
      <p:ext uri="{BB962C8B-B14F-4D97-AF65-F5344CB8AC3E}">
        <p14:creationId xmlns:p14="http://schemas.microsoft.com/office/powerpoint/2010/main" val="2448120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600" dirty="0" smtClean="0"/>
              <a:t>Assume a stock-exchange is semi-strong-form efficient</a:t>
            </a:r>
          </a:p>
          <a:p>
            <a:pPr eaLnBrk="1" hangingPunct="1">
              <a:spcBef>
                <a:spcPct val="0"/>
              </a:spcBef>
            </a:pPr>
            <a:r>
              <a:rPr lang="en-US" altLang="en-US" sz="2600" dirty="0" smtClean="0"/>
              <a:t>Hypo 2 (again): In a press release made yesterday, Acme informed the media that a $30M investment it made is now worth only $4M</a:t>
            </a:r>
          </a:p>
          <a:p>
            <a:pPr lvl="2" eaLnBrk="1" hangingPunct="1">
              <a:spcBef>
                <a:spcPct val="0"/>
              </a:spcBef>
            </a:pPr>
            <a:r>
              <a:rPr lang="en-US" altLang="en-US" sz="2600" dirty="0" smtClean="0">
                <a:solidFill>
                  <a:srgbClr val="FF0000"/>
                </a:solidFill>
              </a:rPr>
              <a:t>Does Acme stock price today reflect this information?</a:t>
            </a:r>
          </a:p>
          <a:p>
            <a:pPr eaLnBrk="1" hangingPunct="1">
              <a:spcBef>
                <a:spcPct val="0"/>
              </a:spcBef>
            </a:pPr>
            <a:r>
              <a:rPr lang="en-US" altLang="en-US" sz="2600" dirty="0" smtClean="0"/>
              <a:t>Hypo 3: Acme’s CEO knows that another $30M investment made by Acme has increased in value to $200M. Only Acme’s insiders (officers/directors) know this.</a:t>
            </a:r>
          </a:p>
          <a:p>
            <a:pPr eaLnBrk="1" hangingPunct="1">
              <a:spcBef>
                <a:spcPct val="0"/>
              </a:spcBef>
            </a:pPr>
            <a:r>
              <a:rPr lang="en-US" altLang="en-US" sz="2600" dirty="0" smtClean="0"/>
              <a:t>Acme’s CEO secretly buys a few shares of Acme, knowing that these shares will double in value once the company discloses the profit on the investment.</a:t>
            </a:r>
          </a:p>
          <a:p>
            <a:pPr lvl="1" eaLnBrk="1" hangingPunct="1">
              <a:spcBef>
                <a:spcPct val="0"/>
              </a:spcBef>
            </a:pPr>
            <a:r>
              <a:rPr lang="en-US" altLang="en-US" sz="2400" dirty="0" smtClean="0">
                <a:solidFill>
                  <a:srgbClr val="FF0000"/>
                </a:solidFill>
              </a:rPr>
              <a:t>Will he profit from this purchase of Acme stock?</a:t>
            </a:r>
            <a:endParaRPr lang="en-US" altLang="en-US" sz="2400" dirty="0" smtClean="0"/>
          </a:p>
        </p:txBody>
      </p:sp>
      <p:sp>
        <p:nvSpPr>
          <p:cNvPr id="33797" name="Rectangle 2"/>
          <p:cNvSpPr>
            <a:spLocks noGrp="1" noChangeArrowheads="1"/>
          </p:cNvSpPr>
          <p:nvPr>
            <p:ph type="title"/>
          </p:nvPr>
        </p:nvSpPr>
        <p:spPr/>
        <p:txBody>
          <a:bodyPr/>
          <a:lstStyle/>
          <a:p>
            <a:pPr eaLnBrk="1" hangingPunct="1"/>
            <a:r>
              <a:rPr lang="en-US" altLang="en-US" smtClean="0"/>
              <a:t>Capital market efficiency</a:t>
            </a:r>
            <a:r>
              <a:rPr lang="en-US" altLang="en-US" sz="3500" smtClean="0"/>
              <a:t/>
            </a:r>
            <a:br>
              <a:rPr lang="en-US" altLang="en-US" sz="3500" smtClean="0"/>
            </a:br>
            <a:r>
              <a:rPr lang="en-US" altLang="en-US" sz="3500" smtClean="0"/>
              <a:t>Semi-strong form efficiency</a:t>
            </a:r>
          </a:p>
        </p:txBody>
      </p:sp>
    </p:spTree>
    <p:extLst>
      <p:ext uri="{BB962C8B-B14F-4D97-AF65-F5344CB8AC3E}">
        <p14:creationId xmlns:p14="http://schemas.microsoft.com/office/powerpoint/2010/main" val="296572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b="1" dirty="0" smtClean="0"/>
              <a:t>Strong form efficiency</a:t>
            </a:r>
            <a:r>
              <a:rPr lang="en-US" altLang="en-US" sz="2800" dirty="0" smtClean="0"/>
              <a:t>: Current price reflects all information, whether publicly available or not</a:t>
            </a:r>
          </a:p>
          <a:p>
            <a:pPr eaLnBrk="1" hangingPunct="1">
              <a:spcBef>
                <a:spcPct val="0"/>
              </a:spcBef>
            </a:pPr>
            <a:r>
              <a:rPr lang="en-US" altLang="en-US" sz="2800" dirty="0" smtClean="0"/>
              <a:t>If this is true, no one can systematically earn higher returns than the market average</a:t>
            </a:r>
          </a:p>
          <a:p>
            <a:pPr lvl="1" eaLnBrk="1" hangingPunct="1">
              <a:spcBef>
                <a:spcPct val="0"/>
              </a:spcBef>
            </a:pPr>
            <a:r>
              <a:rPr lang="en-US" altLang="en-US" sz="2400" dirty="0" smtClean="0"/>
              <a:t>Not even people with inside information</a:t>
            </a:r>
          </a:p>
          <a:p>
            <a:pPr lvl="1" eaLnBrk="1" hangingPunct="1">
              <a:spcBef>
                <a:spcPct val="0"/>
              </a:spcBef>
            </a:pPr>
            <a:r>
              <a:rPr lang="en-US" altLang="en-US" sz="2400" dirty="0" smtClean="0"/>
              <a:t>Also, prices don’t change when the company announces new information</a:t>
            </a:r>
          </a:p>
        </p:txBody>
      </p:sp>
      <p:sp>
        <p:nvSpPr>
          <p:cNvPr id="34821" name="Rectangle 2"/>
          <p:cNvSpPr>
            <a:spLocks noGrp="1" noChangeArrowheads="1"/>
          </p:cNvSpPr>
          <p:nvPr>
            <p:ph type="title"/>
          </p:nvPr>
        </p:nvSpPr>
        <p:spPr/>
        <p:txBody>
          <a:bodyPr/>
          <a:lstStyle/>
          <a:p>
            <a:pPr eaLnBrk="1" hangingPunct="1"/>
            <a:r>
              <a:rPr lang="en-US" altLang="en-US" smtClean="0"/>
              <a:t>Capital market efficiency</a:t>
            </a:r>
            <a:r>
              <a:rPr lang="en-US" altLang="en-US" sz="3500" smtClean="0"/>
              <a:t/>
            </a:r>
            <a:br>
              <a:rPr lang="en-US" altLang="en-US" sz="3500" smtClean="0"/>
            </a:br>
            <a:r>
              <a:rPr lang="en-US" altLang="en-US" sz="3500" smtClean="0"/>
              <a:t>Strong form efficiency</a:t>
            </a:r>
          </a:p>
        </p:txBody>
      </p:sp>
    </p:spTree>
    <p:extLst>
      <p:ext uri="{BB962C8B-B14F-4D97-AF65-F5344CB8AC3E}">
        <p14:creationId xmlns:p14="http://schemas.microsoft.com/office/powerpoint/2010/main" val="1265096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t>Assume a stock-exchange is strong-form efficient</a:t>
            </a:r>
          </a:p>
          <a:p>
            <a:pPr eaLnBrk="1" hangingPunct="1">
              <a:spcBef>
                <a:spcPct val="0"/>
              </a:spcBef>
            </a:pPr>
            <a:r>
              <a:rPr lang="en-US" altLang="en-US" sz="2800" dirty="0" smtClean="0"/>
              <a:t>Hypo 3 (again): Acme’s CEO knows that another $30M investment made by Acme has increased in value to $200M. Only Acme’s insiders (officers/directors) know this.</a:t>
            </a:r>
          </a:p>
          <a:p>
            <a:pPr eaLnBrk="1" hangingPunct="1">
              <a:spcBef>
                <a:spcPct val="0"/>
              </a:spcBef>
            </a:pPr>
            <a:r>
              <a:rPr lang="en-US" altLang="en-US" sz="2800" dirty="0" smtClean="0"/>
              <a:t>Acme’s CEO secretly buys a few shares of Acme, knowing that these shares will double in value once the company discloses the profit on the investment.</a:t>
            </a:r>
          </a:p>
          <a:p>
            <a:pPr lvl="1" eaLnBrk="1" hangingPunct="1">
              <a:spcBef>
                <a:spcPct val="0"/>
              </a:spcBef>
            </a:pPr>
            <a:r>
              <a:rPr lang="en-US" altLang="en-US" sz="2400" dirty="0" smtClean="0">
                <a:solidFill>
                  <a:srgbClr val="FF0000"/>
                </a:solidFill>
              </a:rPr>
              <a:t>Will he profit from this purchase of Acme stock?</a:t>
            </a:r>
          </a:p>
        </p:txBody>
      </p:sp>
      <p:sp>
        <p:nvSpPr>
          <p:cNvPr id="35845" name="Rectangle 2"/>
          <p:cNvSpPr>
            <a:spLocks noGrp="1" noChangeArrowheads="1"/>
          </p:cNvSpPr>
          <p:nvPr>
            <p:ph type="title"/>
          </p:nvPr>
        </p:nvSpPr>
        <p:spPr/>
        <p:txBody>
          <a:bodyPr/>
          <a:lstStyle/>
          <a:p>
            <a:pPr eaLnBrk="1" hangingPunct="1"/>
            <a:r>
              <a:rPr lang="en-US" altLang="en-US" smtClean="0"/>
              <a:t>Capital market efficiency</a:t>
            </a:r>
            <a:r>
              <a:rPr lang="en-US" altLang="en-US" sz="3500" smtClean="0"/>
              <a:t/>
            </a:r>
            <a:br>
              <a:rPr lang="en-US" altLang="en-US" sz="3500" smtClean="0"/>
            </a:br>
            <a:r>
              <a:rPr lang="en-US" altLang="en-US" sz="3500" smtClean="0"/>
              <a:t>Strong form efficiency</a:t>
            </a:r>
          </a:p>
        </p:txBody>
      </p:sp>
    </p:spTree>
    <p:extLst>
      <p:ext uri="{BB962C8B-B14F-4D97-AF65-F5344CB8AC3E}">
        <p14:creationId xmlns:p14="http://schemas.microsoft.com/office/powerpoint/2010/main" val="2051793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800" dirty="0" smtClean="0">
                <a:solidFill>
                  <a:srgbClr val="FF0000"/>
                </a:solidFill>
              </a:rPr>
              <a:t>Which type of efficiency (weak, semi-strong or strong) seems typical of stock exchanges?</a:t>
            </a:r>
          </a:p>
          <a:p>
            <a:pPr eaLnBrk="1" hangingPunct="1">
              <a:spcBef>
                <a:spcPct val="0"/>
              </a:spcBef>
            </a:pPr>
            <a:r>
              <a:rPr lang="en-US" altLang="en-US" sz="2800" dirty="0" smtClean="0">
                <a:solidFill>
                  <a:srgbClr val="FF0000"/>
                </a:solidFill>
              </a:rPr>
              <a:t>Which do we want to have?</a:t>
            </a:r>
          </a:p>
        </p:txBody>
      </p:sp>
      <p:pic>
        <p:nvPicPr>
          <p:cNvPr id="36867" name="Picture 4" descr="C:\Users\Aviram\AppData\Local\Microsoft\Windows\Temporary Internet Files\Content.IE5\D15LF73F\MCj0140395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3414713"/>
            <a:ext cx="2476500" cy="207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5" descr="C:\Users\Aviram\AppData\Local\Microsoft\Windows\Temporary Internet Files\Content.IE5\F51PVTXC\MCj0078752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200400"/>
            <a:ext cx="23622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6" descr="C:\Users\Aviram\AppData\Local\Microsoft\Windows\Temporary Internet Files\Content.IE5\ABWI6PVL\MCj0398337000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3429000"/>
            <a:ext cx="26368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Rectangle 2"/>
          <p:cNvSpPr>
            <a:spLocks noGrp="1" noChangeArrowheads="1"/>
          </p:cNvSpPr>
          <p:nvPr>
            <p:ph type="title"/>
          </p:nvPr>
        </p:nvSpPr>
        <p:spPr/>
        <p:txBody>
          <a:bodyPr/>
          <a:lstStyle/>
          <a:p>
            <a:pPr eaLnBrk="1" hangingPunct="1"/>
            <a:r>
              <a:rPr lang="en-US" altLang="en-US" dirty="0" smtClean="0"/>
              <a:t>Capital market efficiency</a:t>
            </a:r>
            <a:r>
              <a:rPr lang="en-US" altLang="en-US" sz="3500" dirty="0" smtClean="0"/>
              <a:t/>
            </a:r>
            <a:br>
              <a:rPr lang="en-US" altLang="en-US" sz="3500" dirty="0" smtClean="0"/>
            </a:br>
            <a:r>
              <a:rPr lang="en-US" altLang="en-US" sz="3500" dirty="0" smtClean="0"/>
              <a:t>Who is right?</a:t>
            </a:r>
          </a:p>
        </p:txBody>
      </p:sp>
    </p:spTree>
    <p:extLst>
      <p:ext uri="{BB962C8B-B14F-4D97-AF65-F5344CB8AC3E}">
        <p14:creationId xmlns:p14="http://schemas.microsoft.com/office/powerpoint/2010/main" val="1269883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If large capital markets tend to be around the semi-strong level most of the time, how can we explain stock market bubbles?</a:t>
            </a:r>
          </a:p>
        </p:txBody>
      </p:sp>
      <p:pic>
        <p:nvPicPr>
          <p:cNvPr id="37891" name="Picture 7" descr="bubble-lifecyc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2819400"/>
            <a:ext cx="576262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4" name="Rectangle 2"/>
          <p:cNvSpPr txBox="1">
            <a:spLocks noChangeArrowheads="1"/>
          </p:cNvSpPr>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900" dirty="0"/>
              <a:t>Capital market efficiency</a:t>
            </a:r>
            <a:r>
              <a:rPr lang="en-US" altLang="en-US" sz="3500" dirty="0"/>
              <a:t/>
            </a:r>
            <a:br>
              <a:rPr lang="en-US" altLang="en-US" sz="3500" dirty="0"/>
            </a:br>
            <a:r>
              <a:rPr lang="en-US" altLang="en-US" sz="3500" dirty="0"/>
              <a:t>How to explain bubbles?</a:t>
            </a:r>
          </a:p>
        </p:txBody>
      </p:sp>
    </p:spTree>
    <p:extLst>
      <p:ext uri="{BB962C8B-B14F-4D97-AF65-F5344CB8AC3E}">
        <p14:creationId xmlns:p14="http://schemas.microsoft.com/office/powerpoint/2010/main" val="282098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4294967295"/>
          </p:nvPr>
        </p:nvSpPr>
        <p:spPr>
          <a:xfrm>
            <a:off x="0" y="1447800"/>
            <a:ext cx="5867400" cy="5410200"/>
          </a:xfrm>
        </p:spPr>
        <p:txBody>
          <a:bodyPr/>
          <a:lstStyle/>
          <a:p>
            <a:pPr eaLnBrk="1" hangingPunct="1">
              <a:spcBef>
                <a:spcPct val="0"/>
              </a:spcBef>
            </a:pPr>
            <a:r>
              <a:rPr lang="en-US" altLang="en-US" sz="2800" dirty="0" smtClean="0"/>
              <a:t>Hypothesis: Is it only because players lack correct information?</a:t>
            </a:r>
          </a:p>
          <a:p>
            <a:pPr eaLnBrk="1" hangingPunct="1">
              <a:spcBef>
                <a:spcPct val="0"/>
              </a:spcBef>
            </a:pPr>
            <a:r>
              <a:rPr lang="en-US" altLang="en-US" sz="2800" dirty="0" smtClean="0"/>
              <a:t>Vernon Smith’s experiment</a:t>
            </a:r>
          </a:p>
          <a:p>
            <a:pPr lvl="1" eaLnBrk="1" hangingPunct="1">
              <a:spcBef>
                <a:spcPct val="0"/>
              </a:spcBef>
            </a:pPr>
            <a:r>
              <a:rPr lang="en-US" altLang="en-US" sz="2400" dirty="0" smtClean="0"/>
              <a:t>A dozen people receive some money and “shares”</a:t>
            </a:r>
          </a:p>
        </p:txBody>
      </p:sp>
      <p:pic>
        <p:nvPicPr>
          <p:cNvPr id="38915" name="Picture 7" descr="Smi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2475" y="1524000"/>
            <a:ext cx="3235325" cy="487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Rectangle 2"/>
          <p:cNvSpPr txBox="1">
            <a:spLocks noChangeArrowheads="1"/>
          </p:cNvSpPr>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900" dirty="0"/>
              <a:t>Capital market efficiency</a:t>
            </a:r>
            <a:r>
              <a:rPr lang="en-US" altLang="en-US" sz="3500" dirty="0"/>
              <a:t/>
            </a:r>
            <a:br>
              <a:rPr lang="en-US" altLang="en-US" sz="3500" dirty="0"/>
            </a:br>
            <a:r>
              <a:rPr lang="en-US" altLang="en-US" sz="3500" dirty="0"/>
              <a:t>How to explain bubbles?</a:t>
            </a:r>
          </a:p>
        </p:txBody>
      </p:sp>
    </p:spTree>
    <p:extLst>
      <p:ext uri="{BB962C8B-B14F-4D97-AF65-F5344CB8AC3E}">
        <p14:creationId xmlns:p14="http://schemas.microsoft.com/office/powerpoint/2010/main" val="5694932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Vernon Smith’s experiment (cont’d)</a:t>
            </a:r>
          </a:p>
          <a:p>
            <a:pPr lvl="1" eaLnBrk="1" hangingPunct="1">
              <a:spcBef>
                <a:spcPct val="0"/>
              </a:spcBef>
            </a:pPr>
            <a:r>
              <a:rPr lang="en-US" altLang="en-US" sz="2400" dirty="0" smtClean="0"/>
              <a:t>Each share pays a dividend to the person holding it at the end of each round of the experiment</a:t>
            </a:r>
          </a:p>
          <a:p>
            <a:pPr lvl="2" eaLnBrk="1" hangingPunct="1">
              <a:spcBef>
                <a:spcPct val="0"/>
              </a:spcBef>
            </a:pPr>
            <a:r>
              <a:rPr lang="en-US" altLang="en-US" sz="2100" dirty="0" smtClean="0"/>
              <a:t>Dividend has equal chances of being 0, 8, 28 or 60¢/share (average is 24¢)</a:t>
            </a:r>
          </a:p>
          <a:p>
            <a:pPr lvl="1" eaLnBrk="1" hangingPunct="1">
              <a:spcBef>
                <a:spcPct val="0"/>
              </a:spcBef>
            </a:pPr>
            <a:r>
              <a:rPr lang="en-US" altLang="en-US" sz="2200" dirty="0" smtClean="0"/>
              <a:t>Each round, participants have a few minutes to trade their shares</a:t>
            </a:r>
          </a:p>
          <a:p>
            <a:pPr lvl="2" eaLnBrk="1" hangingPunct="1">
              <a:spcBef>
                <a:spcPct val="0"/>
              </a:spcBef>
            </a:pPr>
            <a:r>
              <a:rPr lang="en-US" altLang="en-US" sz="2100" dirty="0" smtClean="0"/>
              <a:t>Trading is done via computer, not face-to-face (no salesmanship)</a:t>
            </a:r>
          </a:p>
          <a:p>
            <a:pPr lvl="1" eaLnBrk="1" hangingPunct="1">
              <a:spcBef>
                <a:spcPct val="0"/>
              </a:spcBef>
            </a:pPr>
            <a:r>
              <a:rPr lang="en-US" altLang="en-US" sz="2400" dirty="0" smtClean="0"/>
              <a:t>Game goes on for 15 rounds</a:t>
            </a:r>
          </a:p>
          <a:p>
            <a:pPr lvl="1" eaLnBrk="1" hangingPunct="1">
              <a:spcBef>
                <a:spcPct val="0"/>
              </a:spcBef>
            </a:pPr>
            <a:r>
              <a:rPr lang="en-US" altLang="en-US" sz="2400" dirty="0" smtClean="0"/>
              <a:t>At end of game, shares are worth zero</a:t>
            </a:r>
          </a:p>
          <a:p>
            <a:pPr lvl="1" eaLnBrk="1" hangingPunct="1">
              <a:spcBef>
                <a:spcPct val="0"/>
              </a:spcBef>
            </a:pPr>
            <a:r>
              <a:rPr lang="en-US" altLang="en-US" sz="2400" dirty="0" smtClean="0">
                <a:solidFill>
                  <a:srgbClr val="FF0000"/>
                </a:solidFill>
              </a:rPr>
              <a:t>How much is each share worth?</a:t>
            </a:r>
          </a:p>
        </p:txBody>
      </p:sp>
      <p:sp>
        <p:nvSpPr>
          <p:cNvPr id="39941" name="Rectangle 2"/>
          <p:cNvSpPr txBox="1">
            <a:spLocks noChangeArrowheads="1"/>
          </p:cNvSpPr>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900" dirty="0"/>
              <a:t>Capital market efficiency</a:t>
            </a:r>
            <a:r>
              <a:rPr lang="en-US" altLang="en-US" sz="3500" dirty="0"/>
              <a:t/>
            </a:r>
            <a:br>
              <a:rPr lang="en-US" altLang="en-US" sz="3500" dirty="0"/>
            </a:br>
            <a:r>
              <a:rPr lang="en-US" altLang="en-US" sz="3500" dirty="0"/>
              <a:t>How to explain bubbles?</a:t>
            </a:r>
          </a:p>
        </p:txBody>
      </p:sp>
    </p:spTree>
    <p:extLst>
      <p:ext uri="{BB962C8B-B14F-4D97-AF65-F5344CB8AC3E}">
        <p14:creationId xmlns:p14="http://schemas.microsoft.com/office/powerpoint/2010/main" val="1571496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Vernon Smith’s experiment</a:t>
            </a:r>
          </a:p>
          <a:p>
            <a:pPr lvl="1" eaLnBrk="1" hangingPunct="1">
              <a:spcBef>
                <a:spcPct val="0"/>
              </a:spcBef>
            </a:pPr>
            <a:r>
              <a:rPr lang="en-US" altLang="en-US" sz="2400" dirty="0" smtClean="0"/>
              <a:t>Value of the share should be clear</a:t>
            </a:r>
          </a:p>
          <a:p>
            <a:pPr lvl="2" eaLnBrk="1" hangingPunct="1">
              <a:spcBef>
                <a:spcPct val="0"/>
              </a:spcBef>
            </a:pPr>
            <a:r>
              <a:rPr lang="en-US" altLang="en-US" sz="2100" dirty="0" smtClean="0"/>
              <a:t>In round 1, $3.60 (15 x 24¢)</a:t>
            </a:r>
          </a:p>
          <a:p>
            <a:pPr lvl="2" eaLnBrk="1" hangingPunct="1">
              <a:spcBef>
                <a:spcPct val="0"/>
              </a:spcBef>
            </a:pPr>
            <a:r>
              <a:rPr lang="en-US" altLang="en-US" sz="2100" dirty="0" smtClean="0"/>
              <a:t>In round 2, $3.36 (14 x 24¢)</a:t>
            </a:r>
          </a:p>
          <a:p>
            <a:pPr lvl="2" eaLnBrk="1" hangingPunct="1">
              <a:spcBef>
                <a:spcPct val="0"/>
              </a:spcBef>
            </a:pPr>
            <a:r>
              <a:rPr lang="en-US" altLang="en-US" sz="2100" dirty="0" smtClean="0"/>
              <a:t>[…]</a:t>
            </a:r>
          </a:p>
          <a:p>
            <a:pPr lvl="2" eaLnBrk="1" hangingPunct="1">
              <a:spcBef>
                <a:spcPct val="0"/>
              </a:spcBef>
            </a:pPr>
            <a:r>
              <a:rPr lang="en-US" altLang="en-US" sz="2100" dirty="0" smtClean="0"/>
              <a:t>In round 15, 24¢ (1 x 24¢)</a:t>
            </a:r>
          </a:p>
          <a:p>
            <a:pPr lvl="1" eaLnBrk="1" hangingPunct="1">
              <a:spcBef>
                <a:spcPct val="0"/>
              </a:spcBef>
            </a:pPr>
            <a:r>
              <a:rPr lang="en-US" altLang="en-US" sz="2400" dirty="0" smtClean="0"/>
              <a:t>Yet shares continuously trade above their expected value, then crash as the last round draws near</a:t>
            </a:r>
          </a:p>
          <a:p>
            <a:pPr lvl="2" eaLnBrk="1" hangingPunct="1">
              <a:spcBef>
                <a:spcPct val="0"/>
              </a:spcBef>
            </a:pPr>
            <a:r>
              <a:rPr lang="en-US" altLang="en-US" sz="2100" dirty="0" smtClean="0"/>
              <a:t>Difference in performance between best and worst trades is about $80 for a 3-hour experiment</a:t>
            </a:r>
          </a:p>
          <a:p>
            <a:pPr lvl="2" eaLnBrk="1" hangingPunct="1">
              <a:spcBef>
                <a:spcPct val="0"/>
              </a:spcBef>
            </a:pPr>
            <a:r>
              <a:rPr lang="en-US" altLang="en-US" sz="2100" dirty="0" smtClean="0"/>
              <a:t>So participants should be motivated to trade wisely</a:t>
            </a:r>
          </a:p>
          <a:p>
            <a:pPr lvl="1" eaLnBrk="1" hangingPunct="1">
              <a:spcBef>
                <a:spcPct val="0"/>
              </a:spcBef>
            </a:pPr>
            <a:r>
              <a:rPr lang="en-US" altLang="en-US" sz="2400" dirty="0" smtClean="0"/>
              <a:t>Why this outcome?</a:t>
            </a:r>
          </a:p>
        </p:txBody>
      </p:sp>
      <p:sp>
        <p:nvSpPr>
          <p:cNvPr id="40965" name="Rectangle 2"/>
          <p:cNvSpPr txBox="1">
            <a:spLocks noChangeArrowheads="1"/>
          </p:cNvSpPr>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900" dirty="0"/>
              <a:t>Capital market efficiency</a:t>
            </a:r>
            <a:r>
              <a:rPr lang="en-US" altLang="en-US" sz="3500" dirty="0"/>
              <a:t/>
            </a:r>
            <a:br>
              <a:rPr lang="en-US" altLang="en-US" sz="3500" dirty="0"/>
            </a:br>
            <a:r>
              <a:rPr lang="en-US" altLang="en-US" sz="3500" dirty="0"/>
              <a:t>How to explain bubbles?</a:t>
            </a:r>
          </a:p>
        </p:txBody>
      </p:sp>
    </p:spTree>
    <p:extLst>
      <p:ext uri="{BB962C8B-B14F-4D97-AF65-F5344CB8AC3E}">
        <p14:creationId xmlns:p14="http://schemas.microsoft.com/office/powerpoint/2010/main" val="3498577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smtClean="0"/>
              <a:t>Capital market terminology</a:t>
            </a:r>
            <a:r>
              <a:rPr lang="en-US" altLang="en-US" sz="3500" dirty="0" smtClean="0"/>
              <a:t/>
            </a:r>
            <a:br>
              <a:rPr lang="en-US" altLang="en-US" sz="3500" dirty="0" smtClean="0"/>
            </a:br>
            <a:r>
              <a:rPr lang="en-US" altLang="en-US" sz="3500" dirty="0" smtClean="0"/>
              <a:t>What is capital?</a:t>
            </a:r>
          </a:p>
        </p:txBody>
      </p:sp>
      <p:sp>
        <p:nvSpPr>
          <p:cNvPr id="12291" name="Rectangle 3"/>
          <p:cNvSpPr>
            <a:spLocks noGrp="1" noChangeArrowheads="1"/>
          </p:cNvSpPr>
          <p:nvPr>
            <p:ph type="body" sz="half" idx="1"/>
          </p:nvPr>
        </p:nvSpPr>
        <p:spPr>
          <a:xfrm>
            <a:off x="0" y="1447800"/>
            <a:ext cx="9144000" cy="5410200"/>
          </a:xfrm>
        </p:spPr>
        <p:txBody>
          <a:bodyPr/>
          <a:lstStyle/>
          <a:p>
            <a:pPr eaLnBrk="1" hangingPunct="1">
              <a:spcBef>
                <a:spcPct val="0"/>
              </a:spcBef>
            </a:pPr>
            <a:r>
              <a:rPr lang="en-US" altLang="en-US" sz="2400" dirty="0" smtClean="0"/>
              <a:t>Capital: a set of claims on a firm’s assets &amp; future profits, given in return for the money it raises</a:t>
            </a:r>
          </a:p>
          <a:p>
            <a:pPr lvl="1" eaLnBrk="1" hangingPunct="1">
              <a:spcBef>
                <a:spcPct val="0"/>
              </a:spcBef>
            </a:pPr>
            <a:r>
              <a:rPr lang="en-US" altLang="en-US" sz="2000" dirty="0" smtClean="0"/>
              <a:t>Capital is used to mean both sides of this deal: the sets of claims (“securities”) &amp; the money that is raised issuing them</a:t>
            </a:r>
          </a:p>
          <a:p>
            <a:pPr eaLnBrk="1" hangingPunct="1">
              <a:spcBef>
                <a:spcPct val="0"/>
              </a:spcBef>
            </a:pPr>
            <a:r>
              <a:rPr lang="en-US" altLang="en-US" sz="2400" dirty="0" smtClean="0"/>
              <a:t>Corporate finance is a set of practices (and laws that regulate these practices) that have three goals:</a:t>
            </a:r>
          </a:p>
          <a:p>
            <a:pPr lvl="1" eaLnBrk="1" hangingPunct="1">
              <a:spcBef>
                <a:spcPct val="0"/>
              </a:spcBef>
            </a:pPr>
            <a:r>
              <a:rPr lang="en-US" altLang="en-US" sz="2000" b="1" u="sng" dirty="0" smtClean="0"/>
              <a:t>Raise money</a:t>
            </a:r>
            <a:r>
              <a:rPr lang="en-US" altLang="en-US" sz="2000" dirty="0" smtClean="0"/>
              <a:t> for a firm’s business activities</a:t>
            </a:r>
          </a:p>
          <a:p>
            <a:pPr lvl="1" eaLnBrk="1" hangingPunct="1">
              <a:spcBef>
                <a:spcPct val="0"/>
              </a:spcBef>
            </a:pPr>
            <a:r>
              <a:rPr lang="en-US" altLang="en-US" sz="2000" dirty="0" smtClean="0"/>
              <a:t>Facilitate </a:t>
            </a:r>
            <a:r>
              <a:rPr lang="en-US" altLang="en-US" sz="2000" b="1" u="sng" dirty="0" smtClean="0"/>
              <a:t>exit-type “agency solutions”</a:t>
            </a:r>
            <a:r>
              <a:rPr lang="en-US" altLang="en-US" sz="2000" dirty="0" smtClean="0"/>
              <a:t> for the firm’s SHs &amp; creditors</a:t>
            </a:r>
          </a:p>
          <a:p>
            <a:pPr lvl="1" eaLnBrk="1" hangingPunct="1">
              <a:spcBef>
                <a:spcPct val="0"/>
              </a:spcBef>
            </a:pPr>
            <a:r>
              <a:rPr lang="en-US" altLang="en-US" sz="2000" dirty="0" smtClean="0"/>
              <a:t>Set </a:t>
            </a:r>
            <a:r>
              <a:rPr lang="en-US" altLang="en-US" sz="2000" b="1" u="sng" dirty="0" smtClean="0"/>
              <a:t>governance balance</a:t>
            </a:r>
            <a:r>
              <a:rPr lang="en-US" altLang="en-US" sz="2000" dirty="0" smtClean="0"/>
              <a:t> between the firm’s SHs &amp; creditors</a:t>
            </a:r>
          </a:p>
        </p:txBody>
      </p:sp>
    </p:spTree>
    <p:extLst>
      <p:ext uri="{BB962C8B-B14F-4D97-AF65-F5344CB8AC3E}">
        <p14:creationId xmlns:p14="http://schemas.microsoft.com/office/powerpoint/2010/main" val="4491647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When we buy a good/service for consumption, we compare its </a:t>
            </a:r>
            <a:r>
              <a:rPr lang="en-US" altLang="en-US" sz="2800" b="1" u="sng" dirty="0" smtClean="0"/>
              <a:t>price</a:t>
            </a:r>
            <a:r>
              <a:rPr lang="en-US" altLang="en-US" sz="2800" dirty="0" smtClean="0"/>
              <a:t> to the </a:t>
            </a:r>
            <a:r>
              <a:rPr lang="en-US" altLang="en-US" sz="2800" b="1" u="sng" dirty="0" smtClean="0"/>
              <a:t>benefit we get</a:t>
            </a:r>
            <a:r>
              <a:rPr lang="en-US" altLang="en-US" sz="2800" dirty="0" smtClean="0"/>
              <a:t> from it</a:t>
            </a:r>
          </a:p>
          <a:p>
            <a:pPr eaLnBrk="1" hangingPunct="1">
              <a:spcBef>
                <a:spcPct val="0"/>
              </a:spcBef>
            </a:pPr>
            <a:r>
              <a:rPr lang="en-US" altLang="en-US" sz="2800" dirty="0" smtClean="0"/>
              <a:t>But when we buy investment products, we do not intend to consume them – we plan to sell them to others later (to buy a house, finance retirement, etc.)</a:t>
            </a:r>
          </a:p>
          <a:p>
            <a:pPr lvl="1" eaLnBrk="1" hangingPunct="1">
              <a:spcBef>
                <a:spcPct val="0"/>
              </a:spcBef>
            </a:pPr>
            <a:r>
              <a:rPr lang="en-US" altLang="en-US" sz="2400" dirty="0" smtClean="0"/>
              <a:t>So, we compare </a:t>
            </a:r>
            <a:r>
              <a:rPr lang="en-US" altLang="en-US" sz="2400" b="1" u="sng" dirty="0" smtClean="0"/>
              <a:t>price</a:t>
            </a:r>
            <a:r>
              <a:rPr lang="en-US" altLang="en-US" sz="2400" dirty="0" smtClean="0"/>
              <a:t> to our expectation of what </a:t>
            </a:r>
            <a:r>
              <a:rPr lang="en-US" altLang="en-US" sz="2400" b="1" u="sng" dirty="0" smtClean="0"/>
              <a:t>others would pay in the future</a:t>
            </a:r>
          </a:p>
          <a:p>
            <a:pPr eaLnBrk="1" hangingPunct="1">
              <a:spcBef>
                <a:spcPct val="0"/>
              </a:spcBef>
            </a:pPr>
            <a:r>
              <a:rPr lang="en-US" altLang="en-US" sz="2800" dirty="0" smtClean="0"/>
              <a:t>If we expect prices to go up, we may buy even at a price higher than we think the investment is worth</a:t>
            </a:r>
          </a:p>
        </p:txBody>
      </p:sp>
      <p:sp>
        <p:nvSpPr>
          <p:cNvPr id="41989" name="Rectangle 2"/>
          <p:cNvSpPr txBox="1">
            <a:spLocks noChangeArrowheads="1"/>
          </p:cNvSpPr>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900" dirty="0"/>
              <a:t>Capital market efficiency</a:t>
            </a:r>
            <a:r>
              <a:rPr lang="en-US" altLang="en-US" sz="3500" dirty="0"/>
              <a:t/>
            </a:r>
            <a:br>
              <a:rPr lang="en-US" altLang="en-US" sz="3500" dirty="0"/>
            </a:br>
            <a:r>
              <a:rPr lang="en-US" altLang="en-US" sz="3500" dirty="0"/>
              <a:t>How to explain bubbles?</a:t>
            </a:r>
          </a:p>
        </p:txBody>
      </p:sp>
    </p:spTree>
    <p:extLst>
      <p:ext uri="{BB962C8B-B14F-4D97-AF65-F5344CB8AC3E}">
        <p14:creationId xmlns:p14="http://schemas.microsoft.com/office/powerpoint/2010/main" val="1822661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Are the buyers irrational?</a:t>
            </a:r>
          </a:p>
          <a:p>
            <a:pPr lvl="1" eaLnBrk="1" hangingPunct="1">
              <a:spcBef>
                <a:spcPct val="0"/>
              </a:spcBef>
            </a:pPr>
            <a:r>
              <a:rPr lang="en-US" altLang="en-US" sz="2400" dirty="0" smtClean="0"/>
              <a:t>Not necessarily; consider 3 categories of participants</a:t>
            </a:r>
          </a:p>
          <a:p>
            <a:pPr lvl="2" eaLnBrk="1" hangingPunct="1">
              <a:spcBef>
                <a:spcPct val="0"/>
              </a:spcBef>
            </a:pPr>
            <a:r>
              <a:rPr lang="en-US" altLang="en-US" sz="2100" dirty="0" smtClean="0"/>
              <a:t>Fundamentalists: Buy is share is priced below fundamental value (24¢ x # of rounds left); sell if share is priced above</a:t>
            </a:r>
          </a:p>
          <a:p>
            <a:pPr lvl="2" eaLnBrk="1" hangingPunct="1">
              <a:spcBef>
                <a:spcPct val="0"/>
              </a:spcBef>
            </a:pPr>
            <a:r>
              <a:rPr lang="en-US" altLang="en-US" sz="2100" dirty="0" smtClean="0"/>
              <a:t>Early bird speculators: Buy early at a low price, then sell to the momentum traders</a:t>
            </a:r>
          </a:p>
          <a:p>
            <a:pPr lvl="2" eaLnBrk="1" hangingPunct="1">
              <a:spcBef>
                <a:spcPct val="0"/>
              </a:spcBef>
            </a:pPr>
            <a:r>
              <a:rPr lang="en-US" altLang="en-US" sz="2100" dirty="0" smtClean="0"/>
              <a:t>Momentum traders: Buy when they see that prices keep rising</a:t>
            </a:r>
          </a:p>
          <a:p>
            <a:pPr lvl="1" eaLnBrk="1" hangingPunct="1">
              <a:spcBef>
                <a:spcPct val="0"/>
              </a:spcBef>
            </a:pPr>
            <a:r>
              <a:rPr lang="en-US" altLang="en-US" sz="2400" dirty="0" smtClean="0"/>
              <a:t>In Smith’s experiments, fundamentalists didn’t do as well as the early birds</a:t>
            </a:r>
          </a:p>
          <a:p>
            <a:pPr lvl="2" eaLnBrk="1" hangingPunct="1">
              <a:spcBef>
                <a:spcPct val="0"/>
              </a:spcBef>
            </a:pPr>
            <a:r>
              <a:rPr lang="en-US" altLang="en-US" sz="2100" dirty="0" smtClean="0"/>
              <a:t>Early birds profited at expense of momentum traders</a:t>
            </a:r>
          </a:p>
          <a:p>
            <a:pPr lvl="1" eaLnBrk="1" hangingPunct="1">
              <a:spcBef>
                <a:spcPct val="0"/>
              </a:spcBef>
            </a:pPr>
            <a:r>
              <a:rPr lang="en-US" altLang="en-US" sz="2400" dirty="0" smtClean="0"/>
              <a:t>So, early birds seem to have acted rationally</a:t>
            </a:r>
          </a:p>
          <a:p>
            <a:pPr lvl="2" eaLnBrk="1" hangingPunct="1">
              <a:spcBef>
                <a:spcPct val="0"/>
              </a:spcBef>
            </a:pPr>
            <a:r>
              <a:rPr lang="en-US" altLang="en-US" sz="2100" dirty="0" smtClean="0">
                <a:solidFill>
                  <a:srgbClr val="FF0000"/>
                </a:solidFill>
              </a:rPr>
              <a:t>Is there a risk to being an early bird?</a:t>
            </a:r>
          </a:p>
          <a:p>
            <a:pPr lvl="2" eaLnBrk="1" hangingPunct="1">
              <a:spcBef>
                <a:spcPct val="0"/>
              </a:spcBef>
            </a:pPr>
            <a:r>
              <a:rPr lang="en-US" altLang="en-US" sz="2100" dirty="0" smtClean="0">
                <a:solidFill>
                  <a:srgbClr val="FF0000"/>
                </a:solidFill>
              </a:rPr>
              <a:t>Can you profit as a momentum trader? </a:t>
            </a:r>
          </a:p>
        </p:txBody>
      </p:sp>
      <p:sp>
        <p:nvSpPr>
          <p:cNvPr id="43013" name="Rectangle 2"/>
          <p:cNvSpPr txBox="1">
            <a:spLocks noChangeArrowheads="1"/>
          </p:cNvSpPr>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900"/>
              <a:t>Capital market efficiency</a:t>
            </a:r>
            <a:r>
              <a:rPr lang="en-US" altLang="en-US" sz="3500"/>
              <a:t/>
            </a:r>
            <a:br>
              <a:rPr lang="en-US" altLang="en-US" sz="3500"/>
            </a:br>
            <a:r>
              <a:rPr lang="en-US" altLang="en-US" sz="3500"/>
              <a:t>How to explain bubbles?</a:t>
            </a:r>
          </a:p>
        </p:txBody>
      </p:sp>
    </p:spTree>
    <p:extLst>
      <p:ext uri="{BB962C8B-B14F-4D97-AF65-F5344CB8AC3E}">
        <p14:creationId xmlns:p14="http://schemas.microsoft.com/office/powerpoint/2010/main" val="1573172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Where are the level-headed investors?</a:t>
            </a:r>
          </a:p>
          <a:p>
            <a:pPr lvl="1" eaLnBrk="1" hangingPunct="1">
              <a:spcBef>
                <a:spcPct val="0"/>
              </a:spcBef>
            </a:pPr>
            <a:r>
              <a:rPr lang="en-US" altLang="en-US" sz="2400" dirty="0" smtClean="0"/>
              <a:t>In theory, this trend should be reversed by short sellers – people making bets that prices will decline</a:t>
            </a:r>
          </a:p>
          <a:p>
            <a:pPr lvl="1" eaLnBrk="1" hangingPunct="1">
              <a:spcBef>
                <a:spcPct val="0"/>
              </a:spcBef>
            </a:pPr>
            <a:r>
              <a:rPr lang="en-US" altLang="en-US" sz="2400" dirty="0" smtClean="0"/>
              <a:t>But in practice, a “short position” is more costly and risky than a “long position”</a:t>
            </a:r>
          </a:p>
          <a:p>
            <a:pPr lvl="2" eaLnBrk="1" hangingPunct="1">
              <a:spcBef>
                <a:spcPct val="0"/>
              </a:spcBef>
            </a:pPr>
            <a:r>
              <a:rPr lang="en-US" altLang="en-US" sz="2100" dirty="0" smtClean="0"/>
              <a:t>E.g., in Smith’s experiment, people could not bet against the price of a share; they could only sell (if they still had shares), buy, or neither sell nor buy</a:t>
            </a:r>
          </a:p>
          <a:p>
            <a:pPr lvl="2" eaLnBrk="1" hangingPunct="1">
              <a:spcBef>
                <a:spcPct val="0"/>
              </a:spcBef>
            </a:pPr>
            <a:r>
              <a:rPr lang="en-US" altLang="en-US" sz="2100" dirty="0" smtClean="0"/>
              <a:t>In real life, economic and political impediments to shorting</a:t>
            </a:r>
          </a:p>
        </p:txBody>
      </p:sp>
      <p:sp>
        <p:nvSpPr>
          <p:cNvPr id="44037" name="Rectangle 2"/>
          <p:cNvSpPr txBox="1">
            <a:spLocks noChangeArrowheads="1"/>
          </p:cNvSpPr>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900"/>
              <a:t>Capital market efficiency</a:t>
            </a:r>
            <a:r>
              <a:rPr lang="en-US" altLang="en-US" sz="3500"/>
              <a:t/>
            </a:r>
            <a:br>
              <a:rPr lang="en-US" altLang="en-US" sz="3500"/>
            </a:br>
            <a:r>
              <a:rPr lang="en-US" altLang="en-US" sz="3500"/>
              <a:t>How to explain bubbles?</a:t>
            </a:r>
          </a:p>
        </p:txBody>
      </p:sp>
    </p:spTree>
    <p:extLst>
      <p:ext uri="{BB962C8B-B14F-4D97-AF65-F5344CB8AC3E}">
        <p14:creationId xmlns:p14="http://schemas.microsoft.com/office/powerpoint/2010/main" val="8234332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4294967295"/>
          </p:nvPr>
        </p:nvSpPr>
        <p:spPr>
          <a:xfrm>
            <a:off x="0" y="1447800"/>
            <a:ext cx="6477000" cy="5410200"/>
          </a:xfrm>
        </p:spPr>
        <p:txBody>
          <a:bodyPr/>
          <a:lstStyle/>
          <a:p>
            <a:pPr eaLnBrk="1" hangingPunct="1">
              <a:spcBef>
                <a:spcPct val="0"/>
              </a:spcBef>
            </a:pPr>
            <a:r>
              <a:rPr lang="en-US" altLang="en-US" sz="2400" dirty="0" smtClean="0"/>
              <a:t>So are we doomed to always repeat this?</a:t>
            </a:r>
          </a:p>
          <a:p>
            <a:pPr lvl="1" eaLnBrk="1" hangingPunct="1">
              <a:spcBef>
                <a:spcPct val="0"/>
              </a:spcBef>
            </a:pPr>
            <a:r>
              <a:rPr lang="en-US" altLang="en-US" sz="2000" dirty="0" smtClean="0"/>
              <a:t>Experiments show that people learn from their past experience of booms and busts</a:t>
            </a:r>
          </a:p>
          <a:p>
            <a:pPr lvl="1" eaLnBrk="1" hangingPunct="1">
              <a:spcBef>
                <a:spcPct val="0"/>
              </a:spcBef>
            </a:pPr>
            <a:r>
              <a:rPr lang="en-US" altLang="en-US" sz="2000" dirty="0" smtClean="0"/>
              <a:t>By the third time the same group goes through a 15-round experiment, bubble tends to disappear</a:t>
            </a:r>
          </a:p>
          <a:p>
            <a:pPr lvl="2" eaLnBrk="1" hangingPunct="1">
              <a:spcBef>
                <a:spcPct val="0"/>
              </a:spcBef>
            </a:pPr>
            <a:r>
              <a:rPr lang="en-US" altLang="en-US" sz="1900" dirty="0" smtClean="0"/>
              <a:t>People burned by previous bust start anticipating a crash earlier and sell earlier, preventing the price from taking off</a:t>
            </a:r>
          </a:p>
          <a:p>
            <a:pPr lvl="2" eaLnBrk="1" hangingPunct="1">
              <a:spcBef>
                <a:spcPct val="0"/>
              </a:spcBef>
            </a:pPr>
            <a:r>
              <a:rPr lang="en-US" altLang="en-US" sz="1900" dirty="0" smtClean="0"/>
              <a:t>But people still tend to expect the bubble will last longer and prices will end up higher than they actually are</a:t>
            </a:r>
          </a:p>
          <a:p>
            <a:pPr lvl="3" eaLnBrk="1" hangingPunct="1">
              <a:spcBef>
                <a:spcPct val="0"/>
              </a:spcBef>
            </a:pPr>
            <a:r>
              <a:rPr lang="en-US" altLang="en-US" sz="1600" dirty="0" smtClean="0"/>
              <a:t>Expectations are based on the previous game</a:t>
            </a:r>
          </a:p>
        </p:txBody>
      </p:sp>
      <p:pic>
        <p:nvPicPr>
          <p:cNvPr id="45059" name="Picture 7" descr="groundhog_d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1828800"/>
            <a:ext cx="273526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Rectangle 2"/>
          <p:cNvSpPr txBox="1">
            <a:spLocks noChangeArrowheads="1"/>
          </p:cNvSpPr>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900"/>
              <a:t>Capital market efficiency</a:t>
            </a:r>
            <a:r>
              <a:rPr lang="en-US" altLang="en-US" sz="3500"/>
              <a:t/>
            </a:r>
            <a:br>
              <a:rPr lang="en-US" altLang="en-US" sz="3500"/>
            </a:br>
            <a:r>
              <a:rPr lang="en-US" altLang="en-US" sz="3500"/>
              <a:t>How to explain bubbles?</a:t>
            </a:r>
          </a:p>
        </p:txBody>
      </p:sp>
    </p:spTree>
    <p:extLst>
      <p:ext uri="{BB962C8B-B14F-4D97-AF65-F5344CB8AC3E}">
        <p14:creationId xmlns:p14="http://schemas.microsoft.com/office/powerpoint/2010/main" val="3255304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But experience may be overrated…</a:t>
            </a:r>
          </a:p>
          <a:p>
            <a:pPr lvl="1" eaLnBrk="1" hangingPunct="1">
              <a:spcBef>
                <a:spcPct val="0"/>
              </a:spcBef>
            </a:pPr>
            <a:r>
              <a:rPr lang="en-US" altLang="en-US" sz="2200" dirty="0" smtClean="0"/>
              <a:t>Participants who repeat the game several times anticipate the bubble earlier and therefore limit its magnitude</a:t>
            </a:r>
          </a:p>
          <a:p>
            <a:pPr lvl="1" eaLnBrk="1" hangingPunct="1">
              <a:spcBef>
                <a:spcPct val="0"/>
              </a:spcBef>
            </a:pPr>
            <a:r>
              <a:rPr lang="en-US" altLang="en-US" sz="2200" dirty="0" smtClean="0"/>
              <a:t>But when game rules are changed, even just a bit (e.g., different dividends, more cash, fewer shares), even experienced traders again underestimate the bubbles, resulting in a bigger bubble and a bigger crash</a:t>
            </a:r>
          </a:p>
        </p:txBody>
      </p:sp>
      <p:sp>
        <p:nvSpPr>
          <p:cNvPr id="46085" name="Rectangle 2"/>
          <p:cNvSpPr txBox="1">
            <a:spLocks noChangeArrowheads="1"/>
          </p:cNvSpPr>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900"/>
              <a:t>Capital market efficiency</a:t>
            </a:r>
            <a:r>
              <a:rPr lang="en-US" altLang="en-US" sz="3500"/>
              <a:t/>
            </a:r>
            <a:br>
              <a:rPr lang="en-US" altLang="en-US" sz="3500"/>
            </a:br>
            <a:r>
              <a:rPr lang="en-US" altLang="en-US" sz="3500"/>
              <a:t>How to explain bubbles?</a:t>
            </a:r>
          </a:p>
        </p:txBody>
      </p:sp>
    </p:spTree>
    <p:extLst>
      <p:ext uri="{BB962C8B-B14F-4D97-AF65-F5344CB8AC3E}">
        <p14:creationId xmlns:p14="http://schemas.microsoft.com/office/powerpoint/2010/main" val="1660414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dirty="0" smtClean="0"/>
              <a:t>Investment strategies</a:t>
            </a:r>
            <a:br>
              <a:rPr lang="en-US" altLang="en-US" dirty="0" smtClean="0"/>
            </a:br>
            <a:r>
              <a:rPr lang="en-US" altLang="en-US" sz="3500" dirty="0" smtClean="0"/>
              <a:t>Investing in capital markets</a:t>
            </a:r>
            <a:endParaRPr lang="en-US" altLang="en-US" dirty="0" smtClean="0"/>
          </a:p>
        </p:txBody>
      </p:sp>
      <p:sp>
        <p:nvSpPr>
          <p:cNvPr id="48131" name="Rectangle 3"/>
          <p:cNvSpPr>
            <a:spLocks noGrp="1" noChangeArrowheads="1"/>
          </p:cNvSpPr>
          <p:nvPr>
            <p:ph type="body" sz="half" idx="1"/>
          </p:nvPr>
        </p:nvSpPr>
        <p:spPr>
          <a:xfrm>
            <a:off x="0" y="1447800"/>
            <a:ext cx="9144000" cy="5410200"/>
          </a:xfrm>
        </p:spPr>
        <p:txBody>
          <a:bodyPr/>
          <a:lstStyle/>
          <a:p>
            <a:pPr eaLnBrk="1" hangingPunct="1">
              <a:spcBef>
                <a:spcPct val="0"/>
              </a:spcBef>
            </a:pPr>
            <a:r>
              <a:rPr lang="en-US" altLang="en-US" dirty="0" smtClean="0"/>
              <a:t>Two common types of securities analysis</a:t>
            </a:r>
          </a:p>
          <a:p>
            <a:pPr lvl="1" eaLnBrk="1" hangingPunct="1">
              <a:spcBef>
                <a:spcPct val="0"/>
              </a:spcBef>
            </a:pPr>
            <a:endParaRPr lang="en-US" altLang="en-US" sz="2800" dirty="0" smtClean="0"/>
          </a:p>
          <a:p>
            <a:pPr lvl="1" eaLnBrk="1" hangingPunct="1">
              <a:spcBef>
                <a:spcPct val="0"/>
              </a:spcBef>
            </a:pPr>
            <a:r>
              <a:rPr lang="en-US" altLang="en-US" sz="2800" dirty="0" smtClean="0"/>
              <a:t>Fundamental analysis</a:t>
            </a:r>
          </a:p>
          <a:p>
            <a:pPr lvl="2" eaLnBrk="1" hangingPunct="1">
              <a:spcBef>
                <a:spcPct val="0"/>
              </a:spcBef>
            </a:pPr>
            <a:r>
              <a:rPr lang="en-US" altLang="en-US" sz="2400" dirty="0" smtClean="0"/>
              <a:t>Value</a:t>
            </a:r>
          </a:p>
          <a:p>
            <a:pPr lvl="2" eaLnBrk="1" hangingPunct="1">
              <a:spcBef>
                <a:spcPct val="0"/>
              </a:spcBef>
            </a:pPr>
            <a:r>
              <a:rPr lang="en-US" altLang="en-US" sz="2400" dirty="0" smtClean="0"/>
              <a:t>Growth</a:t>
            </a:r>
          </a:p>
          <a:p>
            <a:pPr lvl="1" eaLnBrk="1" hangingPunct="1">
              <a:spcBef>
                <a:spcPct val="0"/>
              </a:spcBef>
            </a:pPr>
            <a:endParaRPr lang="en-US" altLang="en-US" sz="2800" dirty="0" smtClean="0"/>
          </a:p>
          <a:p>
            <a:pPr lvl="1" eaLnBrk="1" hangingPunct="1">
              <a:spcBef>
                <a:spcPct val="0"/>
              </a:spcBef>
            </a:pPr>
            <a:r>
              <a:rPr lang="en-US" altLang="en-US" sz="2800" dirty="0" smtClean="0"/>
              <a:t>Technical analysis</a:t>
            </a:r>
          </a:p>
        </p:txBody>
      </p:sp>
    </p:spTree>
    <p:extLst>
      <p:ext uri="{BB962C8B-B14F-4D97-AF65-F5344CB8AC3E}">
        <p14:creationId xmlns:p14="http://schemas.microsoft.com/office/powerpoint/2010/main" val="24138777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dirty="0" smtClean="0"/>
              <a:t>Investment strategies</a:t>
            </a:r>
            <a:br>
              <a:rPr lang="en-US" altLang="en-US" dirty="0" smtClean="0"/>
            </a:br>
            <a:r>
              <a:rPr lang="en-US" altLang="en-US" sz="3500" dirty="0" smtClean="0"/>
              <a:t>Fundamental analysis</a:t>
            </a:r>
          </a:p>
        </p:txBody>
      </p:sp>
      <p:sp>
        <p:nvSpPr>
          <p:cNvPr id="49155" name="Rectangle 3"/>
          <p:cNvSpPr>
            <a:spLocks noGrp="1" noChangeArrowheads="1"/>
          </p:cNvSpPr>
          <p:nvPr>
            <p:ph type="body" sz="half" idx="1"/>
          </p:nvPr>
        </p:nvSpPr>
        <p:spPr>
          <a:xfrm>
            <a:off x="0" y="1447800"/>
            <a:ext cx="9144000" cy="5410200"/>
          </a:xfrm>
        </p:spPr>
        <p:txBody>
          <a:bodyPr/>
          <a:lstStyle/>
          <a:p>
            <a:pPr eaLnBrk="1" hangingPunct="1">
              <a:spcBef>
                <a:spcPct val="0"/>
              </a:spcBef>
            </a:pPr>
            <a:r>
              <a:rPr lang="en-US" altLang="en-US" dirty="0" smtClean="0"/>
              <a:t>Fundamental analysis involves figuring out the “correct” value of a security by studying:</a:t>
            </a:r>
          </a:p>
          <a:p>
            <a:pPr lvl="1" eaLnBrk="1" hangingPunct="1">
              <a:spcBef>
                <a:spcPct val="0"/>
              </a:spcBef>
            </a:pPr>
            <a:r>
              <a:rPr lang="en-US" altLang="en-US" sz="2500" dirty="0" smtClean="0"/>
              <a:t>available information about the company</a:t>
            </a:r>
          </a:p>
          <a:p>
            <a:pPr lvl="1" eaLnBrk="1" hangingPunct="1">
              <a:spcBef>
                <a:spcPct val="0"/>
              </a:spcBef>
            </a:pPr>
            <a:r>
              <a:rPr lang="en-US" altLang="en-US" sz="2500" dirty="0" smtClean="0"/>
              <a:t>economic factors that affect a given company’s business</a:t>
            </a:r>
          </a:p>
        </p:txBody>
      </p:sp>
      <p:pic>
        <p:nvPicPr>
          <p:cNvPr id="49156" name="Picture 9" descr="messydesk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4216400"/>
            <a:ext cx="30384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94296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Investment strategies</a:t>
            </a:r>
            <a:br>
              <a:rPr lang="en-US" altLang="en-US" smtClean="0"/>
            </a:br>
            <a:r>
              <a:rPr lang="en-US" altLang="en-US" sz="3500" smtClean="0"/>
              <a:t>Fundamental analysis</a:t>
            </a:r>
            <a:endParaRPr lang="en-US" altLang="en-US" smtClean="0"/>
          </a:p>
        </p:txBody>
      </p:sp>
      <p:sp>
        <p:nvSpPr>
          <p:cNvPr id="50179" name="Rectangle 3"/>
          <p:cNvSpPr>
            <a:spLocks noGrp="1" noChangeArrowheads="1"/>
          </p:cNvSpPr>
          <p:nvPr>
            <p:ph type="body" sz="half" idx="1"/>
          </p:nvPr>
        </p:nvSpPr>
        <p:spPr>
          <a:xfrm>
            <a:off x="0" y="1447800"/>
            <a:ext cx="9144000" cy="5410200"/>
          </a:xfrm>
        </p:spPr>
        <p:txBody>
          <a:bodyPr/>
          <a:lstStyle/>
          <a:p>
            <a:pPr eaLnBrk="1" hangingPunct="1">
              <a:spcBef>
                <a:spcPct val="0"/>
              </a:spcBef>
            </a:pPr>
            <a:r>
              <a:rPr lang="en-US" altLang="en-US" dirty="0" smtClean="0"/>
              <a:t>Strategies for fundamental investing in stock:</a:t>
            </a:r>
          </a:p>
          <a:p>
            <a:pPr lvl="1" eaLnBrk="1" hangingPunct="1">
              <a:spcBef>
                <a:spcPct val="0"/>
              </a:spcBef>
            </a:pPr>
            <a:r>
              <a:rPr lang="en-US" altLang="en-US" b="1" u="sng" dirty="0" smtClean="0"/>
              <a:t>Value</a:t>
            </a:r>
            <a:r>
              <a:rPr lang="en-US" altLang="en-US" dirty="0" smtClean="0"/>
              <a:t>: Identify companies that are much cheaper than the “correct” value</a:t>
            </a:r>
          </a:p>
          <a:p>
            <a:pPr lvl="2" eaLnBrk="1" hangingPunct="1">
              <a:spcBef>
                <a:spcPct val="0"/>
              </a:spcBef>
            </a:pPr>
            <a:r>
              <a:rPr lang="en-US" altLang="en-US" dirty="0" smtClean="0"/>
              <a:t>Essentially, hunting for bargain prices</a:t>
            </a:r>
          </a:p>
          <a:p>
            <a:pPr lvl="1" eaLnBrk="1" hangingPunct="1">
              <a:spcBef>
                <a:spcPct val="0"/>
              </a:spcBef>
            </a:pPr>
            <a:r>
              <a:rPr lang="en-US" altLang="en-US" b="1" u="sng" dirty="0" smtClean="0"/>
              <a:t>Growth</a:t>
            </a:r>
            <a:r>
              <a:rPr lang="en-US" altLang="en-US" dirty="0" smtClean="0"/>
              <a:t>: Identify companies that are likely to have explosive growth in their business</a:t>
            </a:r>
          </a:p>
          <a:p>
            <a:pPr lvl="2" eaLnBrk="1" hangingPunct="1">
              <a:spcBef>
                <a:spcPct val="0"/>
              </a:spcBef>
            </a:pPr>
            <a:r>
              <a:rPr lang="en-US" altLang="en-US" dirty="0" smtClean="0"/>
              <a:t>Essentially, hunting for “the next big thing”</a:t>
            </a:r>
          </a:p>
        </p:txBody>
      </p:sp>
      <p:cxnSp>
        <p:nvCxnSpPr>
          <p:cNvPr id="7" name="Straight Connector 6"/>
          <p:cNvCxnSpPr/>
          <p:nvPr/>
        </p:nvCxnSpPr>
        <p:spPr>
          <a:xfrm>
            <a:off x="1371600" y="5486400"/>
            <a:ext cx="6477000"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143001" y="5486400"/>
            <a:ext cx="457200" cy="317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7619207" y="5485606"/>
            <a:ext cx="457200" cy="158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0183" name="TextBox 10"/>
          <p:cNvSpPr txBox="1">
            <a:spLocks noChangeArrowheads="1"/>
          </p:cNvSpPr>
          <p:nvPr/>
        </p:nvSpPr>
        <p:spPr bwMode="auto">
          <a:xfrm>
            <a:off x="0" y="51816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Disfavored by market</a:t>
            </a:r>
          </a:p>
        </p:txBody>
      </p:sp>
      <p:sp>
        <p:nvSpPr>
          <p:cNvPr id="50184" name="TextBox 11"/>
          <p:cNvSpPr txBox="1">
            <a:spLocks noChangeArrowheads="1"/>
          </p:cNvSpPr>
          <p:nvPr/>
        </p:nvSpPr>
        <p:spPr bwMode="auto">
          <a:xfrm>
            <a:off x="7696200" y="5181600"/>
            <a:ext cx="144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Favored</a:t>
            </a:r>
            <a:br>
              <a:rPr lang="en-US" altLang="en-US" sz="1800">
                <a:latin typeface="Arial" charset="0"/>
              </a:rPr>
            </a:br>
            <a:r>
              <a:rPr lang="en-US" altLang="en-US" sz="1800">
                <a:latin typeface="Arial" charset="0"/>
              </a:rPr>
              <a:t>by market</a:t>
            </a:r>
          </a:p>
        </p:txBody>
      </p:sp>
      <p:sp>
        <p:nvSpPr>
          <p:cNvPr id="50185" name="TextBox 12"/>
          <p:cNvSpPr txBox="1">
            <a:spLocks noChangeArrowheads="1"/>
          </p:cNvSpPr>
          <p:nvPr/>
        </p:nvSpPr>
        <p:spPr bwMode="auto">
          <a:xfrm>
            <a:off x="1524000" y="49530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Now</a:t>
            </a:r>
          </a:p>
        </p:txBody>
      </p:sp>
      <p:sp>
        <p:nvSpPr>
          <p:cNvPr id="50186" name="TextBox 13"/>
          <p:cNvSpPr txBox="1">
            <a:spLocks noChangeArrowheads="1"/>
          </p:cNvSpPr>
          <p:nvPr/>
        </p:nvSpPr>
        <p:spPr bwMode="auto">
          <a:xfrm>
            <a:off x="4191000" y="556260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Now</a:t>
            </a:r>
          </a:p>
        </p:txBody>
      </p:sp>
      <p:sp>
        <p:nvSpPr>
          <p:cNvPr id="50187" name="TextBox 14"/>
          <p:cNvSpPr txBox="1">
            <a:spLocks noChangeArrowheads="1"/>
          </p:cNvSpPr>
          <p:nvPr/>
        </p:nvSpPr>
        <p:spPr bwMode="auto">
          <a:xfrm>
            <a:off x="4191000" y="4953000"/>
            <a:ext cx="914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Future</a:t>
            </a:r>
          </a:p>
        </p:txBody>
      </p:sp>
      <p:sp>
        <p:nvSpPr>
          <p:cNvPr id="50188" name="TextBox 15"/>
          <p:cNvSpPr txBox="1">
            <a:spLocks noChangeArrowheads="1"/>
          </p:cNvSpPr>
          <p:nvPr/>
        </p:nvSpPr>
        <p:spPr bwMode="auto">
          <a:xfrm>
            <a:off x="6858000" y="5573713"/>
            <a:ext cx="914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Future</a:t>
            </a:r>
          </a:p>
        </p:txBody>
      </p:sp>
      <p:sp>
        <p:nvSpPr>
          <p:cNvPr id="17" name="Right Arrow 16"/>
          <p:cNvSpPr/>
          <p:nvPr/>
        </p:nvSpPr>
        <p:spPr>
          <a:xfrm>
            <a:off x="2438400" y="4953000"/>
            <a:ext cx="1676400" cy="3921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ight Arrow 17"/>
          <p:cNvSpPr/>
          <p:nvPr/>
        </p:nvSpPr>
        <p:spPr>
          <a:xfrm>
            <a:off x="5105400" y="5562600"/>
            <a:ext cx="16764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191" name="TextBox 18"/>
          <p:cNvSpPr txBox="1">
            <a:spLocks noChangeArrowheads="1"/>
          </p:cNvSpPr>
          <p:nvPr/>
        </p:nvSpPr>
        <p:spPr bwMode="auto">
          <a:xfrm>
            <a:off x="2667000" y="49530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Value</a:t>
            </a:r>
          </a:p>
        </p:txBody>
      </p:sp>
      <p:sp>
        <p:nvSpPr>
          <p:cNvPr id="50192" name="TextBox 19"/>
          <p:cNvSpPr txBox="1">
            <a:spLocks noChangeArrowheads="1"/>
          </p:cNvSpPr>
          <p:nvPr/>
        </p:nvSpPr>
        <p:spPr bwMode="auto">
          <a:xfrm>
            <a:off x="5410200" y="5562600"/>
            <a:ext cx="106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charset="0"/>
              </a:rPr>
              <a:t>Growth</a:t>
            </a:r>
          </a:p>
        </p:txBody>
      </p:sp>
      <p:sp>
        <p:nvSpPr>
          <p:cNvPr id="50193" name="Oval 20"/>
          <p:cNvSpPr>
            <a:spLocks noChangeArrowheads="1"/>
          </p:cNvSpPr>
          <p:nvPr/>
        </p:nvSpPr>
        <p:spPr bwMode="auto">
          <a:xfrm>
            <a:off x="1524000" y="4953000"/>
            <a:ext cx="762000"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50194" name="Oval 21"/>
          <p:cNvSpPr>
            <a:spLocks noChangeArrowheads="1"/>
          </p:cNvSpPr>
          <p:nvPr/>
        </p:nvSpPr>
        <p:spPr bwMode="auto">
          <a:xfrm>
            <a:off x="6934200" y="5562600"/>
            <a:ext cx="762000"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2740231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mtClean="0"/>
              <a:t>Investment strategies</a:t>
            </a:r>
            <a:br>
              <a:rPr lang="en-US" altLang="en-US" smtClean="0"/>
            </a:br>
            <a:r>
              <a:rPr lang="en-US" altLang="en-US" sz="3500" smtClean="0"/>
              <a:t>Technical analysis</a:t>
            </a:r>
            <a:endParaRPr lang="en-US" altLang="en-US" smtClean="0"/>
          </a:p>
        </p:txBody>
      </p:sp>
      <p:sp>
        <p:nvSpPr>
          <p:cNvPr id="51203" name="Rectangle 3"/>
          <p:cNvSpPr>
            <a:spLocks noGrp="1" noChangeArrowheads="1"/>
          </p:cNvSpPr>
          <p:nvPr>
            <p:ph type="body" sz="half" idx="1"/>
          </p:nvPr>
        </p:nvSpPr>
        <p:spPr>
          <a:xfrm>
            <a:off x="0" y="1447800"/>
            <a:ext cx="9144000" cy="5410200"/>
          </a:xfrm>
        </p:spPr>
        <p:txBody>
          <a:bodyPr/>
          <a:lstStyle/>
          <a:p>
            <a:pPr eaLnBrk="1" hangingPunct="1">
              <a:spcBef>
                <a:spcPct val="0"/>
              </a:spcBef>
            </a:pPr>
            <a:r>
              <a:rPr lang="en-US" altLang="en-US" dirty="0" smtClean="0"/>
              <a:t>Technical analysis involves studying the past</a:t>
            </a:r>
            <a:br>
              <a:rPr lang="en-US" altLang="en-US" dirty="0" smtClean="0"/>
            </a:br>
            <a:r>
              <a:rPr lang="en-US" altLang="en-US" dirty="0" smtClean="0"/>
              <a:t>pricing pattern of a security to predict its future price</a:t>
            </a:r>
          </a:p>
          <a:p>
            <a:pPr lvl="1" eaLnBrk="1" hangingPunct="1">
              <a:spcBef>
                <a:spcPct val="0"/>
              </a:spcBef>
            </a:pPr>
            <a:r>
              <a:rPr lang="en-US" altLang="en-US" dirty="0" smtClean="0"/>
              <a:t>Basic idea: All information is already factored into the price, but the actual info is hard to acquire (“what is more important than why”) </a:t>
            </a:r>
          </a:p>
        </p:txBody>
      </p:sp>
      <p:pic>
        <p:nvPicPr>
          <p:cNvPr id="51204" name="Picture 8" descr="channel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3581400"/>
            <a:ext cx="4837113"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81639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pPr eaLnBrk="1" hangingPunct="1"/>
            <a:r>
              <a:rPr lang="en-US" altLang="en-US" smtClean="0"/>
              <a:t>Investment strategies</a:t>
            </a:r>
            <a:br>
              <a:rPr lang="en-US" altLang="en-US" smtClean="0"/>
            </a:br>
            <a:r>
              <a:rPr lang="en-US" altLang="en-US" sz="3500" smtClean="0"/>
              <a:t>Matching the market (</a:t>
            </a:r>
            <a:r>
              <a:rPr lang="el-GR" altLang="en-US" sz="3500" smtClean="0"/>
              <a:t>β</a:t>
            </a:r>
            <a:r>
              <a:rPr lang="en-US" altLang="en-US" sz="3500" smtClean="0"/>
              <a:t>)</a:t>
            </a:r>
          </a:p>
        </p:txBody>
      </p:sp>
      <p:sp>
        <p:nvSpPr>
          <p:cNvPr id="52227"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smtClean="0"/>
              <a:t>Bearing in mind the ECMH, how does one rationally invest in capital markets?</a:t>
            </a:r>
          </a:p>
          <a:p>
            <a:pPr eaLnBrk="1" hangingPunct="1">
              <a:spcBef>
                <a:spcPct val="0"/>
              </a:spcBef>
            </a:pPr>
            <a:r>
              <a:rPr lang="en-US" altLang="en-US" sz="2400" dirty="0" smtClean="0"/>
              <a:t>Jane expects the S&amp;P 500 (a stock market index) to rise 5% in the coming year</a:t>
            </a:r>
          </a:p>
          <a:p>
            <a:pPr eaLnBrk="1" hangingPunct="1">
              <a:spcBef>
                <a:spcPct val="0"/>
              </a:spcBef>
            </a:pPr>
            <a:r>
              <a:rPr lang="en-US" altLang="en-US" sz="2400" dirty="0" smtClean="0">
                <a:solidFill>
                  <a:srgbClr val="FF0000"/>
                </a:solidFill>
              </a:rPr>
              <a:t>Is there a way that she can invest her money so that she makes exactly the same return as the S&amp;P 500?</a:t>
            </a:r>
          </a:p>
          <a:p>
            <a:pPr lvl="1" eaLnBrk="1" hangingPunct="1">
              <a:spcBef>
                <a:spcPct val="0"/>
              </a:spcBef>
            </a:pPr>
            <a:r>
              <a:rPr lang="en-US" altLang="en-US" sz="2000" dirty="0" smtClean="0">
                <a:solidFill>
                  <a:srgbClr val="FF0000"/>
                </a:solidFill>
              </a:rPr>
              <a:t>Will it work in efficient capital markets?</a:t>
            </a:r>
          </a:p>
          <a:p>
            <a:pPr eaLnBrk="1" hangingPunct="1">
              <a:spcBef>
                <a:spcPct val="0"/>
              </a:spcBef>
            </a:pPr>
            <a:r>
              <a:rPr lang="en-US" altLang="en-US" sz="2400" dirty="0" smtClean="0"/>
              <a:t>To facilitate this kind of investing, there are special type of mutual funds called </a:t>
            </a:r>
            <a:r>
              <a:rPr lang="en-US" altLang="en-US" sz="2400" b="1" u="sng" dirty="0" smtClean="0"/>
              <a:t>index funds</a:t>
            </a:r>
          </a:p>
          <a:p>
            <a:pPr lvl="1" eaLnBrk="1" hangingPunct="1">
              <a:spcBef>
                <a:spcPct val="0"/>
              </a:spcBef>
            </a:pPr>
            <a:r>
              <a:rPr lang="en-US" altLang="en-US" sz="2000" dirty="0" smtClean="0"/>
              <a:t>Index funds try to match the market index, not beat it</a:t>
            </a:r>
          </a:p>
          <a:p>
            <a:pPr lvl="1" eaLnBrk="1" hangingPunct="1">
              <a:spcBef>
                <a:spcPct val="0"/>
              </a:spcBef>
            </a:pPr>
            <a:r>
              <a:rPr lang="en-US" altLang="en-US" sz="2000" dirty="0" smtClean="0"/>
              <a:t>They do not pick the best stocks; they invest in all of them</a:t>
            </a:r>
          </a:p>
          <a:p>
            <a:pPr lvl="1" eaLnBrk="1" hangingPunct="1">
              <a:spcBef>
                <a:spcPct val="0"/>
              </a:spcBef>
            </a:pPr>
            <a:r>
              <a:rPr lang="en-US" altLang="en-US" sz="2000" dirty="0" smtClean="0"/>
              <a:t>Very low fees: &lt;0.1%</a:t>
            </a:r>
          </a:p>
        </p:txBody>
      </p:sp>
    </p:spTree>
    <p:extLst>
      <p:ext uri="{BB962C8B-B14F-4D97-AF65-F5344CB8AC3E}">
        <p14:creationId xmlns:p14="http://schemas.microsoft.com/office/powerpoint/2010/main" val="65800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smtClean="0"/>
              <a:t>Capital market terminology</a:t>
            </a:r>
            <a:br>
              <a:rPr lang="en-US" altLang="en-US" dirty="0" smtClean="0"/>
            </a:br>
            <a:r>
              <a:rPr lang="en-US" altLang="en-US" sz="3500" dirty="0" smtClean="0"/>
              <a:t>Arch-types of capital</a:t>
            </a:r>
            <a:endParaRPr lang="en-US" altLang="en-US" dirty="0" smtClean="0"/>
          </a:p>
        </p:txBody>
      </p:sp>
      <p:sp>
        <p:nvSpPr>
          <p:cNvPr id="14339" name="Rectangle 3"/>
          <p:cNvSpPr>
            <a:spLocks noGrp="1" noChangeArrowheads="1"/>
          </p:cNvSpPr>
          <p:nvPr>
            <p:ph type="body" sz="half" idx="1"/>
          </p:nvPr>
        </p:nvSpPr>
        <p:spPr>
          <a:xfrm>
            <a:off x="0" y="1447800"/>
            <a:ext cx="9144000" cy="5410200"/>
          </a:xfrm>
        </p:spPr>
        <p:txBody>
          <a:bodyPr/>
          <a:lstStyle/>
          <a:p>
            <a:pPr eaLnBrk="1" hangingPunct="1">
              <a:spcBef>
                <a:spcPct val="0"/>
              </a:spcBef>
            </a:pPr>
            <a:r>
              <a:rPr lang="en-US" altLang="en-US" sz="2400" dirty="0" smtClean="0"/>
              <a:t>The firm receives money in return for a –</a:t>
            </a:r>
          </a:p>
          <a:p>
            <a:pPr lvl="1" eaLnBrk="1" hangingPunct="1">
              <a:spcBef>
                <a:spcPct val="0"/>
              </a:spcBef>
            </a:pPr>
            <a:r>
              <a:rPr lang="en-US" altLang="en-US" sz="2000" dirty="0" smtClean="0"/>
              <a:t>Claim to the remainder of the firm’s assets, after paying all other obligations (</a:t>
            </a:r>
            <a:r>
              <a:rPr lang="en-US" altLang="en-US" sz="2000" b="1" u="sng" dirty="0" smtClean="0"/>
              <a:t>Equity</a:t>
            </a:r>
            <a:r>
              <a:rPr lang="en-US" altLang="en-US" sz="2000" dirty="0" smtClean="0"/>
              <a:t>)</a:t>
            </a:r>
          </a:p>
          <a:p>
            <a:pPr lvl="1" eaLnBrk="1" hangingPunct="1">
              <a:spcBef>
                <a:spcPct val="0"/>
              </a:spcBef>
            </a:pPr>
            <a:r>
              <a:rPr lang="en-US" altLang="en-US" sz="2000" dirty="0" smtClean="0"/>
              <a:t>Claim to a predetermined stream of money, unrelated to the firm’s performance (</a:t>
            </a:r>
            <a:r>
              <a:rPr lang="en-US" altLang="en-US" sz="2000" b="1" u="sng" dirty="0" smtClean="0"/>
              <a:t>Debt</a:t>
            </a:r>
            <a:r>
              <a:rPr lang="en-US" altLang="en-US" sz="2000" dirty="0" smtClean="0"/>
              <a:t>)</a:t>
            </a:r>
          </a:p>
          <a:p>
            <a:pPr eaLnBrk="1" hangingPunct="1">
              <a:spcBef>
                <a:spcPct val="0"/>
              </a:spcBef>
            </a:pPr>
            <a:r>
              <a:rPr lang="en-US" altLang="en-US" sz="2400" dirty="0" smtClean="0"/>
              <a:t>Debt can be further divided:</a:t>
            </a:r>
          </a:p>
          <a:p>
            <a:pPr lvl="1" eaLnBrk="1" hangingPunct="1">
              <a:spcBef>
                <a:spcPct val="0"/>
              </a:spcBef>
            </a:pPr>
            <a:r>
              <a:rPr lang="en-US" altLang="en-US" sz="2000" dirty="0" smtClean="0"/>
              <a:t>Is collateral offered to secure the debt (senior/secured debt), or not (junior/unsecured debt)?</a:t>
            </a:r>
          </a:p>
          <a:p>
            <a:pPr lvl="1" eaLnBrk="1" hangingPunct="1">
              <a:spcBef>
                <a:spcPct val="0"/>
              </a:spcBef>
            </a:pPr>
            <a:r>
              <a:rPr lang="en-US" altLang="en-US" sz="2000" dirty="0" smtClean="0"/>
              <a:t>Can claim be exercised immediately by the owner?</a:t>
            </a:r>
          </a:p>
          <a:p>
            <a:pPr lvl="1" eaLnBrk="1" hangingPunct="1">
              <a:spcBef>
                <a:spcPct val="0"/>
              </a:spcBef>
            </a:pPr>
            <a:r>
              <a:rPr lang="en-US" altLang="en-US" sz="2000" dirty="0" smtClean="0"/>
              <a:t>Can claim be easily transferred to a third party?</a:t>
            </a:r>
          </a:p>
        </p:txBody>
      </p:sp>
      <p:graphicFrame>
        <p:nvGraphicFramePr>
          <p:cNvPr id="2" name="Table 1"/>
          <p:cNvGraphicFramePr>
            <a:graphicFrameLocks noGrp="1"/>
          </p:cNvGraphicFramePr>
          <p:nvPr/>
        </p:nvGraphicFramePr>
        <p:xfrm>
          <a:off x="152400" y="4800600"/>
          <a:ext cx="8839200" cy="1320800"/>
        </p:xfrm>
        <a:graphic>
          <a:graphicData uri="http://schemas.openxmlformats.org/drawingml/2006/table">
            <a:tbl>
              <a:tblPr firstRow="1" bandRow="1">
                <a:tableStyleId>{93296810-A885-4BE3-A3E7-6D5BEEA58F35}</a:tableStyleId>
              </a:tblPr>
              <a:tblGrid>
                <a:gridCol w="2743200"/>
                <a:gridCol w="3276600"/>
                <a:gridCol w="2819400"/>
              </a:tblGrid>
              <a:tr h="370840">
                <a:tc>
                  <a:txBody>
                    <a:bodyPr/>
                    <a:lstStyle/>
                    <a:p>
                      <a:endParaRPr lang="en-US" sz="1600" dirty="0"/>
                    </a:p>
                  </a:txBody>
                  <a:tcPr/>
                </a:tc>
                <a:tc>
                  <a:txBody>
                    <a:bodyPr/>
                    <a:lstStyle/>
                    <a:p>
                      <a:r>
                        <a:rPr lang="en-US" sz="1600" dirty="0" smtClean="0"/>
                        <a:t>Exercised (almost) immediately</a:t>
                      </a:r>
                      <a:endParaRPr lang="en-US" sz="1600" dirty="0"/>
                    </a:p>
                  </a:txBody>
                  <a:tcPr/>
                </a:tc>
                <a:tc>
                  <a:txBody>
                    <a:bodyPr/>
                    <a:lstStyle/>
                    <a:p>
                      <a:r>
                        <a:rPr lang="en-US" sz="1600" dirty="0" smtClean="0"/>
                        <a:t>Not exercised immediately</a:t>
                      </a:r>
                      <a:endParaRPr lang="en-US" sz="1600" dirty="0"/>
                    </a:p>
                  </a:txBody>
                  <a:tcPr/>
                </a:tc>
              </a:tr>
              <a:tr h="370840">
                <a:tc>
                  <a:txBody>
                    <a:bodyPr/>
                    <a:lstStyle/>
                    <a:p>
                      <a:r>
                        <a:rPr lang="en-US" sz="1600" dirty="0" smtClean="0"/>
                        <a:t>Claim is publicly traded </a:t>
                      </a:r>
                      <a:r>
                        <a:rPr lang="en-US" sz="1500" dirty="0" smtClean="0"/>
                        <a:t>(easy to transfer to 3</a:t>
                      </a:r>
                      <a:r>
                        <a:rPr lang="en-US" sz="1500" baseline="30000" dirty="0" smtClean="0"/>
                        <a:t>rd</a:t>
                      </a:r>
                      <a:r>
                        <a:rPr lang="en-US" sz="1500" dirty="0" smtClean="0"/>
                        <a:t> party)</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“Cash”: checks,</a:t>
                      </a:r>
                      <a:r>
                        <a:rPr lang="en-US" sz="1600" baseline="0" dirty="0" smtClean="0"/>
                        <a:t> </a:t>
                      </a:r>
                      <a:r>
                        <a:rPr lang="en-US" sz="1600" dirty="0" smtClean="0"/>
                        <a:t>commercial paper, notes</a:t>
                      </a:r>
                      <a:endParaRPr lang="en-US" sz="1600" dirty="0"/>
                    </a:p>
                  </a:txBody>
                  <a:tcPr/>
                </a:tc>
                <a:tc>
                  <a:txBody>
                    <a:bodyPr/>
                    <a:lstStyle/>
                    <a:p>
                      <a:r>
                        <a:rPr lang="en-US" sz="1600" dirty="0" smtClean="0"/>
                        <a:t>Bonds</a:t>
                      </a:r>
                      <a:endParaRPr lang="en-US" sz="1600" dirty="0"/>
                    </a:p>
                  </a:txBody>
                  <a:tcPr/>
                </a:tc>
              </a:tr>
              <a:tr h="370840">
                <a:tc>
                  <a:txBody>
                    <a:bodyPr/>
                    <a:lstStyle/>
                    <a:p>
                      <a:r>
                        <a:rPr lang="en-US" sz="1600" dirty="0" smtClean="0"/>
                        <a:t>Claim is not publicly traded</a:t>
                      </a:r>
                      <a:endParaRPr lang="en-US" sz="1600" dirty="0"/>
                    </a:p>
                  </a:txBody>
                  <a:tcPr/>
                </a:tc>
                <a:tc>
                  <a:txBody>
                    <a:bodyPr/>
                    <a:lstStyle/>
                    <a:p>
                      <a:r>
                        <a:rPr lang="en-US" sz="1600" dirty="0" smtClean="0"/>
                        <a:t>Short-term</a:t>
                      </a:r>
                      <a:r>
                        <a:rPr lang="en-US" sz="1600" baseline="0" dirty="0" smtClean="0"/>
                        <a:t> loans</a:t>
                      </a:r>
                      <a:endParaRPr lang="en-US" sz="1600" dirty="0"/>
                    </a:p>
                  </a:txBody>
                  <a:tcPr/>
                </a:tc>
                <a:tc>
                  <a:txBody>
                    <a:bodyPr/>
                    <a:lstStyle/>
                    <a:p>
                      <a:r>
                        <a:rPr lang="en-US" sz="1600" dirty="0" smtClean="0"/>
                        <a:t>Long-term loans</a:t>
                      </a:r>
                      <a:endParaRPr lang="en-US" sz="1600" dirty="0"/>
                    </a:p>
                  </a:txBody>
                  <a:tcPr/>
                </a:tc>
              </a:tr>
            </a:tbl>
          </a:graphicData>
        </a:graphic>
      </p:graphicFrame>
    </p:spTree>
    <p:extLst>
      <p:ext uri="{BB962C8B-B14F-4D97-AF65-F5344CB8AC3E}">
        <p14:creationId xmlns:p14="http://schemas.microsoft.com/office/powerpoint/2010/main" val="38483596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eaLnBrk="1" hangingPunct="1"/>
            <a:r>
              <a:rPr lang="en-US" altLang="en-US" smtClean="0"/>
              <a:t>Investment strategies</a:t>
            </a:r>
            <a:br>
              <a:rPr lang="en-US" altLang="en-US" smtClean="0"/>
            </a:br>
            <a:r>
              <a:rPr lang="en-US" altLang="en-US" sz="3500" smtClean="0"/>
              <a:t>Matching the market (</a:t>
            </a:r>
            <a:r>
              <a:rPr lang="el-GR" altLang="en-US" sz="3500" smtClean="0"/>
              <a:t>β</a:t>
            </a:r>
            <a:r>
              <a:rPr lang="en-US" altLang="en-US" sz="3500" smtClean="0"/>
              <a:t>)</a:t>
            </a:r>
          </a:p>
        </p:txBody>
      </p:sp>
      <p:sp>
        <p:nvSpPr>
          <p:cNvPr id="5325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Calvin likes to live on the edge.  He wants to invest so that he makes ten times what the S&amp;P 500 does. I.e.:</a:t>
            </a:r>
          </a:p>
          <a:p>
            <a:pPr lvl="1" eaLnBrk="1" hangingPunct="1">
              <a:spcBef>
                <a:spcPct val="0"/>
              </a:spcBef>
            </a:pPr>
            <a:r>
              <a:rPr lang="en-US" altLang="en-US" sz="2400" dirty="0" smtClean="0"/>
              <a:t>If S&amp;P 500 goes up 5%, Calvin profits 50%</a:t>
            </a:r>
          </a:p>
          <a:p>
            <a:pPr lvl="1" eaLnBrk="1" hangingPunct="1">
              <a:spcBef>
                <a:spcPct val="0"/>
              </a:spcBef>
            </a:pPr>
            <a:r>
              <a:rPr lang="en-US" altLang="en-US" sz="2400" dirty="0" smtClean="0"/>
              <a:t>If S&amp;P 500 goes down 5%, Calvin loses 50%</a:t>
            </a:r>
          </a:p>
          <a:p>
            <a:pPr eaLnBrk="1" hangingPunct="1">
              <a:spcBef>
                <a:spcPct val="0"/>
              </a:spcBef>
            </a:pPr>
            <a:r>
              <a:rPr lang="en-US" altLang="en-US" sz="2800" dirty="0" smtClean="0"/>
              <a:t>He borrows $100 from a bank;</a:t>
            </a:r>
            <a:br>
              <a:rPr lang="en-US" altLang="en-US" sz="2800" dirty="0" smtClean="0"/>
            </a:br>
            <a:r>
              <a:rPr lang="en-US" altLang="en-US" sz="2800" dirty="0" smtClean="0"/>
              <a:t>buys units in an S&amp;P 500 index fund</a:t>
            </a:r>
          </a:p>
          <a:p>
            <a:pPr lvl="1" eaLnBrk="1" hangingPunct="1">
              <a:spcBef>
                <a:spcPct val="0"/>
              </a:spcBef>
            </a:pPr>
            <a:r>
              <a:rPr lang="en-US" altLang="en-US" sz="2400" dirty="0" smtClean="0"/>
              <a:t>For simplicity, assume 0% interest</a:t>
            </a:r>
          </a:p>
          <a:p>
            <a:pPr eaLnBrk="1" hangingPunct="1">
              <a:spcBef>
                <a:spcPct val="0"/>
              </a:spcBef>
            </a:pPr>
            <a:r>
              <a:rPr lang="en-US" altLang="en-US" sz="2800" dirty="0" smtClean="0"/>
              <a:t>Bank holds as collateral:</a:t>
            </a:r>
          </a:p>
          <a:p>
            <a:pPr lvl="1" eaLnBrk="1" hangingPunct="1">
              <a:spcBef>
                <a:spcPct val="0"/>
              </a:spcBef>
            </a:pPr>
            <a:r>
              <a:rPr lang="en-US" altLang="en-US" sz="2400" dirty="0" smtClean="0"/>
              <a:t>The index fund units</a:t>
            </a:r>
          </a:p>
          <a:p>
            <a:pPr lvl="1" eaLnBrk="1" hangingPunct="1">
              <a:spcBef>
                <a:spcPct val="0"/>
              </a:spcBef>
            </a:pPr>
            <a:r>
              <a:rPr lang="en-US" altLang="en-US" sz="2400" dirty="0" smtClean="0"/>
              <a:t>$10 of Calvin’s own money (margin)</a:t>
            </a:r>
          </a:p>
        </p:txBody>
      </p:sp>
      <p:pic>
        <p:nvPicPr>
          <p:cNvPr id="53252" name="Picture 7" descr="083622088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9188" y="3505200"/>
            <a:ext cx="2897187"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48031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eaLnBrk="1" hangingPunct="1"/>
            <a:r>
              <a:rPr lang="en-US" altLang="en-US" dirty="0" smtClean="0"/>
              <a:t>Investment strategies</a:t>
            </a:r>
            <a:br>
              <a:rPr lang="en-US" altLang="en-US" dirty="0" smtClean="0"/>
            </a:br>
            <a:r>
              <a:rPr lang="en-US" altLang="en-US" sz="3500" dirty="0" smtClean="0"/>
              <a:t>Matching the market (</a:t>
            </a:r>
            <a:r>
              <a:rPr lang="el-GR" altLang="en-US" sz="3500" dirty="0" smtClean="0"/>
              <a:t>β</a:t>
            </a:r>
            <a:r>
              <a:rPr lang="en-US" altLang="en-US" sz="3500" dirty="0" smtClean="0"/>
              <a:t>)</a:t>
            </a:r>
          </a:p>
        </p:txBody>
      </p:sp>
      <p:sp>
        <p:nvSpPr>
          <p:cNvPr id="54275"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If S&amp;P 500 went up by 5%</a:t>
            </a:r>
          </a:p>
          <a:p>
            <a:pPr lvl="1" eaLnBrk="1" hangingPunct="1">
              <a:spcBef>
                <a:spcPct val="0"/>
              </a:spcBef>
            </a:pPr>
            <a:r>
              <a:rPr lang="en-US" altLang="en-US" sz="2400" dirty="0" smtClean="0"/>
              <a:t>Calvin sells units for $105</a:t>
            </a:r>
          </a:p>
          <a:p>
            <a:pPr lvl="1" eaLnBrk="1" hangingPunct="1">
              <a:spcBef>
                <a:spcPct val="0"/>
              </a:spcBef>
            </a:pPr>
            <a:r>
              <a:rPr lang="en-US" altLang="en-US" sz="2400" dirty="0" smtClean="0"/>
              <a:t>Pays back $100 for loan</a:t>
            </a:r>
          </a:p>
          <a:p>
            <a:pPr lvl="1" eaLnBrk="1" hangingPunct="1">
              <a:spcBef>
                <a:spcPct val="0"/>
              </a:spcBef>
            </a:pPr>
            <a:r>
              <a:rPr lang="en-US" altLang="en-US" sz="2400" dirty="0" smtClean="0"/>
              <a:t>Profit: $5 off of a $10 investment → 50%</a:t>
            </a:r>
          </a:p>
          <a:p>
            <a:pPr eaLnBrk="1" hangingPunct="1">
              <a:spcBef>
                <a:spcPct val="0"/>
              </a:spcBef>
            </a:pPr>
            <a:r>
              <a:rPr lang="en-US" altLang="en-US" sz="2800" dirty="0" smtClean="0"/>
              <a:t>If S&amp;P 500 went down by 5%</a:t>
            </a:r>
          </a:p>
          <a:p>
            <a:pPr lvl="1" eaLnBrk="1" hangingPunct="1">
              <a:spcBef>
                <a:spcPct val="0"/>
              </a:spcBef>
            </a:pPr>
            <a:r>
              <a:rPr lang="en-US" altLang="en-US" sz="2400" dirty="0" smtClean="0"/>
              <a:t>Calvin sells units for $95</a:t>
            </a:r>
          </a:p>
          <a:p>
            <a:pPr lvl="1" eaLnBrk="1" hangingPunct="1">
              <a:spcBef>
                <a:spcPct val="0"/>
              </a:spcBef>
            </a:pPr>
            <a:r>
              <a:rPr lang="en-US" altLang="en-US" sz="2400" dirty="0" smtClean="0"/>
              <a:t>Owes bank $100 for loan</a:t>
            </a:r>
          </a:p>
          <a:p>
            <a:pPr lvl="1" eaLnBrk="1" hangingPunct="1">
              <a:spcBef>
                <a:spcPct val="0"/>
              </a:spcBef>
            </a:pPr>
            <a:r>
              <a:rPr lang="en-US" altLang="en-US" sz="2400" dirty="0" smtClean="0"/>
              <a:t>Bank keeps $95 proceeds + $5 out of the margin</a:t>
            </a:r>
          </a:p>
          <a:p>
            <a:pPr lvl="1" eaLnBrk="1" hangingPunct="1">
              <a:spcBef>
                <a:spcPct val="0"/>
              </a:spcBef>
            </a:pPr>
            <a:r>
              <a:rPr lang="en-US" altLang="en-US" sz="2400" dirty="0" smtClean="0"/>
              <a:t>Profit: -$5 off of a $10 investment → -50%</a:t>
            </a:r>
          </a:p>
          <a:p>
            <a:pPr eaLnBrk="1" hangingPunct="1">
              <a:spcBef>
                <a:spcPct val="0"/>
              </a:spcBef>
            </a:pPr>
            <a:r>
              <a:rPr lang="en-US" altLang="en-US" sz="2800" dirty="0" smtClean="0">
                <a:solidFill>
                  <a:srgbClr val="FF0000"/>
                </a:solidFill>
              </a:rPr>
              <a:t>How much does this arrangement cost?</a:t>
            </a:r>
          </a:p>
          <a:p>
            <a:pPr eaLnBrk="1" hangingPunct="1">
              <a:spcBef>
                <a:spcPct val="0"/>
              </a:spcBef>
            </a:pPr>
            <a:r>
              <a:rPr lang="en-US" altLang="en-US" sz="2800" dirty="0" smtClean="0">
                <a:solidFill>
                  <a:srgbClr val="FF0000"/>
                </a:solidFill>
              </a:rPr>
              <a:t>Will it work in efficient capital markets?</a:t>
            </a:r>
          </a:p>
        </p:txBody>
      </p:sp>
    </p:spTree>
    <p:extLst>
      <p:ext uri="{BB962C8B-B14F-4D97-AF65-F5344CB8AC3E}">
        <p14:creationId xmlns:p14="http://schemas.microsoft.com/office/powerpoint/2010/main" val="21511103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0" y="0"/>
            <a:ext cx="9144000" cy="1295400"/>
          </a:xfrm>
        </p:spPr>
        <p:txBody>
          <a:bodyPr/>
          <a:lstStyle/>
          <a:p>
            <a:pPr eaLnBrk="1" hangingPunct="1"/>
            <a:r>
              <a:rPr lang="en-US" altLang="en-US" dirty="0" smtClean="0"/>
              <a:t>Investment strategies</a:t>
            </a:r>
            <a:br>
              <a:rPr lang="en-US" altLang="en-US" dirty="0" smtClean="0"/>
            </a:br>
            <a:r>
              <a:rPr lang="en-US" altLang="en-US" sz="3500" dirty="0" smtClean="0"/>
              <a:t>Beta</a:t>
            </a:r>
          </a:p>
        </p:txBody>
      </p:sp>
      <p:sp>
        <p:nvSpPr>
          <p:cNvPr id="55299"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In finance theory, the relation between </a:t>
            </a:r>
            <a:r>
              <a:rPr lang="en-US" altLang="en-US" sz="2800" dirty="0" err="1" smtClean="0"/>
              <a:t>RoR</a:t>
            </a:r>
            <a:r>
              <a:rPr lang="en-US" altLang="en-US" sz="2800" dirty="0" smtClean="0"/>
              <a:t> on an investment &amp; </a:t>
            </a:r>
            <a:r>
              <a:rPr lang="en-US" altLang="en-US" sz="2800" dirty="0" err="1" smtClean="0"/>
              <a:t>RoR</a:t>
            </a:r>
            <a:r>
              <a:rPr lang="en-US" altLang="en-US" sz="2800" dirty="0" smtClean="0"/>
              <a:t> of the market is known as </a:t>
            </a:r>
            <a:r>
              <a:rPr lang="en-US" altLang="en-US" sz="2800" b="1" u="sng" dirty="0" smtClean="0"/>
              <a:t>beta </a:t>
            </a:r>
            <a:r>
              <a:rPr lang="en-US" altLang="en-US" sz="2800" dirty="0" smtClean="0"/>
              <a:t>(</a:t>
            </a:r>
            <a:r>
              <a:rPr lang="el-GR" altLang="en-US" sz="2800" dirty="0" smtClean="0"/>
              <a:t>β</a:t>
            </a:r>
            <a:r>
              <a:rPr lang="en-US" altLang="en-US" sz="2800" dirty="0" smtClean="0"/>
              <a:t>)</a:t>
            </a:r>
            <a:endParaRPr lang="en-US" altLang="en-US" sz="2800" b="1" u="sng" dirty="0" smtClean="0"/>
          </a:p>
          <a:p>
            <a:pPr eaLnBrk="1" hangingPunct="1">
              <a:spcBef>
                <a:spcPct val="0"/>
              </a:spcBef>
            </a:pPr>
            <a:r>
              <a:rPr lang="el-GR" altLang="en-US" sz="2800" dirty="0" smtClean="0"/>
              <a:t>β</a:t>
            </a:r>
            <a:r>
              <a:rPr lang="en-US" altLang="en-US" sz="2800" dirty="0" smtClean="0"/>
              <a:t>=1: Investment acts exactly same as the market</a:t>
            </a:r>
          </a:p>
          <a:p>
            <a:pPr lvl="1" eaLnBrk="1" hangingPunct="1">
              <a:spcBef>
                <a:spcPct val="0"/>
              </a:spcBef>
            </a:pPr>
            <a:r>
              <a:rPr lang="en-US" altLang="en-US" sz="2400" dirty="0" smtClean="0"/>
              <a:t>E.g., an index fund aims to have </a:t>
            </a:r>
            <a:r>
              <a:rPr lang="el-GR" altLang="en-US" sz="2400" dirty="0" smtClean="0"/>
              <a:t>β</a:t>
            </a:r>
            <a:r>
              <a:rPr lang="en-US" altLang="en-US" sz="2400" dirty="0" smtClean="0"/>
              <a:t>=1</a:t>
            </a:r>
          </a:p>
          <a:p>
            <a:pPr eaLnBrk="1" hangingPunct="1">
              <a:spcBef>
                <a:spcPct val="0"/>
              </a:spcBef>
            </a:pPr>
            <a:r>
              <a:rPr lang="el-GR" altLang="en-US" sz="2800" dirty="0" smtClean="0"/>
              <a:t>β</a:t>
            </a:r>
            <a:r>
              <a:rPr lang="en-US" altLang="en-US" sz="2800" dirty="0" smtClean="0"/>
              <a:t>=10: Investment rises &amp; falls 10 times as much as the market</a:t>
            </a:r>
          </a:p>
          <a:p>
            <a:pPr lvl="1" eaLnBrk="1" hangingPunct="1">
              <a:spcBef>
                <a:spcPct val="0"/>
              </a:spcBef>
            </a:pPr>
            <a:r>
              <a:rPr lang="en-US" altLang="en-US" sz="2400" dirty="0" smtClean="0"/>
              <a:t>E.g., Calvin’s investment</a:t>
            </a:r>
          </a:p>
          <a:p>
            <a:pPr eaLnBrk="1" hangingPunct="1">
              <a:spcBef>
                <a:spcPct val="0"/>
              </a:spcBef>
            </a:pPr>
            <a:r>
              <a:rPr lang="el-GR" altLang="en-US" sz="2800" dirty="0" smtClean="0"/>
              <a:t>β</a:t>
            </a:r>
            <a:r>
              <a:rPr lang="en-US" altLang="en-US" sz="2800" dirty="0" smtClean="0"/>
              <a:t>=0: Investment’s </a:t>
            </a:r>
            <a:r>
              <a:rPr lang="en-US" altLang="en-US" sz="2800" dirty="0" err="1" smtClean="0"/>
              <a:t>RoR</a:t>
            </a:r>
            <a:r>
              <a:rPr lang="en-US" altLang="en-US" sz="2800" dirty="0" smtClean="0"/>
              <a:t> is not related to market </a:t>
            </a:r>
            <a:r>
              <a:rPr lang="en-US" altLang="en-US" sz="2800" dirty="0" err="1" smtClean="0"/>
              <a:t>RoR</a:t>
            </a:r>
            <a:endParaRPr lang="en-US" altLang="en-US" sz="2800" dirty="0" smtClean="0"/>
          </a:p>
          <a:p>
            <a:pPr lvl="1" eaLnBrk="1" hangingPunct="1">
              <a:spcBef>
                <a:spcPct val="0"/>
              </a:spcBef>
            </a:pPr>
            <a:r>
              <a:rPr lang="en-US" altLang="en-US" sz="2400" dirty="0" smtClean="0"/>
              <a:t>E.g., a bank savings account with fixed interest</a:t>
            </a:r>
          </a:p>
          <a:p>
            <a:pPr eaLnBrk="1" hangingPunct="1">
              <a:spcBef>
                <a:spcPct val="0"/>
              </a:spcBef>
            </a:pPr>
            <a:r>
              <a:rPr lang="el-GR" altLang="en-US" sz="2800" dirty="0" smtClean="0"/>
              <a:t>β</a:t>
            </a:r>
            <a:r>
              <a:rPr lang="en-US" altLang="en-US" sz="2800" dirty="0" smtClean="0"/>
              <a:t>=-1: Investment acts exactly opposite of the market</a:t>
            </a:r>
          </a:p>
          <a:p>
            <a:pPr lvl="1" eaLnBrk="1" hangingPunct="1">
              <a:spcBef>
                <a:spcPct val="0"/>
              </a:spcBef>
            </a:pPr>
            <a:r>
              <a:rPr lang="en-US" altLang="en-US" sz="2400" dirty="0" smtClean="0"/>
              <a:t>E.g., selling short index fund units</a:t>
            </a:r>
          </a:p>
        </p:txBody>
      </p:sp>
    </p:spTree>
    <p:extLst>
      <p:ext uri="{BB962C8B-B14F-4D97-AF65-F5344CB8AC3E}">
        <p14:creationId xmlns:p14="http://schemas.microsoft.com/office/powerpoint/2010/main" val="5462571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0" y="0"/>
            <a:ext cx="9144000" cy="1295400"/>
          </a:xfrm>
        </p:spPr>
        <p:txBody>
          <a:bodyPr/>
          <a:lstStyle/>
          <a:p>
            <a:pPr eaLnBrk="1" hangingPunct="1"/>
            <a:r>
              <a:rPr lang="en-US" altLang="en-US" dirty="0" smtClean="0"/>
              <a:t>Investment strategies</a:t>
            </a:r>
            <a:br>
              <a:rPr lang="en-US" altLang="en-US" dirty="0" smtClean="0"/>
            </a:br>
            <a:r>
              <a:rPr lang="en-US" altLang="en-US" sz="3500" dirty="0" smtClean="0"/>
              <a:t>Alpha &amp; beta</a:t>
            </a:r>
          </a:p>
        </p:txBody>
      </p:sp>
      <p:sp>
        <p:nvSpPr>
          <p:cNvPr id="56323"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Colloquially in the financial world, </a:t>
            </a:r>
            <a:r>
              <a:rPr lang="el-GR" altLang="en-US" sz="2800" dirty="0" smtClean="0"/>
              <a:t>β</a:t>
            </a:r>
            <a:r>
              <a:rPr lang="en-US" altLang="en-US" sz="2800" dirty="0" smtClean="0"/>
              <a:t> means the return on the investment that is explained by what the market as a whole did, adjusted for the risk of the investment</a:t>
            </a:r>
          </a:p>
          <a:p>
            <a:pPr eaLnBrk="1" hangingPunct="1">
              <a:spcBef>
                <a:spcPct val="0"/>
              </a:spcBef>
            </a:pPr>
            <a:endParaRPr lang="en-US" altLang="en-US" sz="2800" dirty="0" smtClean="0"/>
          </a:p>
          <a:p>
            <a:pPr eaLnBrk="1" hangingPunct="1">
              <a:spcBef>
                <a:spcPct val="0"/>
              </a:spcBef>
            </a:pPr>
            <a:r>
              <a:rPr lang="en-US" altLang="en-US" sz="2800" dirty="0" smtClean="0"/>
              <a:t>In other words, if the S&amp;P 500 went up 5%, then</a:t>
            </a:r>
          </a:p>
          <a:p>
            <a:pPr lvl="1" eaLnBrk="1" hangingPunct="1">
              <a:spcBef>
                <a:spcPct val="0"/>
              </a:spcBef>
            </a:pPr>
            <a:r>
              <a:rPr lang="en-US" altLang="en-US" dirty="0" smtClean="0"/>
              <a:t>the “beta return” for an investment with </a:t>
            </a:r>
            <a:r>
              <a:rPr lang="el-GR" altLang="en-US" dirty="0" smtClean="0"/>
              <a:t>β</a:t>
            </a:r>
            <a:r>
              <a:rPr lang="en-US" altLang="en-US" dirty="0" smtClean="0"/>
              <a:t>=1 is 5%</a:t>
            </a:r>
          </a:p>
          <a:p>
            <a:pPr lvl="1" eaLnBrk="1" hangingPunct="1">
              <a:spcBef>
                <a:spcPct val="0"/>
              </a:spcBef>
            </a:pPr>
            <a:r>
              <a:rPr lang="en-US" altLang="en-US" dirty="0" smtClean="0"/>
              <a:t>the “beta return” for an investment with </a:t>
            </a:r>
            <a:r>
              <a:rPr lang="el-GR" altLang="en-US" dirty="0" smtClean="0"/>
              <a:t>β</a:t>
            </a:r>
            <a:r>
              <a:rPr lang="en-US" altLang="en-US" dirty="0" smtClean="0"/>
              <a:t>=10 is 50%</a:t>
            </a:r>
          </a:p>
        </p:txBody>
      </p:sp>
      <p:sp>
        <p:nvSpPr>
          <p:cNvPr id="56324" name="Rectangle 6"/>
          <p:cNvSpPr>
            <a:spLocks noChangeArrowheads="1"/>
          </p:cNvSpPr>
          <p:nvPr/>
        </p:nvSpPr>
        <p:spPr bwMode="auto">
          <a:xfrm>
            <a:off x="2209800" y="4953000"/>
            <a:ext cx="3124200" cy="533400"/>
          </a:xfrm>
          <a:prstGeom prst="rect">
            <a:avLst/>
          </a:prstGeom>
          <a:solidFill>
            <a:srgbClr val="FF0000"/>
          </a:solidFill>
          <a:ln w="9525">
            <a:solidFill>
              <a:schemeClr val="tx1"/>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56325" name="Rectangle 7"/>
          <p:cNvSpPr>
            <a:spLocks noChangeArrowheads="1"/>
          </p:cNvSpPr>
          <p:nvPr/>
        </p:nvSpPr>
        <p:spPr bwMode="auto">
          <a:xfrm>
            <a:off x="5334000" y="4953000"/>
            <a:ext cx="1600200" cy="533400"/>
          </a:xfrm>
          <a:prstGeom prst="rect">
            <a:avLst/>
          </a:prstGeom>
          <a:solidFill>
            <a:srgbClr val="009900"/>
          </a:solidFill>
          <a:ln w="9525">
            <a:solidFill>
              <a:schemeClr val="tx1"/>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56326" name="Text Box 8"/>
          <p:cNvSpPr txBox="1">
            <a:spLocks noChangeArrowheads="1"/>
          </p:cNvSpPr>
          <p:nvPr/>
        </p:nvSpPr>
        <p:spPr bwMode="auto">
          <a:xfrm>
            <a:off x="3276600" y="49530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400">
                <a:latin typeface="Arial" charset="0"/>
              </a:rPr>
              <a:t>Beta</a:t>
            </a:r>
          </a:p>
        </p:txBody>
      </p:sp>
      <p:sp>
        <p:nvSpPr>
          <p:cNvPr id="56327" name="Text Box 9"/>
          <p:cNvSpPr txBox="1">
            <a:spLocks noChangeArrowheads="1"/>
          </p:cNvSpPr>
          <p:nvPr/>
        </p:nvSpPr>
        <p:spPr bwMode="auto">
          <a:xfrm>
            <a:off x="5562600" y="4953000"/>
            <a:ext cx="106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400">
                <a:latin typeface="Arial" charset="0"/>
              </a:rPr>
              <a:t>Alpha</a:t>
            </a:r>
          </a:p>
        </p:txBody>
      </p:sp>
    </p:spTree>
    <p:extLst>
      <p:ext uri="{BB962C8B-B14F-4D97-AF65-F5344CB8AC3E}">
        <p14:creationId xmlns:p14="http://schemas.microsoft.com/office/powerpoint/2010/main" val="6800174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0" y="0"/>
            <a:ext cx="9144000" cy="1295400"/>
          </a:xfrm>
        </p:spPr>
        <p:txBody>
          <a:bodyPr/>
          <a:lstStyle/>
          <a:p>
            <a:pPr eaLnBrk="1" hangingPunct="1"/>
            <a:r>
              <a:rPr lang="en-US" altLang="en-US" dirty="0" smtClean="0"/>
              <a:t>Investment strategies</a:t>
            </a:r>
            <a:br>
              <a:rPr lang="en-US" altLang="en-US" dirty="0" smtClean="0"/>
            </a:br>
            <a:r>
              <a:rPr lang="en-US" altLang="en-US" sz="3500" dirty="0" smtClean="0"/>
              <a:t>Alpha &amp; beta</a:t>
            </a:r>
          </a:p>
        </p:txBody>
      </p:sp>
      <p:sp>
        <p:nvSpPr>
          <p:cNvPr id="57347"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The portion of the return that is not explained by the market is called </a:t>
            </a:r>
            <a:r>
              <a:rPr lang="en-US" altLang="en-US" sz="2800" b="1" u="sng" dirty="0" smtClean="0"/>
              <a:t>alpha</a:t>
            </a:r>
            <a:r>
              <a:rPr lang="en-US" altLang="en-US" sz="2800" dirty="0" smtClean="0"/>
              <a:t> (</a:t>
            </a:r>
            <a:r>
              <a:rPr lang="el-GR" altLang="en-US" sz="2800" dirty="0" smtClean="0"/>
              <a:t>α</a:t>
            </a:r>
            <a:r>
              <a:rPr lang="en-US" altLang="en-US" sz="2800" dirty="0" smtClean="0"/>
              <a:t>) (sometimes called “abnormal return”)</a:t>
            </a:r>
          </a:p>
          <a:p>
            <a:pPr eaLnBrk="1" hangingPunct="1">
              <a:spcBef>
                <a:spcPct val="0"/>
              </a:spcBef>
            </a:pPr>
            <a:endParaRPr lang="en-US" altLang="en-US" sz="2800" dirty="0" smtClean="0"/>
          </a:p>
          <a:p>
            <a:pPr eaLnBrk="1" hangingPunct="1">
              <a:spcBef>
                <a:spcPct val="0"/>
              </a:spcBef>
            </a:pPr>
            <a:r>
              <a:rPr lang="en-US" altLang="en-US" sz="2800" dirty="0" smtClean="0"/>
              <a:t>A money manager achieved a </a:t>
            </a:r>
            <a:r>
              <a:rPr lang="en-US" altLang="en-US" sz="2800" dirty="0" err="1" smtClean="0"/>
              <a:t>RoR</a:t>
            </a:r>
            <a:r>
              <a:rPr lang="en-US" altLang="en-US" sz="2800" dirty="0" smtClean="0"/>
              <a:t> of 20%. During that time, the S&amp;P 500 went up 5%. What is her </a:t>
            </a:r>
            <a:r>
              <a:rPr lang="el-GR" altLang="en-US" sz="2800" dirty="0" smtClean="0"/>
              <a:t>α</a:t>
            </a:r>
            <a:r>
              <a:rPr lang="en-US" altLang="en-US" sz="2800" dirty="0" smtClean="0"/>
              <a:t> if –</a:t>
            </a:r>
          </a:p>
          <a:p>
            <a:pPr lvl="1" eaLnBrk="1" hangingPunct="1">
              <a:spcBef>
                <a:spcPct val="0"/>
              </a:spcBef>
            </a:pPr>
            <a:r>
              <a:rPr lang="en-US" altLang="en-US" dirty="0" smtClean="0">
                <a:solidFill>
                  <a:srgbClr val="FF0000"/>
                </a:solidFill>
              </a:rPr>
              <a:t>the portfolio’s </a:t>
            </a:r>
            <a:r>
              <a:rPr lang="el-GR" altLang="en-US" sz="2400" dirty="0" smtClean="0">
                <a:solidFill>
                  <a:srgbClr val="FF0000"/>
                </a:solidFill>
              </a:rPr>
              <a:t>β</a:t>
            </a:r>
            <a:r>
              <a:rPr lang="en-US" altLang="en-US" dirty="0" smtClean="0">
                <a:solidFill>
                  <a:srgbClr val="FF0000"/>
                </a:solidFill>
              </a:rPr>
              <a:t> is 1?</a:t>
            </a:r>
          </a:p>
          <a:p>
            <a:pPr lvl="1" eaLnBrk="1" hangingPunct="1">
              <a:spcBef>
                <a:spcPct val="0"/>
              </a:spcBef>
            </a:pPr>
            <a:r>
              <a:rPr lang="en-US" altLang="en-US" dirty="0" smtClean="0">
                <a:solidFill>
                  <a:srgbClr val="FF0000"/>
                </a:solidFill>
              </a:rPr>
              <a:t>the portfolio’s </a:t>
            </a:r>
            <a:r>
              <a:rPr lang="el-GR" altLang="en-US" sz="2400" dirty="0" smtClean="0">
                <a:solidFill>
                  <a:srgbClr val="FF0000"/>
                </a:solidFill>
              </a:rPr>
              <a:t>β</a:t>
            </a:r>
            <a:r>
              <a:rPr lang="en-US" altLang="en-US" dirty="0" smtClean="0">
                <a:solidFill>
                  <a:srgbClr val="FF0000"/>
                </a:solidFill>
              </a:rPr>
              <a:t> is 10?</a:t>
            </a:r>
          </a:p>
          <a:p>
            <a:pPr eaLnBrk="1" hangingPunct="1">
              <a:spcBef>
                <a:spcPct val="0"/>
              </a:spcBef>
            </a:pPr>
            <a:endParaRPr lang="en-US" altLang="en-US" sz="2800" dirty="0" smtClean="0">
              <a:solidFill>
                <a:srgbClr val="FF0000"/>
              </a:solidFill>
            </a:endParaRPr>
          </a:p>
          <a:p>
            <a:pPr eaLnBrk="1" hangingPunct="1">
              <a:spcBef>
                <a:spcPct val="0"/>
              </a:spcBef>
            </a:pPr>
            <a:r>
              <a:rPr lang="en-US" altLang="en-US" sz="2800" dirty="0" smtClean="0">
                <a:solidFill>
                  <a:srgbClr val="FF0000"/>
                </a:solidFill>
              </a:rPr>
              <a:t>Based on her performance, does she deserve a higher fee than what an index fund charges?</a:t>
            </a:r>
          </a:p>
        </p:txBody>
      </p:sp>
    </p:spTree>
    <p:extLst>
      <p:ext uri="{BB962C8B-B14F-4D97-AF65-F5344CB8AC3E}">
        <p14:creationId xmlns:p14="http://schemas.microsoft.com/office/powerpoint/2010/main" val="11393072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0" y="0"/>
            <a:ext cx="9144000" cy="1295400"/>
          </a:xfrm>
        </p:spPr>
        <p:txBody>
          <a:bodyPr/>
          <a:lstStyle/>
          <a:p>
            <a:pPr eaLnBrk="1" hangingPunct="1"/>
            <a:r>
              <a:rPr lang="en-US" altLang="en-US" dirty="0" smtClean="0"/>
              <a:t>Investment strategies</a:t>
            </a:r>
            <a:br>
              <a:rPr lang="en-US" altLang="en-US" dirty="0" smtClean="0"/>
            </a:br>
            <a:r>
              <a:rPr lang="en-US" altLang="en-US" sz="3500" dirty="0" smtClean="0"/>
              <a:t>Problems with </a:t>
            </a:r>
            <a:r>
              <a:rPr lang="el-GR" altLang="en-US" sz="3500" dirty="0" smtClean="0"/>
              <a:t>α</a:t>
            </a:r>
            <a:endParaRPr lang="en-US" altLang="en-US" sz="3500" dirty="0" smtClean="0"/>
          </a:p>
        </p:txBody>
      </p:sp>
      <p:sp>
        <p:nvSpPr>
          <p:cNvPr id="58371" name="Rectangle 3"/>
          <p:cNvSpPr>
            <a:spLocks noGrp="1" noChangeArrowheads="1"/>
          </p:cNvSpPr>
          <p:nvPr>
            <p:ph type="body" idx="4294967295"/>
          </p:nvPr>
        </p:nvSpPr>
        <p:spPr>
          <a:xfrm>
            <a:off x="0" y="1447800"/>
            <a:ext cx="9144000" cy="5410200"/>
          </a:xfrm>
        </p:spPr>
        <p:txBody>
          <a:bodyPr/>
          <a:lstStyle/>
          <a:p>
            <a:pPr marL="571500" indent="-571500" eaLnBrk="1" hangingPunct="1">
              <a:spcBef>
                <a:spcPct val="0"/>
              </a:spcBef>
              <a:buFont typeface="Wingdings" pitchFamily="2" charset="2"/>
              <a:buAutoNum type="arabicPeriod"/>
            </a:pPr>
            <a:r>
              <a:rPr lang="en-US" altLang="en-US" sz="2800" dirty="0" smtClean="0"/>
              <a:t>To know </a:t>
            </a:r>
            <a:r>
              <a:rPr lang="el-GR" altLang="en-US" sz="2800" dirty="0" smtClean="0"/>
              <a:t>α</a:t>
            </a:r>
            <a:r>
              <a:rPr lang="en-US" altLang="en-US" sz="2800" dirty="0" smtClean="0"/>
              <a:t>, you need to know </a:t>
            </a:r>
            <a:r>
              <a:rPr lang="el-GR" altLang="en-US" sz="2800" dirty="0" smtClean="0"/>
              <a:t>β</a:t>
            </a:r>
            <a:r>
              <a:rPr lang="en-US" altLang="en-US" sz="2800" dirty="0" smtClean="0"/>
              <a:t> (the risk of the investment)</a:t>
            </a:r>
          </a:p>
          <a:p>
            <a:pPr marL="839788" lvl="1" indent="-495300" eaLnBrk="1" hangingPunct="1">
              <a:spcBef>
                <a:spcPct val="0"/>
              </a:spcBef>
            </a:pPr>
            <a:r>
              <a:rPr lang="en-US" altLang="en-US" dirty="0" smtClean="0"/>
              <a:t>Infer </a:t>
            </a:r>
            <a:r>
              <a:rPr lang="el-GR" altLang="en-US" dirty="0" smtClean="0"/>
              <a:t>β</a:t>
            </a:r>
            <a:r>
              <a:rPr lang="en-US" altLang="en-US" dirty="0" smtClean="0"/>
              <a:t> from past behavior</a:t>
            </a:r>
          </a:p>
          <a:p>
            <a:pPr marL="1352550" lvl="2" indent="-438150" eaLnBrk="1" hangingPunct="1">
              <a:spcBef>
                <a:spcPct val="0"/>
              </a:spcBef>
            </a:pPr>
            <a:r>
              <a:rPr lang="en-US" altLang="en-US" dirty="0" smtClean="0"/>
              <a:t>But investments may act differently in the future</a:t>
            </a:r>
          </a:p>
          <a:p>
            <a:pPr marL="1352550" lvl="2" indent="-438150" eaLnBrk="1" hangingPunct="1">
              <a:spcBef>
                <a:spcPct val="0"/>
              </a:spcBef>
            </a:pPr>
            <a:r>
              <a:rPr lang="en-US" altLang="en-US" dirty="0" smtClean="0"/>
              <a:t>Also, new investments have no past record track</a:t>
            </a:r>
          </a:p>
          <a:p>
            <a:pPr marL="839788" lvl="1" indent="-495300" eaLnBrk="1" hangingPunct="1">
              <a:spcBef>
                <a:spcPct val="0"/>
              </a:spcBef>
            </a:pPr>
            <a:r>
              <a:rPr lang="en-US" altLang="en-US" dirty="0" smtClean="0"/>
              <a:t>Calculate </a:t>
            </a:r>
            <a:r>
              <a:rPr lang="el-GR" altLang="en-US" dirty="0" smtClean="0"/>
              <a:t>β</a:t>
            </a:r>
            <a:r>
              <a:rPr lang="en-US" altLang="en-US" dirty="0" smtClean="0"/>
              <a:t> for the past year &amp; pay at end of year</a:t>
            </a:r>
          </a:p>
          <a:p>
            <a:pPr marL="1352550" lvl="2" indent="-438150" eaLnBrk="1" hangingPunct="1">
              <a:spcBef>
                <a:spcPct val="0"/>
              </a:spcBef>
            </a:pPr>
            <a:r>
              <a:rPr lang="en-US" altLang="en-US" dirty="0" smtClean="0"/>
              <a:t>But it will come out wrong if the past year is not representative</a:t>
            </a:r>
          </a:p>
          <a:p>
            <a:pPr marL="839788" lvl="1" indent="-495300" eaLnBrk="1" hangingPunct="1">
              <a:spcBef>
                <a:spcPct val="0"/>
              </a:spcBef>
            </a:pPr>
            <a:r>
              <a:rPr lang="en-US" altLang="en-US" dirty="0" smtClean="0"/>
              <a:t>Calculate </a:t>
            </a:r>
            <a:r>
              <a:rPr lang="el-GR" altLang="en-US" dirty="0" smtClean="0"/>
              <a:t>β</a:t>
            </a:r>
            <a:r>
              <a:rPr lang="en-US" altLang="en-US" dirty="0" smtClean="0"/>
              <a:t> for the past 10 years &amp; pay then</a:t>
            </a:r>
          </a:p>
          <a:p>
            <a:pPr marL="1352550" lvl="2" indent="-438150" eaLnBrk="1" hangingPunct="1">
              <a:spcBef>
                <a:spcPct val="0"/>
              </a:spcBef>
            </a:pPr>
            <a:r>
              <a:rPr lang="en-US" altLang="en-US" dirty="0" smtClean="0"/>
              <a:t>But no money manager will wait that long to be paid</a:t>
            </a:r>
          </a:p>
          <a:p>
            <a:pPr marL="1352550" lvl="2" indent="-438150" eaLnBrk="1" hangingPunct="1">
              <a:spcBef>
                <a:spcPct val="0"/>
              </a:spcBef>
            </a:pPr>
            <a:r>
              <a:rPr lang="en-US" altLang="en-US" dirty="0" smtClean="0"/>
              <a:t>And few investors will invest for that long</a:t>
            </a:r>
          </a:p>
        </p:txBody>
      </p:sp>
    </p:spTree>
    <p:extLst>
      <p:ext uri="{BB962C8B-B14F-4D97-AF65-F5344CB8AC3E}">
        <p14:creationId xmlns:p14="http://schemas.microsoft.com/office/powerpoint/2010/main" val="27786431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0" y="0"/>
            <a:ext cx="9144000" cy="1295400"/>
          </a:xfrm>
        </p:spPr>
        <p:txBody>
          <a:bodyPr/>
          <a:lstStyle/>
          <a:p>
            <a:pPr eaLnBrk="1" hangingPunct="1"/>
            <a:r>
              <a:rPr lang="en-US" altLang="en-US" dirty="0" smtClean="0"/>
              <a:t>Investment strategies</a:t>
            </a:r>
            <a:br>
              <a:rPr lang="en-US" altLang="en-US" dirty="0" smtClean="0"/>
            </a:br>
            <a:r>
              <a:rPr lang="en-US" altLang="en-US" sz="3500" dirty="0" smtClean="0"/>
              <a:t>Problems with </a:t>
            </a:r>
            <a:r>
              <a:rPr lang="el-GR" altLang="en-US" sz="3500" dirty="0" smtClean="0"/>
              <a:t>α</a:t>
            </a:r>
            <a:endParaRPr lang="en-US" altLang="en-US" sz="3500" dirty="0" smtClean="0"/>
          </a:p>
        </p:txBody>
      </p:sp>
      <p:sp>
        <p:nvSpPr>
          <p:cNvPr id="59395" name="Rectangle 3"/>
          <p:cNvSpPr>
            <a:spLocks noGrp="1" noChangeArrowheads="1"/>
          </p:cNvSpPr>
          <p:nvPr>
            <p:ph type="body" idx="4294967295"/>
          </p:nvPr>
        </p:nvSpPr>
        <p:spPr>
          <a:xfrm>
            <a:off x="0" y="1447800"/>
            <a:ext cx="9144000" cy="5410200"/>
          </a:xfrm>
        </p:spPr>
        <p:txBody>
          <a:bodyPr/>
          <a:lstStyle/>
          <a:p>
            <a:pPr marL="571500" indent="-571500" eaLnBrk="1" hangingPunct="1">
              <a:spcBef>
                <a:spcPct val="0"/>
              </a:spcBef>
              <a:buFont typeface="Wingdings" pitchFamily="2" charset="2"/>
              <a:buAutoNum type="arabicPeriod" startAt="2"/>
            </a:pPr>
            <a:r>
              <a:rPr lang="en-US" altLang="en-US" sz="2800" dirty="0" smtClean="0"/>
              <a:t>How do you earn an abnormal return (</a:t>
            </a:r>
            <a:r>
              <a:rPr lang="el-GR" altLang="en-US" sz="2800" dirty="0" smtClean="0"/>
              <a:t>α</a:t>
            </a:r>
            <a:r>
              <a:rPr lang="en-US" altLang="en-US" sz="2800" dirty="0" smtClean="0"/>
              <a:t>)?</a:t>
            </a:r>
          </a:p>
          <a:p>
            <a:pPr marL="839788" lvl="1" indent="-495300" eaLnBrk="1" hangingPunct="1">
              <a:spcBef>
                <a:spcPct val="0"/>
              </a:spcBef>
            </a:pPr>
            <a:r>
              <a:rPr lang="en-US" altLang="en-US" dirty="0" smtClean="0"/>
              <a:t>Creating a </a:t>
            </a:r>
            <a:r>
              <a:rPr lang="el-GR" altLang="en-US" dirty="0" smtClean="0"/>
              <a:t>β</a:t>
            </a:r>
            <a:r>
              <a:rPr lang="en-US" altLang="en-US" dirty="0" smtClean="0"/>
              <a:t> return is a commodity; easy &amp; inexpensive</a:t>
            </a:r>
          </a:p>
          <a:p>
            <a:pPr marL="1352550" lvl="2" indent="-438150" eaLnBrk="1" hangingPunct="1">
              <a:spcBef>
                <a:spcPct val="0"/>
              </a:spcBef>
            </a:pPr>
            <a:r>
              <a:rPr lang="en-US" altLang="en-US" dirty="0" smtClean="0">
                <a:solidFill>
                  <a:srgbClr val="FF0000"/>
                </a:solidFill>
              </a:rPr>
              <a:t>How do you create a </a:t>
            </a:r>
            <a:r>
              <a:rPr lang="el-GR" altLang="en-US" dirty="0" smtClean="0">
                <a:solidFill>
                  <a:srgbClr val="FF0000"/>
                </a:solidFill>
              </a:rPr>
              <a:t>β</a:t>
            </a:r>
            <a:r>
              <a:rPr lang="en-US" altLang="en-US" dirty="0" smtClean="0">
                <a:solidFill>
                  <a:srgbClr val="FF0000"/>
                </a:solidFill>
              </a:rPr>
              <a:t> return?</a:t>
            </a:r>
          </a:p>
          <a:p>
            <a:pPr marL="839788" lvl="1" indent="-495300" eaLnBrk="1" hangingPunct="1">
              <a:spcBef>
                <a:spcPct val="0"/>
              </a:spcBef>
            </a:pPr>
            <a:r>
              <a:rPr lang="en-US" altLang="en-US" dirty="0" smtClean="0"/>
              <a:t>But this means that it’s not enough money for an expert money manager</a:t>
            </a:r>
          </a:p>
          <a:p>
            <a:pPr marL="839788" lvl="1" indent="-495300" eaLnBrk="1" hangingPunct="1">
              <a:spcBef>
                <a:spcPct val="0"/>
              </a:spcBef>
            </a:pPr>
            <a:r>
              <a:rPr lang="en-US" altLang="en-US" dirty="0" smtClean="0"/>
              <a:t>To justify high fees, a money manager needs to create an </a:t>
            </a:r>
            <a:r>
              <a:rPr lang="el-GR" altLang="en-US" sz="2400" dirty="0" smtClean="0"/>
              <a:t>α</a:t>
            </a:r>
            <a:r>
              <a:rPr lang="en-US" altLang="en-US" dirty="0" smtClean="0"/>
              <a:t> return</a:t>
            </a:r>
          </a:p>
          <a:p>
            <a:pPr marL="571500" indent="-571500" eaLnBrk="1" hangingPunct="1">
              <a:spcBef>
                <a:spcPct val="0"/>
              </a:spcBef>
            </a:pPr>
            <a:endParaRPr lang="en-US" altLang="en-US" sz="2800" dirty="0" smtClean="0"/>
          </a:p>
          <a:p>
            <a:pPr marL="571500" indent="-571500" eaLnBrk="1" hangingPunct="1">
              <a:spcBef>
                <a:spcPct val="0"/>
              </a:spcBef>
            </a:pPr>
            <a:r>
              <a:rPr lang="en-US" altLang="en-US" sz="2800" dirty="0" smtClean="0"/>
              <a:t>Three ways to create </a:t>
            </a:r>
            <a:r>
              <a:rPr lang="el-GR" altLang="en-US" sz="2800" dirty="0" smtClean="0"/>
              <a:t>α</a:t>
            </a:r>
            <a:r>
              <a:rPr lang="en-US" altLang="en-US" sz="2800" dirty="0" smtClean="0"/>
              <a:t> …</a:t>
            </a:r>
          </a:p>
        </p:txBody>
      </p:sp>
    </p:spTree>
    <p:extLst>
      <p:ext uri="{BB962C8B-B14F-4D97-AF65-F5344CB8AC3E}">
        <p14:creationId xmlns:p14="http://schemas.microsoft.com/office/powerpoint/2010/main" val="27548489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0" y="0"/>
            <a:ext cx="9144000" cy="1295400"/>
          </a:xfrm>
        </p:spPr>
        <p:txBody>
          <a:bodyPr/>
          <a:lstStyle/>
          <a:p>
            <a:r>
              <a:rPr lang="en-US" altLang="en-US" dirty="0" smtClean="0"/>
              <a:t>Investment strategies</a:t>
            </a:r>
            <a:br>
              <a:rPr lang="en-US" altLang="en-US" dirty="0" smtClean="0"/>
            </a:br>
            <a:r>
              <a:rPr lang="en-US" altLang="en-US" sz="3500" dirty="0" smtClean="0"/>
              <a:t>Creating </a:t>
            </a:r>
            <a:r>
              <a:rPr lang="el-GR" altLang="en-US" sz="3500" dirty="0" smtClean="0"/>
              <a:t>α</a:t>
            </a:r>
            <a:endParaRPr lang="en-US" altLang="en-US" sz="3500" dirty="0" smtClean="0"/>
          </a:p>
        </p:txBody>
      </p:sp>
      <p:sp>
        <p:nvSpPr>
          <p:cNvPr id="60419" name="Rectangle 3"/>
          <p:cNvSpPr>
            <a:spLocks noGrp="1" noChangeArrowheads="1"/>
          </p:cNvSpPr>
          <p:nvPr>
            <p:ph type="body" idx="4294967295"/>
          </p:nvPr>
        </p:nvSpPr>
        <p:spPr>
          <a:xfrm>
            <a:off x="0" y="1447800"/>
            <a:ext cx="9144000" cy="5410200"/>
          </a:xfrm>
        </p:spPr>
        <p:txBody>
          <a:bodyPr/>
          <a:lstStyle/>
          <a:p>
            <a:pPr marL="571500" indent="-571500">
              <a:spcBef>
                <a:spcPct val="0"/>
              </a:spcBef>
              <a:buFont typeface="Wingdings" pitchFamily="2" charset="2"/>
              <a:buAutoNum type="arabicPeriod"/>
            </a:pPr>
            <a:r>
              <a:rPr lang="en-US" altLang="en-US" sz="2800" b="1" dirty="0" smtClean="0"/>
              <a:t>Entrepreneurship</a:t>
            </a:r>
          </a:p>
          <a:p>
            <a:pPr marL="571500" indent="-571500">
              <a:spcBef>
                <a:spcPct val="0"/>
              </a:spcBef>
            </a:pPr>
            <a:r>
              <a:rPr lang="en-US" altLang="en-US" sz="2800" dirty="0" smtClean="0"/>
              <a:t>Control the enterprise &amp; make it work better.  E.g.</a:t>
            </a:r>
          </a:p>
          <a:p>
            <a:pPr marL="839788" lvl="1" indent="-495300">
              <a:spcBef>
                <a:spcPct val="0"/>
              </a:spcBef>
            </a:pPr>
            <a:r>
              <a:rPr lang="en-US" altLang="en-US" sz="2400" dirty="0" smtClean="0"/>
              <a:t>Venture capitalism: take an inventor &amp; idea and turn into professionally run business</a:t>
            </a:r>
          </a:p>
          <a:p>
            <a:pPr marL="839788" lvl="1" indent="-495300">
              <a:spcBef>
                <a:spcPct val="0"/>
              </a:spcBef>
            </a:pPr>
            <a:r>
              <a:rPr lang="en-US" altLang="en-US" sz="2400" dirty="0" smtClean="0"/>
              <a:t>Shareholder activism: buy unpopular (cheap) company, replace its management with one that the market trusts more, sell when prices rise</a:t>
            </a:r>
          </a:p>
          <a:p>
            <a:pPr marL="571500" indent="-571500">
              <a:spcBef>
                <a:spcPct val="0"/>
              </a:spcBef>
            </a:pPr>
            <a:r>
              <a:rPr lang="en-US" altLang="en-US" sz="2800" b="1" dirty="0" smtClean="0"/>
              <a:t>Why aren’t profits competed away?</a:t>
            </a:r>
          </a:p>
          <a:p>
            <a:pPr marL="839788" lvl="1" indent="-495300">
              <a:spcBef>
                <a:spcPct val="0"/>
              </a:spcBef>
            </a:pPr>
            <a:r>
              <a:rPr lang="en-US" altLang="en-US" sz="2400" dirty="0" smtClean="0"/>
              <a:t>Requires continuous, active involvement</a:t>
            </a:r>
          </a:p>
          <a:p>
            <a:pPr marL="1352550" lvl="2" indent="-438150">
              <a:spcBef>
                <a:spcPct val="0"/>
              </a:spcBef>
            </a:pPr>
            <a:r>
              <a:rPr lang="en-US" altLang="en-US" sz="2100" dirty="0" smtClean="0"/>
              <a:t>Limits manager to a small number of ventures</a:t>
            </a:r>
          </a:p>
          <a:p>
            <a:pPr marL="839788" lvl="1" indent="-495300">
              <a:spcBef>
                <a:spcPct val="0"/>
              </a:spcBef>
            </a:pPr>
            <a:r>
              <a:rPr lang="en-US" altLang="en-US" sz="2400" dirty="0" smtClean="0"/>
              <a:t>Requires new ideas</a:t>
            </a:r>
          </a:p>
        </p:txBody>
      </p:sp>
    </p:spTree>
    <p:extLst>
      <p:ext uri="{BB962C8B-B14F-4D97-AF65-F5344CB8AC3E}">
        <p14:creationId xmlns:p14="http://schemas.microsoft.com/office/powerpoint/2010/main" val="39370265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0" y="0"/>
            <a:ext cx="9144000" cy="1295400"/>
          </a:xfrm>
        </p:spPr>
        <p:txBody>
          <a:bodyPr/>
          <a:lstStyle/>
          <a:p>
            <a:r>
              <a:rPr lang="en-US" altLang="en-US" dirty="0" smtClean="0"/>
              <a:t>Investment strategies</a:t>
            </a:r>
            <a:br>
              <a:rPr lang="en-US" altLang="en-US" dirty="0" smtClean="0"/>
            </a:br>
            <a:r>
              <a:rPr lang="en-US" altLang="en-US" sz="3500" dirty="0" smtClean="0"/>
              <a:t>Creating </a:t>
            </a:r>
            <a:r>
              <a:rPr lang="el-GR" altLang="en-US" sz="3500" dirty="0" smtClean="0"/>
              <a:t>α</a:t>
            </a:r>
            <a:endParaRPr lang="en-US" altLang="en-US" sz="3500" dirty="0" smtClean="0"/>
          </a:p>
        </p:txBody>
      </p:sp>
      <p:sp>
        <p:nvSpPr>
          <p:cNvPr id="61443" name="Rectangle 3"/>
          <p:cNvSpPr>
            <a:spLocks noGrp="1" noChangeArrowheads="1"/>
          </p:cNvSpPr>
          <p:nvPr>
            <p:ph type="body" idx="4294967295"/>
          </p:nvPr>
        </p:nvSpPr>
        <p:spPr>
          <a:xfrm>
            <a:off x="0" y="1447800"/>
            <a:ext cx="9144000" cy="5410200"/>
          </a:xfrm>
        </p:spPr>
        <p:txBody>
          <a:bodyPr/>
          <a:lstStyle/>
          <a:p>
            <a:pPr marL="571500" indent="-571500">
              <a:spcBef>
                <a:spcPct val="0"/>
              </a:spcBef>
              <a:buFont typeface="Wingdings" pitchFamily="2" charset="2"/>
              <a:buAutoNum type="arabicPeriod" startAt="2"/>
            </a:pPr>
            <a:r>
              <a:rPr lang="en-US" altLang="en-US" sz="2800" b="1" dirty="0" smtClean="0"/>
              <a:t>Valuation</a:t>
            </a:r>
          </a:p>
          <a:p>
            <a:pPr marL="571500" indent="-571500">
              <a:spcBef>
                <a:spcPct val="0"/>
              </a:spcBef>
            </a:pPr>
            <a:r>
              <a:rPr lang="en-US" altLang="en-US" sz="2800" dirty="0" smtClean="0"/>
              <a:t>Identify underpriced investments &amp; invest in them</a:t>
            </a:r>
          </a:p>
          <a:p>
            <a:pPr marL="571500" indent="-571500">
              <a:spcBef>
                <a:spcPct val="0"/>
              </a:spcBef>
            </a:pPr>
            <a:r>
              <a:rPr lang="en-US" altLang="en-US" sz="2800" dirty="0" smtClean="0"/>
              <a:t>Requires </a:t>
            </a:r>
            <a:r>
              <a:rPr lang="en-US" altLang="en-US" sz="2800" b="1" u="sng" dirty="0" smtClean="0"/>
              <a:t>market efficiency &lt; strong</a:t>
            </a:r>
          </a:p>
          <a:p>
            <a:pPr marL="839788" lvl="1" indent="-495300">
              <a:spcBef>
                <a:spcPct val="0"/>
              </a:spcBef>
            </a:pPr>
            <a:r>
              <a:rPr lang="en-US" altLang="en-US" sz="2400" dirty="0" smtClean="0"/>
              <a:t>Less liquid markets (few buyers/sellers); or</a:t>
            </a:r>
          </a:p>
          <a:p>
            <a:pPr marL="839788" lvl="1" indent="-495300">
              <a:spcBef>
                <a:spcPct val="0"/>
              </a:spcBef>
            </a:pPr>
            <a:r>
              <a:rPr lang="en-US" altLang="en-US" sz="2400" dirty="0" smtClean="0"/>
              <a:t>Faster trading technology than rivals</a:t>
            </a:r>
          </a:p>
          <a:p>
            <a:pPr marL="571500" indent="-571500">
              <a:spcBef>
                <a:spcPct val="0"/>
              </a:spcBef>
            </a:pPr>
            <a:r>
              <a:rPr lang="en-US" altLang="en-US" sz="2800" dirty="0" smtClean="0"/>
              <a:t>Also requires better </a:t>
            </a:r>
            <a:r>
              <a:rPr lang="en-US" altLang="en-US" sz="2800" b="1" u="sng" dirty="0" smtClean="0"/>
              <a:t>valuation skills</a:t>
            </a:r>
            <a:r>
              <a:rPr lang="en-US" altLang="en-US" sz="2800" dirty="0" smtClean="0"/>
              <a:t> than rivals</a:t>
            </a:r>
            <a:endParaRPr lang="en-US" altLang="en-US" sz="2800" dirty="0" smtClean="0">
              <a:solidFill>
                <a:srgbClr val="FF0000"/>
              </a:solidFill>
            </a:endParaRPr>
          </a:p>
          <a:p>
            <a:pPr marL="839788" lvl="1" indent="-495300">
              <a:spcBef>
                <a:spcPct val="0"/>
              </a:spcBef>
            </a:pPr>
            <a:r>
              <a:rPr lang="en-US" altLang="en-US" sz="2400" dirty="0" smtClean="0"/>
              <a:t>Nonpublic information (w/o it, </a:t>
            </a:r>
            <a:r>
              <a:rPr lang="en-US" altLang="en-US" sz="2400" dirty="0" err="1" smtClean="0"/>
              <a:t>mkt</a:t>
            </a:r>
            <a:r>
              <a:rPr lang="en-US" altLang="en-US" sz="2400" dirty="0" smtClean="0"/>
              <a:t> </a:t>
            </a:r>
            <a:r>
              <a:rPr lang="en-US" altLang="en-US" sz="2400" dirty="0" err="1" smtClean="0"/>
              <a:t>eff</a:t>
            </a:r>
            <a:r>
              <a:rPr lang="en-US" altLang="en-US" sz="2400" dirty="0" smtClean="0"/>
              <a:t> must be &lt;semi-strong)</a:t>
            </a:r>
          </a:p>
          <a:p>
            <a:pPr marL="839788" lvl="1" indent="-495300">
              <a:spcBef>
                <a:spcPct val="0"/>
              </a:spcBef>
            </a:pPr>
            <a:r>
              <a:rPr lang="en-US" altLang="en-US" sz="2400" dirty="0" smtClean="0"/>
              <a:t>Better analysis skills</a:t>
            </a:r>
          </a:p>
          <a:p>
            <a:pPr marL="571500" indent="-571500">
              <a:spcBef>
                <a:spcPct val="0"/>
              </a:spcBef>
            </a:pPr>
            <a:r>
              <a:rPr lang="en-US" altLang="en-US" sz="2800" b="1" dirty="0" smtClean="0"/>
              <a:t>Why aren’t profits competed away?</a:t>
            </a:r>
          </a:p>
          <a:p>
            <a:pPr marL="839788" lvl="1" indent="-495300">
              <a:spcBef>
                <a:spcPct val="0"/>
              </a:spcBef>
            </a:pPr>
            <a:r>
              <a:rPr lang="en-US" altLang="en-US" sz="2400" dirty="0" smtClean="0"/>
              <a:t>Scale of investment</a:t>
            </a:r>
          </a:p>
          <a:p>
            <a:pPr marL="1352550" lvl="2" indent="-438150">
              <a:spcBef>
                <a:spcPct val="0"/>
              </a:spcBef>
            </a:pPr>
            <a:r>
              <a:rPr lang="en-US" altLang="en-US" sz="2100" dirty="0" smtClean="0"/>
              <a:t>Requires significant investment in collecting/analyzing info</a:t>
            </a:r>
          </a:p>
          <a:p>
            <a:pPr marL="839788" lvl="1" indent="-495300">
              <a:spcBef>
                <a:spcPct val="0"/>
              </a:spcBef>
            </a:pPr>
            <a:r>
              <a:rPr lang="en-US" altLang="en-US" sz="2400" dirty="0" smtClean="0"/>
              <a:t>Time scope of investment </a:t>
            </a:r>
            <a:r>
              <a:rPr lang="en-US" altLang="en-US" sz="2000" dirty="0" smtClean="0"/>
              <a:t>(Harder to exit an illiquid investment)</a:t>
            </a:r>
          </a:p>
        </p:txBody>
      </p:sp>
    </p:spTree>
    <p:extLst>
      <p:ext uri="{BB962C8B-B14F-4D97-AF65-F5344CB8AC3E}">
        <p14:creationId xmlns:p14="http://schemas.microsoft.com/office/powerpoint/2010/main" val="1146211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0" y="0"/>
            <a:ext cx="9144000" cy="1295400"/>
          </a:xfrm>
        </p:spPr>
        <p:txBody>
          <a:bodyPr/>
          <a:lstStyle/>
          <a:p>
            <a:r>
              <a:rPr lang="en-US" altLang="en-US" dirty="0" smtClean="0"/>
              <a:t>Investment strategies</a:t>
            </a:r>
            <a:br>
              <a:rPr lang="en-US" altLang="en-US" dirty="0" smtClean="0"/>
            </a:br>
            <a:r>
              <a:rPr lang="en-US" altLang="en-US" sz="3500" dirty="0" smtClean="0"/>
              <a:t>Creating </a:t>
            </a:r>
            <a:r>
              <a:rPr lang="el-GR" altLang="en-US" sz="3500" dirty="0" smtClean="0"/>
              <a:t>α</a:t>
            </a:r>
            <a:endParaRPr lang="en-US" altLang="en-US" sz="3500" dirty="0" smtClean="0"/>
          </a:p>
        </p:txBody>
      </p:sp>
      <p:sp>
        <p:nvSpPr>
          <p:cNvPr id="62467" name="Rectangle 3"/>
          <p:cNvSpPr>
            <a:spLocks noGrp="1" noChangeArrowheads="1"/>
          </p:cNvSpPr>
          <p:nvPr>
            <p:ph type="body" idx="4294967295"/>
          </p:nvPr>
        </p:nvSpPr>
        <p:spPr>
          <a:xfrm>
            <a:off x="0" y="1447800"/>
            <a:ext cx="9144000" cy="5410200"/>
          </a:xfrm>
        </p:spPr>
        <p:txBody>
          <a:bodyPr/>
          <a:lstStyle/>
          <a:p>
            <a:pPr marL="571500" indent="-571500">
              <a:spcBef>
                <a:spcPct val="0"/>
              </a:spcBef>
              <a:buFont typeface="Wingdings" pitchFamily="2" charset="2"/>
              <a:buAutoNum type="arabicPeriod" startAt="3"/>
            </a:pPr>
            <a:r>
              <a:rPr lang="en-US" altLang="en-US" sz="2800" b="1" dirty="0" smtClean="0"/>
              <a:t>Financial engineering</a:t>
            </a:r>
          </a:p>
          <a:p>
            <a:pPr marL="571500" indent="-571500">
              <a:spcBef>
                <a:spcPct val="0"/>
              </a:spcBef>
            </a:pPr>
            <a:r>
              <a:rPr lang="en-US" altLang="en-US" sz="2800" dirty="0" smtClean="0"/>
              <a:t>Improve efficiency of firm’s use of capital; or -</a:t>
            </a:r>
          </a:p>
          <a:p>
            <a:pPr marL="571500" indent="-571500">
              <a:spcBef>
                <a:spcPct val="0"/>
              </a:spcBef>
            </a:pPr>
            <a:r>
              <a:rPr lang="en-US" altLang="en-US" sz="2800" dirty="0" smtClean="0"/>
              <a:t>Create new financial products appealing to investors</a:t>
            </a:r>
          </a:p>
          <a:p>
            <a:pPr marL="839788" lvl="1" indent="-495300">
              <a:spcBef>
                <a:spcPct val="0"/>
              </a:spcBef>
            </a:pPr>
            <a:r>
              <a:rPr lang="en-US" altLang="en-US" sz="2400" dirty="0" smtClean="0"/>
              <a:t>Example: Mutual funds. Before mutual funds, middle class investors were unable to diversify, and so bore a higher risk</a:t>
            </a:r>
          </a:p>
          <a:p>
            <a:pPr marL="1352550" lvl="2" indent="-438150">
              <a:spcBef>
                <a:spcPct val="0"/>
              </a:spcBef>
            </a:pPr>
            <a:r>
              <a:rPr lang="en-US" altLang="en-US" sz="2200" dirty="0" smtClean="0"/>
              <a:t>Investors pay in fees some of the costs the funds save them</a:t>
            </a:r>
          </a:p>
          <a:p>
            <a:pPr marL="571500" indent="-571500">
              <a:spcBef>
                <a:spcPct val="0"/>
              </a:spcBef>
            </a:pPr>
            <a:r>
              <a:rPr lang="en-US" altLang="en-US" sz="2800" b="1" dirty="0" smtClean="0"/>
              <a:t>Why aren’t profits competed away?</a:t>
            </a:r>
          </a:p>
          <a:p>
            <a:pPr marL="839788" lvl="1" indent="-495300">
              <a:spcBef>
                <a:spcPct val="0"/>
              </a:spcBef>
            </a:pPr>
            <a:r>
              <a:rPr lang="en-US" altLang="en-US" sz="2400" dirty="0" smtClean="0"/>
              <a:t>Requires constant innovation</a:t>
            </a:r>
          </a:p>
          <a:p>
            <a:pPr marL="1352550" lvl="2" indent="-438150">
              <a:spcBef>
                <a:spcPct val="0"/>
              </a:spcBef>
            </a:pPr>
            <a:r>
              <a:rPr lang="en-US" altLang="en-US" sz="2100" dirty="0" smtClean="0"/>
              <a:t>Once a new idea becomes known, others copy it</a:t>
            </a:r>
          </a:p>
          <a:p>
            <a:pPr marL="839788" lvl="1" indent="-495300">
              <a:spcBef>
                <a:spcPct val="0"/>
              </a:spcBef>
            </a:pPr>
            <a:r>
              <a:rPr lang="en-US" altLang="en-US" sz="2400" dirty="0" smtClean="0"/>
              <a:t>Requires expertise &amp; marketing ability</a:t>
            </a:r>
          </a:p>
        </p:txBody>
      </p:sp>
    </p:spTree>
    <p:extLst>
      <p:ext uri="{BB962C8B-B14F-4D97-AF65-F5344CB8AC3E}">
        <p14:creationId xmlns:p14="http://schemas.microsoft.com/office/powerpoint/2010/main" val="2337545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smtClean="0"/>
              <a:t>Capital market terminology</a:t>
            </a:r>
            <a:br>
              <a:rPr lang="en-US" altLang="en-US" dirty="0" smtClean="0"/>
            </a:br>
            <a:r>
              <a:rPr lang="en-US" altLang="en-US" sz="3500" dirty="0" smtClean="0"/>
              <a:t>Primary &amp; secondary markets</a:t>
            </a:r>
            <a:endParaRPr lang="en-US" altLang="en-US" dirty="0" smtClean="0"/>
          </a:p>
        </p:txBody>
      </p:sp>
      <p:sp>
        <p:nvSpPr>
          <p:cNvPr id="15363" name="Rectangle 3"/>
          <p:cNvSpPr>
            <a:spLocks noGrp="1" noChangeArrowheads="1"/>
          </p:cNvSpPr>
          <p:nvPr>
            <p:ph type="body" sz="half" idx="1"/>
          </p:nvPr>
        </p:nvSpPr>
        <p:spPr>
          <a:xfrm>
            <a:off x="0" y="1447800"/>
            <a:ext cx="9144000" cy="5410200"/>
          </a:xfrm>
        </p:spPr>
        <p:txBody>
          <a:bodyPr/>
          <a:lstStyle/>
          <a:p>
            <a:pPr eaLnBrk="1" hangingPunct="1">
              <a:spcBef>
                <a:spcPct val="0"/>
              </a:spcBef>
            </a:pPr>
            <a:r>
              <a:rPr lang="en-US" altLang="en-US" sz="2400" b="1" u="sng" dirty="0" smtClean="0"/>
              <a:t>Capital markets</a:t>
            </a:r>
            <a:r>
              <a:rPr lang="en-US" altLang="en-US" sz="2400" dirty="0" smtClean="0"/>
              <a:t> are the primary source of capital</a:t>
            </a:r>
          </a:p>
          <a:p>
            <a:pPr lvl="1" eaLnBrk="1" hangingPunct="1">
              <a:spcBef>
                <a:spcPct val="0"/>
              </a:spcBef>
            </a:pPr>
            <a:r>
              <a:rPr lang="en-US" altLang="en-US" sz="2000" dirty="0" smtClean="0"/>
              <a:t>Markets in which money is offered in return for securities</a:t>
            </a:r>
          </a:p>
          <a:p>
            <a:pPr eaLnBrk="1" hangingPunct="1">
              <a:spcBef>
                <a:spcPct val="0"/>
              </a:spcBef>
            </a:pPr>
            <a:endParaRPr lang="en-US" altLang="en-US" sz="2400" dirty="0" smtClean="0"/>
          </a:p>
          <a:p>
            <a:pPr eaLnBrk="1" hangingPunct="1">
              <a:spcBef>
                <a:spcPct val="0"/>
              </a:spcBef>
            </a:pPr>
            <a:r>
              <a:rPr lang="en-US" altLang="en-US" sz="2400" dirty="0" smtClean="0"/>
              <a:t>Capital markets are divided into primary &amp; secondary markets</a:t>
            </a:r>
          </a:p>
          <a:p>
            <a:pPr lvl="1" eaLnBrk="1" hangingPunct="1">
              <a:spcBef>
                <a:spcPct val="0"/>
              </a:spcBef>
            </a:pPr>
            <a:r>
              <a:rPr lang="en-US" altLang="en-US" sz="2000" b="1" u="sng" dirty="0" smtClean="0"/>
              <a:t>Primary market</a:t>
            </a:r>
            <a:r>
              <a:rPr lang="en-US" altLang="en-US" sz="2000" dirty="0" smtClean="0"/>
              <a:t> – transactions in which </a:t>
            </a:r>
            <a:r>
              <a:rPr lang="en-US" altLang="en-US" sz="2000" u="sng" dirty="0" smtClean="0"/>
              <a:t>issuing firm</a:t>
            </a:r>
            <a:r>
              <a:rPr lang="en-US" altLang="en-US" sz="2000" dirty="0" smtClean="0"/>
              <a:t> is a party</a:t>
            </a:r>
          </a:p>
          <a:p>
            <a:pPr lvl="2" eaLnBrk="1" hangingPunct="1">
              <a:spcBef>
                <a:spcPct val="0"/>
              </a:spcBef>
            </a:pPr>
            <a:r>
              <a:rPr lang="en-US" altLang="en-US" sz="1900" dirty="0" smtClean="0"/>
              <a:t>E.g., Acme Corp. issues Acme shares to investor B</a:t>
            </a:r>
          </a:p>
          <a:p>
            <a:pPr lvl="1" eaLnBrk="1" hangingPunct="1">
              <a:spcBef>
                <a:spcPct val="0"/>
              </a:spcBef>
            </a:pPr>
            <a:r>
              <a:rPr lang="en-US" altLang="en-US" sz="2000" b="1" u="sng" dirty="0" smtClean="0"/>
              <a:t>Secondary market</a:t>
            </a:r>
            <a:r>
              <a:rPr lang="en-US" altLang="en-US" sz="2000" dirty="0" smtClean="0"/>
              <a:t> – transactions in which issuing firm is not a party</a:t>
            </a:r>
          </a:p>
          <a:p>
            <a:pPr lvl="2" eaLnBrk="1" hangingPunct="1">
              <a:spcBef>
                <a:spcPct val="0"/>
              </a:spcBef>
            </a:pPr>
            <a:r>
              <a:rPr lang="en-US" altLang="en-US" sz="1900" dirty="0" smtClean="0"/>
              <a:t>E.g., Investor B sells to investor C shares in Acme Corp.</a:t>
            </a:r>
          </a:p>
          <a:p>
            <a:pPr lvl="1" eaLnBrk="1" hangingPunct="1">
              <a:spcBef>
                <a:spcPct val="0"/>
              </a:spcBef>
            </a:pPr>
            <a:r>
              <a:rPr lang="en-US" altLang="en-US" sz="2000" dirty="0" smtClean="0"/>
              <a:t>Stock exchanges are a secondary market</a:t>
            </a:r>
          </a:p>
          <a:p>
            <a:pPr eaLnBrk="1" hangingPunct="1">
              <a:spcBef>
                <a:spcPct val="0"/>
              </a:spcBef>
            </a:pPr>
            <a:endParaRPr lang="en-US" altLang="en-US" sz="2400" dirty="0" smtClean="0"/>
          </a:p>
          <a:p>
            <a:pPr eaLnBrk="1" hangingPunct="1">
              <a:spcBef>
                <a:spcPct val="0"/>
              </a:spcBef>
            </a:pPr>
            <a:r>
              <a:rPr lang="en-US" altLang="en-US" sz="2400" dirty="0" smtClean="0"/>
              <a:t>Primary markets allow firms to raise capital for their operations</a:t>
            </a:r>
          </a:p>
          <a:p>
            <a:pPr lvl="1" eaLnBrk="1" hangingPunct="1">
              <a:spcBef>
                <a:spcPct val="0"/>
              </a:spcBef>
            </a:pPr>
            <a:r>
              <a:rPr lang="en-US" altLang="en-US" sz="2000" dirty="0" smtClean="0">
                <a:solidFill>
                  <a:srgbClr val="FF0000"/>
                </a:solidFill>
              </a:rPr>
              <a:t>What good are secondary markets?</a:t>
            </a:r>
            <a:endParaRPr lang="en-US" altLang="en-US" dirty="0" smtClean="0"/>
          </a:p>
        </p:txBody>
      </p:sp>
    </p:spTree>
    <p:extLst>
      <p:ext uri="{BB962C8B-B14F-4D97-AF65-F5344CB8AC3E}">
        <p14:creationId xmlns:p14="http://schemas.microsoft.com/office/powerpoint/2010/main" val="35901572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0" y="0"/>
            <a:ext cx="9144000" cy="1295400"/>
          </a:xfrm>
        </p:spPr>
        <p:txBody>
          <a:bodyPr/>
          <a:lstStyle/>
          <a:p>
            <a:pPr eaLnBrk="1" hangingPunct="1"/>
            <a:r>
              <a:rPr lang="en-US" altLang="en-US" dirty="0" smtClean="0"/>
              <a:t>Investment strategies</a:t>
            </a:r>
            <a:br>
              <a:rPr lang="en-US" altLang="en-US" dirty="0" smtClean="0"/>
            </a:br>
            <a:r>
              <a:rPr lang="en-US" altLang="en-US" sz="3500" dirty="0" smtClean="0"/>
              <a:t>Bottom line – for life</a:t>
            </a:r>
          </a:p>
        </p:txBody>
      </p:sp>
      <p:sp>
        <p:nvSpPr>
          <p:cNvPr id="63491" name="Rectangle 3"/>
          <p:cNvSpPr>
            <a:spLocks noGrp="1" noChangeArrowheads="1"/>
          </p:cNvSpPr>
          <p:nvPr>
            <p:ph type="body" idx="4294967295"/>
          </p:nvPr>
        </p:nvSpPr>
        <p:spPr>
          <a:xfrm>
            <a:off x="0" y="1447800"/>
            <a:ext cx="9144000" cy="5410200"/>
          </a:xfrm>
        </p:spPr>
        <p:txBody>
          <a:bodyPr/>
          <a:lstStyle/>
          <a:p>
            <a:pPr marL="571500" indent="-571500" eaLnBrk="1" hangingPunct="1">
              <a:spcBef>
                <a:spcPct val="0"/>
              </a:spcBef>
            </a:pPr>
            <a:r>
              <a:rPr lang="en-US" altLang="en-US" sz="2800" dirty="0" smtClean="0"/>
              <a:t>Creating </a:t>
            </a:r>
            <a:r>
              <a:rPr lang="el-GR" altLang="en-US" sz="2800" dirty="0" smtClean="0"/>
              <a:t>α</a:t>
            </a:r>
            <a:endParaRPr lang="en-US" altLang="en-US" sz="2800" dirty="0" smtClean="0"/>
          </a:p>
          <a:p>
            <a:pPr marL="839788" lvl="1" indent="-495300" eaLnBrk="1" hangingPunct="1">
              <a:spcBef>
                <a:spcPct val="0"/>
              </a:spcBef>
            </a:pPr>
            <a:r>
              <a:rPr lang="en-US" altLang="en-US" sz="2400" dirty="0" smtClean="0"/>
              <a:t>If you have very large investments &amp; can afford to keep the investments illiquid for many years, you can create </a:t>
            </a:r>
            <a:r>
              <a:rPr lang="el-GR" altLang="en-US" sz="2400" dirty="0" smtClean="0"/>
              <a:t>α</a:t>
            </a:r>
            <a:r>
              <a:rPr lang="en-US" altLang="en-US" sz="2400" dirty="0" smtClean="0"/>
              <a:t> via stock picking in illiquid markets</a:t>
            </a:r>
          </a:p>
          <a:p>
            <a:pPr marL="839788" lvl="1" indent="-495300" eaLnBrk="1" hangingPunct="1">
              <a:spcBef>
                <a:spcPct val="0"/>
              </a:spcBef>
            </a:pPr>
            <a:r>
              <a:rPr lang="en-US" altLang="en-US" sz="2400" dirty="0" smtClean="0"/>
              <a:t>If you are an entrepreneur with good business ideas and spare time to manage a business, you can create </a:t>
            </a:r>
            <a:r>
              <a:rPr lang="el-GR" altLang="en-US" sz="2400" dirty="0" smtClean="0"/>
              <a:t>α</a:t>
            </a:r>
            <a:r>
              <a:rPr lang="en-US" altLang="en-US" sz="2400" dirty="0" smtClean="0"/>
              <a:t> via activism</a:t>
            </a:r>
          </a:p>
          <a:p>
            <a:pPr marL="839788" lvl="1" indent="-495300" eaLnBrk="1" hangingPunct="1">
              <a:spcBef>
                <a:spcPct val="0"/>
              </a:spcBef>
            </a:pPr>
            <a:r>
              <a:rPr lang="en-US" altLang="en-US" sz="2400" dirty="0" smtClean="0"/>
              <a:t>If you have the expertise, reputation and innovation to create and market new financial products, you can create </a:t>
            </a:r>
            <a:r>
              <a:rPr lang="el-GR" altLang="en-US" sz="2400" dirty="0" smtClean="0"/>
              <a:t>α</a:t>
            </a:r>
            <a:r>
              <a:rPr lang="en-US" altLang="en-US" sz="2400" dirty="0" smtClean="0"/>
              <a:t> via financial engineering</a:t>
            </a:r>
          </a:p>
          <a:p>
            <a:pPr marL="571500" indent="-571500" eaLnBrk="1" hangingPunct="1">
              <a:spcBef>
                <a:spcPct val="0"/>
              </a:spcBef>
            </a:pPr>
            <a:r>
              <a:rPr lang="en-US" altLang="en-US" sz="2800" dirty="0" smtClean="0"/>
              <a:t>For the rest of us, </a:t>
            </a:r>
            <a:r>
              <a:rPr lang="el-GR" altLang="en-US" dirty="0" smtClean="0"/>
              <a:t>β</a:t>
            </a:r>
            <a:r>
              <a:rPr lang="en-US" altLang="en-US" dirty="0" smtClean="0"/>
              <a:t> is the most we can aspire to</a:t>
            </a:r>
          </a:p>
          <a:p>
            <a:pPr marL="839788" lvl="1" indent="-495300" eaLnBrk="1" hangingPunct="1">
              <a:spcBef>
                <a:spcPct val="0"/>
              </a:spcBef>
            </a:pPr>
            <a:r>
              <a:rPr lang="en-US" altLang="en-US" sz="2400" dirty="0" smtClean="0"/>
              <a:t>Buy index funds that track the market &amp; have very low fees</a:t>
            </a:r>
          </a:p>
        </p:txBody>
      </p:sp>
    </p:spTree>
    <p:extLst>
      <p:ext uri="{BB962C8B-B14F-4D97-AF65-F5344CB8AC3E}">
        <p14:creationId xmlns:p14="http://schemas.microsoft.com/office/powerpoint/2010/main" val="35226222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0" y="0"/>
            <a:ext cx="9144000" cy="1295400"/>
          </a:xfrm>
        </p:spPr>
        <p:txBody>
          <a:bodyPr/>
          <a:lstStyle/>
          <a:p>
            <a:pPr eaLnBrk="1" hangingPunct="1"/>
            <a:r>
              <a:rPr lang="en-US" altLang="en-US" dirty="0" smtClean="0"/>
              <a:t>Investment strategies</a:t>
            </a:r>
            <a:br>
              <a:rPr lang="en-US" altLang="en-US" dirty="0" smtClean="0"/>
            </a:br>
            <a:r>
              <a:rPr lang="en-US" altLang="en-US" sz="3500" dirty="0" smtClean="0"/>
              <a:t>Bottom line – for this course</a:t>
            </a:r>
          </a:p>
        </p:txBody>
      </p:sp>
      <p:sp>
        <p:nvSpPr>
          <p:cNvPr id="64515" name="Rectangle 3"/>
          <p:cNvSpPr>
            <a:spLocks noGrp="1" noChangeArrowheads="1"/>
          </p:cNvSpPr>
          <p:nvPr>
            <p:ph type="body" idx="4294967295"/>
          </p:nvPr>
        </p:nvSpPr>
        <p:spPr>
          <a:xfrm>
            <a:off x="0" y="1447800"/>
            <a:ext cx="9144000" cy="5410200"/>
          </a:xfrm>
        </p:spPr>
        <p:txBody>
          <a:bodyPr/>
          <a:lstStyle/>
          <a:p>
            <a:pPr marL="571500" indent="-571500" eaLnBrk="1" hangingPunct="1">
              <a:spcBef>
                <a:spcPct val="0"/>
              </a:spcBef>
            </a:pPr>
            <a:r>
              <a:rPr lang="en-US" altLang="en-US" sz="2800" dirty="0" smtClean="0"/>
              <a:t>Creating </a:t>
            </a:r>
            <a:r>
              <a:rPr lang="el-GR" altLang="en-US" sz="2800" dirty="0" smtClean="0"/>
              <a:t>α</a:t>
            </a:r>
            <a:r>
              <a:rPr lang="en-US" altLang="en-US" sz="2800" dirty="0" smtClean="0"/>
              <a:t> via entrepreneurship (SH activism)</a:t>
            </a:r>
          </a:p>
          <a:p>
            <a:pPr marL="839788" lvl="1" indent="-495300" eaLnBrk="1" hangingPunct="1">
              <a:spcBef>
                <a:spcPct val="0"/>
              </a:spcBef>
            </a:pPr>
            <a:r>
              <a:rPr lang="en-US" altLang="en-US" sz="2400" dirty="0" smtClean="0"/>
              <a:t>Explains why SHs are trying to control the firm (rather than defer to the board)</a:t>
            </a:r>
          </a:p>
          <a:p>
            <a:pPr marL="839788" lvl="1" indent="-495300" eaLnBrk="1" hangingPunct="1">
              <a:spcBef>
                <a:spcPct val="0"/>
              </a:spcBef>
            </a:pPr>
            <a:r>
              <a:rPr lang="en-US" altLang="en-US" sz="2400" dirty="0" smtClean="0"/>
              <a:t>Most of the law we learn in this course addresses battle between SHs &amp; board for control of the firm</a:t>
            </a:r>
          </a:p>
          <a:p>
            <a:pPr marL="571500" indent="-571500" eaLnBrk="1" hangingPunct="1">
              <a:spcBef>
                <a:spcPct val="0"/>
              </a:spcBef>
            </a:pPr>
            <a:r>
              <a:rPr lang="en-US" altLang="en-US" sz="2800" dirty="0" smtClean="0"/>
              <a:t>Diversifying</a:t>
            </a:r>
            <a:endParaRPr lang="en-US" altLang="en-US" dirty="0" smtClean="0"/>
          </a:p>
          <a:p>
            <a:pPr marL="839788" lvl="1" indent="-495300" eaLnBrk="1" hangingPunct="1">
              <a:spcBef>
                <a:spcPct val="0"/>
              </a:spcBef>
            </a:pPr>
            <a:r>
              <a:rPr lang="en-US" altLang="en-US" sz="2400" dirty="0" smtClean="0"/>
              <a:t>Explains why both shareholders (in picking investments) and firms (in deciding which businesses to expand into) often pick businesses that do not correlate (or negatively correlate) with existing businesses</a:t>
            </a:r>
          </a:p>
        </p:txBody>
      </p:sp>
    </p:spTree>
    <p:extLst>
      <p:ext uri="{BB962C8B-B14F-4D97-AF65-F5344CB8AC3E}">
        <p14:creationId xmlns:p14="http://schemas.microsoft.com/office/powerpoint/2010/main" val="712481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Financing firms (MA3/BA6)</a:t>
            </a:r>
            <a:br>
              <a:rPr lang="en-US" altLang="en-US" dirty="0" smtClean="0"/>
            </a:br>
            <a:r>
              <a:rPr lang="en-US" altLang="en-US" sz="3500" dirty="0" smtClean="0"/>
              <a:t>Chapter overview</a:t>
            </a:r>
            <a:endParaRPr lang="en-US" altLang="en-US" dirty="0" smtClean="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smtClean="0">
                <a:solidFill>
                  <a:srgbClr val="0070C0"/>
                </a:solidFill>
              </a:rPr>
              <a:t>Equity Finance</a:t>
            </a:r>
          </a:p>
          <a:p>
            <a:pPr marL="914400" lvl="1" indent="-514350" eaLnBrk="1" hangingPunct="1">
              <a:spcBef>
                <a:spcPts val="0"/>
              </a:spcBef>
              <a:buFont typeface="+mj-lt"/>
              <a:buAutoNum type="arabicPeriod"/>
            </a:pPr>
            <a:r>
              <a:rPr lang="en-US" altLang="en-US" sz="2400" dirty="0" smtClean="0"/>
              <a:t>Capital markets</a:t>
            </a:r>
          </a:p>
          <a:p>
            <a:pPr marL="914400" lvl="1" indent="-514350" eaLnBrk="1" hangingPunct="1">
              <a:spcBef>
                <a:spcPts val="0"/>
              </a:spcBef>
              <a:buFont typeface="+mj-lt"/>
              <a:buAutoNum type="arabicPeriod"/>
            </a:pPr>
            <a:r>
              <a:rPr lang="en-US" altLang="en-US" sz="2400" dirty="0" smtClean="0">
                <a:solidFill>
                  <a:srgbClr val="0070C0"/>
                </a:solidFill>
              </a:rPr>
              <a:t>Types of claims</a:t>
            </a:r>
          </a:p>
          <a:p>
            <a:pPr marL="914400" lvl="1" indent="-514350" eaLnBrk="1" hangingPunct="1">
              <a:spcBef>
                <a:spcPts val="0"/>
              </a:spcBef>
              <a:buFont typeface="+mj-lt"/>
              <a:buAutoNum type="arabicPeriod"/>
            </a:pPr>
            <a:r>
              <a:rPr lang="en-US" altLang="en-US" sz="2400" dirty="0" smtClean="0"/>
              <a:t>Intra-SH conflicts</a:t>
            </a:r>
            <a:endParaRPr lang="en-US" altLang="en-US" sz="2400" dirty="0"/>
          </a:p>
          <a:p>
            <a:pPr marL="514350" indent="-514350" eaLnBrk="1" hangingPunct="1">
              <a:spcBef>
                <a:spcPts val="0"/>
              </a:spcBef>
              <a:buFont typeface="+mj-lt"/>
              <a:buAutoNum type="alphaLcPeriod"/>
            </a:pPr>
            <a:r>
              <a:rPr lang="en-US" altLang="en-US" sz="2800" dirty="0" smtClean="0"/>
              <a:t>Debt finance</a:t>
            </a:r>
          </a:p>
          <a:p>
            <a:pPr marL="514350" indent="-514350" eaLnBrk="1" hangingPunct="1">
              <a:spcBef>
                <a:spcPts val="0"/>
              </a:spcBef>
              <a:buFont typeface="+mj-lt"/>
              <a:buAutoNum type="alphaLcPeriod"/>
            </a:pPr>
            <a:r>
              <a:rPr lang="en-US" altLang="en-US" sz="2800" dirty="0" smtClean="0"/>
              <a:t>Securities regulation</a:t>
            </a:r>
          </a:p>
        </p:txBody>
      </p:sp>
    </p:spTree>
    <p:extLst>
      <p:ext uri="{BB962C8B-B14F-4D97-AF65-F5344CB8AC3E}">
        <p14:creationId xmlns:p14="http://schemas.microsoft.com/office/powerpoint/2010/main" val="33140507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0" y="0"/>
            <a:ext cx="9144000" cy="1295400"/>
          </a:xfrm>
        </p:spPr>
        <p:txBody>
          <a:bodyPr/>
          <a:lstStyle/>
          <a:p>
            <a:pPr algn="ctr" eaLnBrk="1" hangingPunct="1"/>
            <a:r>
              <a:rPr lang="en-US" altLang="en-US" dirty="0" smtClean="0"/>
              <a:t>Types of claims</a:t>
            </a:r>
            <a:br>
              <a:rPr lang="en-US" altLang="en-US" dirty="0" smtClean="0"/>
            </a:br>
            <a:r>
              <a:rPr lang="en-US" altLang="en-US" sz="3500" dirty="0" smtClean="0"/>
              <a:t>How does a firm raise money?</a:t>
            </a:r>
            <a:endParaRPr lang="en-US" altLang="en-US" dirty="0" smtClean="0"/>
          </a:p>
        </p:txBody>
      </p:sp>
      <p:sp>
        <p:nvSpPr>
          <p:cNvPr id="410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smtClean="0"/>
              <a:t>Internal financing </a:t>
            </a:r>
            <a:r>
              <a:rPr lang="en-US" altLang="en-US" sz="2000" dirty="0" smtClean="0"/>
              <a:t>(using assets of the firm)</a:t>
            </a:r>
          </a:p>
          <a:p>
            <a:pPr lvl="1" eaLnBrk="1" hangingPunct="1">
              <a:spcBef>
                <a:spcPts val="0"/>
              </a:spcBef>
            </a:pPr>
            <a:r>
              <a:rPr lang="en-US" altLang="en-US" sz="2400" dirty="0" smtClean="0"/>
              <a:t>Retain earnings (cut costs, reduce dividends)</a:t>
            </a:r>
          </a:p>
          <a:p>
            <a:pPr lvl="1" eaLnBrk="1" hangingPunct="1">
              <a:spcBef>
                <a:spcPts val="0"/>
              </a:spcBef>
            </a:pPr>
            <a:r>
              <a:rPr lang="en-US" altLang="en-US" sz="2400" dirty="0" smtClean="0"/>
              <a:t>Sell some of the firm’s assets</a:t>
            </a:r>
          </a:p>
          <a:p>
            <a:pPr lvl="2" eaLnBrk="1" hangingPunct="1">
              <a:spcBef>
                <a:spcPts val="0"/>
              </a:spcBef>
            </a:pPr>
            <a:r>
              <a:rPr lang="en-US" altLang="en-US" sz="2100" dirty="0" smtClean="0"/>
              <a:t>Sell &amp; lease back assets if firm needs them (similar to borrowing)</a:t>
            </a:r>
          </a:p>
          <a:p>
            <a:pPr lvl="2" eaLnBrk="1" hangingPunct="1">
              <a:spcBef>
                <a:spcPts val="0"/>
              </a:spcBef>
            </a:pPr>
            <a:r>
              <a:rPr lang="en-US" altLang="en-US" sz="2100" dirty="0" smtClean="0"/>
              <a:t>Repurchase: sell &amp; promise to re-buy in future date for specified price (functionally like borrowing)</a:t>
            </a:r>
          </a:p>
          <a:p>
            <a:pPr eaLnBrk="1" hangingPunct="1">
              <a:spcBef>
                <a:spcPts val="0"/>
              </a:spcBef>
            </a:pPr>
            <a:r>
              <a:rPr lang="en-US" altLang="en-US" sz="2800" dirty="0" smtClean="0"/>
              <a:t>External financing</a:t>
            </a:r>
            <a:r>
              <a:rPr lang="en-US" altLang="en-US" sz="2000" dirty="0" smtClean="0"/>
              <a:t> (selling claims on the firm)</a:t>
            </a:r>
            <a:endParaRPr lang="en-US" altLang="en-US" sz="2800" dirty="0" smtClean="0"/>
          </a:p>
          <a:p>
            <a:pPr lvl="1" eaLnBrk="1" hangingPunct="1">
              <a:spcBef>
                <a:spcPts val="0"/>
              </a:spcBef>
            </a:pPr>
            <a:r>
              <a:rPr lang="en-US" altLang="en-US" sz="2400" dirty="0" smtClean="0"/>
              <a:t>Equity financing (issue shares)</a:t>
            </a:r>
          </a:p>
          <a:p>
            <a:pPr lvl="2" eaLnBrk="1" hangingPunct="1">
              <a:spcBef>
                <a:spcPts val="0"/>
              </a:spcBef>
            </a:pPr>
            <a:r>
              <a:rPr lang="en-US" altLang="en-US" sz="2000" dirty="0" smtClean="0"/>
              <a:t>IPO (initial public offering)/follow-on offering/private offering</a:t>
            </a:r>
          </a:p>
          <a:p>
            <a:pPr lvl="2" eaLnBrk="1" hangingPunct="1">
              <a:spcBef>
                <a:spcPts val="0"/>
              </a:spcBef>
            </a:pPr>
            <a:r>
              <a:rPr lang="en-US" altLang="en-US" sz="2000" dirty="0" smtClean="0"/>
              <a:t>Rights issue: offering new shares to existing SHs</a:t>
            </a:r>
          </a:p>
          <a:p>
            <a:pPr lvl="1" eaLnBrk="1" hangingPunct="1">
              <a:spcBef>
                <a:spcPts val="0"/>
              </a:spcBef>
            </a:pPr>
            <a:r>
              <a:rPr lang="en-US" altLang="en-US" sz="2400" dirty="0" smtClean="0"/>
              <a:t>Debt financing (borrow)</a:t>
            </a:r>
          </a:p>
          <a:p>
            <a:pPr lvl="2" eaLnBrk="1" hangingPunct="1">
              <a:spcBef>
                <a:spcPts val="0"/>
              </a:spcBef>
            </a:pPr>
            <a:r>
              <a:rPr lang="en-US" altLang="en-US" sz="2000" dirty="0" smtClean="0"/>
              <a:t>Loan: bilateral contract with creditor (typically, a bank)</a:t>
            </a:r>
          </a:p>
          <a:p>
            <a:pPr lvl="2" eaLnBrk="1" hangingPunct="1">
              <a:spcBef>
                <a:spcPts val="0"/>
              </a:spcBef>
            </a:pPr>
            <a:r>
              <a:rPr lang="en-US" altLang="en-US" sz="2000" dirty="0" smtClean="0"/>
              <a:t>Bonds: securities that are freely transferable (typically, sold to the public &amp; trade on an exchange)</a:t>
            </a:r>
          </a:p>
          <a:p>
            <a:pPr lvl="3" eaLnBrk="1" hangingPunct="1">
              <a:spcBef>
                <a:spcPts val="0"/>
              </a:spcBef>
            </a:pPr>
            <a:r>
              <a:rPr lang="en-US" altLang="en-US" sz="1900" dirty="0" smtClean="0"/>
              <a:t>Securitization: a process that turns loans into bonds</a:t>
            </a:r>
            <a:endParaRPr lang="en-US" altLang="en-US" sz="2000" dirty="0" smtClean="0"/>
          </a:p>
        </p:txBody>
      </p:sp>
    </p:spTree>
    <p:extLst>
      <p:ext uri="{BB962C8B-B14F-4D97-AF65-F5344CB8AC3E}">
        <p14:creationId xmlns:p14="http://schemas.microsoft.com/office/powerpoint/2010/main" val="12520515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0" y="0"/>
            <a:ext cx="9144000" cy="1295400"/>
          </a:xfrm>
        </p:spPr>
        <p:txBody>
          <a:bodyPr/>
          <a:lstStyle/>
          <a:p>
            <a:pPr algn="ctr" eaLnBrk="1" hangingPunct="1"/>
            <a:r>
              <a:rPr lang="en-US" altLang="en-US" dirty="0" smtClean="0"/>
              <a:t>Types of claims</a:t>
            </a:r>
            <a:r>
              <a:rPr lang="en-US" altLang="en-US" sz="3500" dirty="0" smtClean="0"/>
              <a:t/>
            </a:r>
            <a:br>
              <a:rPr lang="en-US" altLang="en-US" sz="3500" dirty="0" smtClean="0"/>
            </a:br>
            <a:r>
              <a:rPr lang="en-US" altLang="en-US" sz="3500" dirty="0" smtClean="0"/>
              <a:t>The spectrum</a:t>
            </a:r>
          </a:p>
        </p:txBody>
      </p:sp>
      <p:sp>
        <p:nvSpPr>
          <p:cNvPr id="6149" name="Rectangle 3"/>
          <p:cNvSpPr>
            <a:spLocks noGrp="1" noChangeArrowheads="1"/>
          </p:cNvSpPr>
          <p:nvPr>
            <p:ph type="body" idx="1"/>
          </p:nvPr>
        </p:nvSpPr>
        <p:spPr>
          <a:xfrm>
            <a:off x="0" y="1447800"/>
            <a:ext cx="9144000" cy="5410200"/>
          </a:xfrm>
        </p:spPr>
        <p:txBody>
          <a:bodyPr/>
          <a:lstStyle/>
          <a:p>
            <a:pPr eaLnBrk="1" hangingPunct="1">
              <a:spcBef>
                <a:spcPct val="0"/>
              </a:spcBef>
              <a:buClrTx/>
              <a:buSzTx/>
              <a:buFontTx/>
              <a:buNone/>
            </a:pPr>
            <a:r>
              <a:rPr lang="en-US" altLang="en-US" sz="2400" dirty="0" smtClean="0"/>
              <a:t>Capital: set of claims to firm’s assets &amp; future earnings</a:t>
            </a:r>
          </a:p>
        </p:txBody>
      </p:sp>
      <p:sp>
        <p:nvSpPr>
          <p:cNvPr id="6150" name="Line 4"/>
          <p:cNvSpPr>
            <a:spLocks noChangeShapeType="1"/>
          </p:cNvSpPr>
          <p:nvPr/>
        </p:nvSpPr>
        <p:spPr bwMode="auto">
          <a:xfrm>
            <a:off x="827088" y="2751137"/>
            <a:ext cx="7416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5"/>
          <p:cNvSpPr>
            <a:spLocks noChangeShapeType="1"/>
          </p:cNvSpPr>
          <p:nvPr/>
        </p:nvSpPr>
        <p:spPr bwMode="auto">
          <a:xfrm>
            <a:off x="827088" y="2608262"/>
            <a:ext cx="0" cy="28733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6"/>
          <p:cNvSpPr>
            <a:spLocks noChangeShapeType="1"/>
          </p:cNvSpPr>
          <p:nvPr/>
        </p:nvSpPr>
        <p:spPr bwMode="auto">
          <a:xfrm>
            <a:off x="8243888" y="2608262"/>
            <a:ext cx="0" cy="28733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3" name="Text Box 7"/>
          <p:cNvSpPr txBox="1">
            <a:spLocks noChangeArrowheads="1"/>
          </p:cNvSpPr>
          <p:nvPr/>
        </p:nvSpPr>
        <p:spPr bwMode="auto">
          <a:xfrm>
            <a:off x="7543800" y="1966912"/>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50000"/>
              </a:spcBef>
              <a:buClrTx/>
              <a:buSzTx/>
              <a:buFontTx/>
              <a:buNone/>
            </a:pPr>
            <a:r>
              <a:rPr lang="en-US" altLang="en-US" sz="1800" b="1"/>
              <a:t>Common Shares</a:t>
            </a:r>
            <a:endParaRPr lang="en-US" altLang="en-US" sz="1800"/>
          </a:p>
        </p:txBody>
      </p:sp>
      <p:sp>
        <p:nvSpPr>
          <p:cNvPr id="6154" name="Text Box 8"/>
          <p:cNvSpPr txBox="1">
            <a:spLocks noChangeArrowheads="1"/>
          </p:cNvSpPr>
          <p:nvPr/>
        </p:nvSpPr>
        <p:spPr bwMode="auto">
          <a:xfrm>
            <a:off x="76200" y="1966912"/>
            <a:ext cx="1584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50000"/>
              </a:spcBef>
              <a:buClrTx/>
              <a:buSzTx/>
              <a:buFontTx/>
              <a:buNone/>
            </a:pPr>
            <a:r>
              <a:rPr lang="en-US" altLang="en-US" sz="1800" b="1"/>
              <a:t>Senior Bonds</a:t>
            </a:r>
            <a:endParaRPr lang="en-US" altLang="en-US" sz="1800"/>
          </a:p>
        </p:txBody>
      </p:sp>
      <p:sp>
        <p:nvSpPr>
          <p:cNvPr id="6155" name="Text Box 9"/>
          <p:cNvSpPr txBox="1">
            <a:spLocks noChangeArrowheads="1"/>
          </p:cNvSpPr>
          <p:nvPr/>
        </p:nvSpPr>
        <p:spPr bwMode="auto">
          <a:xfrm>
            <a:off x="3505200" y="2195512"/>
            <a:ext cx="18716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50000"/>
              </a:spcBef>
              <a:buClrTx/>
              <a:buSzTx/>
              <a:buFontTx/>
              <a:buNone/>
            </a:pPr>
            <a:r>
              <a:rPr lang="en-US" altLang="en-US" sz="1800" b="1"/>
              <a:t>Hybrids</a:t>
            </a:r>
            <a:endParaRPr lang="en-US" altLang="en-US" sz="1800"/>
          </a:p>
        </p:txBody>
      </p:sp>
      <p:sp>
        <p:nvSpPr>
          <p:cNvPr id="6156" name="Text Box 10"/>
          <p:cNvSpPr txBox="1">
            <a:spLocks noChangeArrowheads="1"/>
          </p:cNvSpPr>
          <p:nvPr/>
        </p:nvSpPr>
        <p:spPr bwMode="auto">
          <a:xfrm>
            <a:off x="33338" y="3200400"/>
            <a:ext cx="62150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Char char="•"/>
            </a:pPr>
            <a:r>
              <a:rPr lang="en-US" altLang="en-US" sz="2000" dirty="0"/>
              <a:t> First claim to assets/earnings</a:t>
            </a:r>
          </a:p>
          <a:p>
            <a:pPr eaLnBrk="1" hangingPunct="1">
              <a:spcBef>
                <a:spcPct val="50000"/>
              </a:spcBef>
              <a:buClrTx/>
              <a:buSzTx/>
              <a:buFontTx/>
              <a:buChar char="•"/>
            </a:pPr>
            <a:r>
              <a:rPr lang="en-US" altLang="en-US" sz="2000" dirty="0"/>
              <a:t> Specified return </a:t>
            </a:r>
            <a:r>
              <a:rPr lang="en-US" altLang="en-US" sz="1800" dirty="0"/>
              <a:t>(independent of company performance)</a:t>
            </a:r>
          </a:p>
          <a:p>
            <a:pPr eaLnBrk="1" hangingPunct="1">
              <a:spcBef>
                <a:spcPct val="50000"/>
              </a:spcBef>
              <a:buClrTx/>
              <a:buSzTx/>
              <a:buFontTx/>
              <a:buChar char="•"/>
            </a:pPr>
            <a:r>
              <a:rPr lang="en-US" altLang="en-US" sz="2000" dirty="0"/>
              <a:t> Contractual control rights</a:t>
            </a:r>
          </a:p>
        </p:txBody>
      </p:sp>
      <p:sp>
        <p:nvSpPr>
          <p:cNvPr id="6157" name="Text Box 11"/>
          <p:cNvSpPr txBox="1">
            <a:spLocks noChangeArrowheads="1"/>
          </p:cNvSpPr>
          <p:nvPr/>
        </p:nvSpPr>
        <p:spPr bwMode="auto">
          <a:xfrm>
            <a:off x="6172200" y="3184525"/>
            <a:ext cx="2938463"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50000"/>
              </a:spcBef>
              <a:buClrTx/>
              <a:buSzTx/>
              <a:buFontTx/>
              <a:buChar char="•"/>
            </a:pPr>
            <a:r>
              <a:rPr lang="en-US" altLang="en-US" sz="2000" dirty="0"/>
              <a:t> Last claim to assets</a:t>
            </a:r>
          </a:p>
          <a:p>
            <a:pPr eaLnBrk="1" hangingPunct="1">
              <a:spcBef>
                <a:spcPct val="50000"/>
              </a:spcBef>
              <a:buClrTx/>
              <a:buSzTx/>
              <a:buFontTx/>
              <a:buChar char="•"/>
            </a:pPr>
            <a:r>
              <a:rPr lang="en-US" altLang="en-US" sz="2000" dirty="0"/>
              <a:t> Residual return</a:t>
            </a:r>
          </a:p>
          <a:p>
            <a:pPr eaLnBrk="1" hangingPunct="1">
              <a:spcBef>
                <a:spcPct val="50000"/>
              </a:spcBef>
              <a:buClrTx/>
              <a:buSzTx/>
              <a:buFontTx/>
              <a:buChar char="•"/>
            </a:pPr>
            <a:r>
              <a:rPr lang="en-US" altLang="en-US" sz="2000" dirty="0"/>
              <a:t> Residual control rights</a:t>
            </a:r>
          </a:p>
        </p:txBody>
      </p:sp>
    </p:spTree>
    <p:extLst>
      <p:ext uri="{BB962C8B-B14F-4D97-AF65-F5344CB8AC3E}">
        <p14:creationId xmlns:p14="http://schemas.microsoft.com/office/powerpoint/2010/main" val="32310959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0"/>
            <a:ext cx="9144000" cy="1295400"/>
          </a:xfrm>
        </p:spPr>
        <p:txBody>
          <a:bodyPr/>
          <a:lstStyle/>
          <a:p>
            <a:pPr algn="ctr" eaLnBrk="1" hangingPunct="1"/>
            <a:r>
              <a:rPr lang="en-US" altLang="en-US" dirty="0" smtClean="0"/>
              <a:t>Types of claims</a:t>
            </a:r>
            <a:br>
              <a:rPr lang="en-US" altLang="en-US" dirty="0" smtClean="0"/>
            </a:br>
            <a:r>
              <a:rPr lang="en-US" altLang="en-US" sz="3500" dirty="0" smtClean="0"/>
              <a:t>Hybrids</a:t>
            </a:r>
            <a:endParaRPr lang="en-US" altLang="en-US" dirty="0" smtClean="0"/>
          </a:p>
        </p:txBody>
      </p:sp>
      <p:sp>
        <p:nvSpPr>
          <p:cNvPr id="7173" name="Rectangle 3"/>
          <p:cNvSpPr>
            <a:spLocks noGrp="1" noChangeArrowheads="1"/>
          </p:cNvSpPr>
          <p:nvPr>
            <p:ph type="body" idx="1"/>
          </p:nvPr>
        </p:nvSpPr>
        <p:spPr>
          <a:xfrm>
            <a:off x="0" y="1447800"/>
            <a:ext cx="9144000" cy="5410200"/>
          </a:xfrm>
        </p:spPr>
        <p:txBody>
          <a:bodyPr/>
          <a:lstStyle/>
          <a:p>
            <a:pPr eaLnBrk="1" hangingPunct="1">
              <a:spcBef>
                <a:spcPts val="0"/>
              </a:spcBef>
              <a:buClrTx/>
              <a:buSzTx/>
              <a:buFontTx/>
              <a:buNone/>
            </a:pPr>
            <a:r>
              <a:rPr lang="en-US" altLang="en-US" sz="2400" dirty="0" smtClean="0"/>
              <a:t>Capital: set of claims to firm’s assets &amp; future earnings</a:t>
            </a:r>
          </a:p>
          <a:p>
            <a:pPr eaLnBrk="1" hangingPunct="1">
              <a:spcBef>
                <a:spcPts val="0"/>
              </a:spcBef>
            </a:pPr>
            <a:endParaRPr lang="en-US" altLang="en-US" dirty="0" smtClean="0"/>
          </a:p>
          <a:p>
            <a:pPr eaLnBrk="1" hangingPunct="1">
              <a:spcBef>
                <a:spcPts val="0"/>
              </a:spcBef>
            </a:pPr>
            <a:endParaRPr lang="en-US" altLang="en-US" dirty="0" smtClean="0"/>
          </a:p>
          <a:p>
            <a:pPr eaLnBrk="1" hangingPunct="1">
              <a:spcBef>
                <a:spcPts val="0"/>
              </a:spcBef>
            </a:pPr>
            <a:endParaRPr lang="en-US" altLang="en-US" sz="2400" dirty="0" smtClean="0"/>
          </a:p>
          <a:p>
            <a:pPr eaLnBrk="1" hangingPunct="1">
              <a:spcBef>
                <a:spcPts val="0"/>
              </a:spcBef>
            </a:pPr>
            <a:r>
              <a:rPr lang="en-US" altLang="en-US" sz="2400" dirty="0" smtClean="0"/>
              <a:t>Hybrids combine features of shares &amp; bonds. Examples:</a:t>
            </a:r>
          </a:p>
          <a:p>
            <a:pPr lvl="1" eaLnBrk="1" hangingPunct="1">
              <a:spcBef>
                <a:spcPts val="0"/>
              </a:spcBef>
            </a:pPr>
            <a:r>
              <a:rPr lang="en-US" altLang="en-US" sz="2000" dirty="0" smtClean="0"/>
              <a:t>Junior bonds</a:t>
            </a:r>
          </a:p>
          <a:p>
            <a:pPr lvl="1" eaLnBrk="1" hangingPunct="1">
              <a:spcBef>
                <a:spcPts val="0"/>
              </a:spcBef>
            </a:pPr>
            <a:r>
              <a:rPr lang="en-US" altLang="en-US" sz="2000" dirty="0" smtClean="0"/>
              <a:t>Convertible bonds</a:t>
            </a:r>
          </a:p>
          <a:p>
            <a:pPr lvl="1" eaLnBrk="1" hangingPunct="1">
              <a:spcBef>
                <a:spcPts val="0"/>
              </a:spcBef>
            </a:pPr>
            <a:r>
              <a:rPr lang="en-US" altLang="en-US" sz="2000" dirty="0" smtClean="0"/>
              <a:t>Preferred shares</a:t>
            </a:r>
          </a:p>
          <a:p>
            <a:pPr lvl="1" eaLnBrk="1" hangingPunct="1">
              <a:spcBef>
                <a:spcPts val="0"/>
              </a:spcBef>
            </a:pPr>
            <a:r>
              <a:rPr lang="en-US" altLang="en-US" sz="2000" dirty="0" smtClean="0"/>
              <a:t>Warrants</a:t>
            </a:r>
          </a:p>
          <a:p>
            <a:pPr eaLnBrk="1" hangingPunct="1">
              <a:spcBef>
                <a:spcPts val="0"/>
              </a:spcBef>
            </a:pPr>
            <a:r>
              <a:rPr lang="en-US" altLang="en-US" sz="2400" dirty="0" smtClean="0"/>
              <a:t>Firm may have several classes of shares/bonds, with each class conveying different rights</a:t>
            </a:r>
          </a:p>
        </p:txBody>
      </p:sp>
      <p:sp>
        <p:nvSpPr>
          <p:cNvPr id="7174" name="Line 4"/>
          <p:cNvSpPr>
            <a:spLocks noChangeShapeType="1"/>
          </p:cNvSpPr>
          <p:nvPr/>
        </p:nvSpPr>
        <p:spPr bwMode="auto">
          <a:xfrm>
            <a:off x="827088" y="2751137"/>
            <a:ext cx="7416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5" name="Line 5"/>
          <p:cNvSpPr>
            <a:spLocks noChangeShapeType="1"/>
          </p:cNvSpPr>
          <p:nvPr/>
        </p:nvSpPr>
        <p:spPr bwMode="auto">
          <a:xfrm>
            <a:off x="827088" y="2608262"/>
            <a:ext cx="0" cy="28733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6"/>
          <p:cNvSpPr>
            <a:spLocks noChangeShapeType="1"/>
          </p:cNvSpPr>
          <p:nvPr/>
        </p:nvSpPr>
        <p:spPr bwMode="auto">
          <a:xfrm>
            <a:off x="8243888" y="2608262"/>
            <a:ext cx="0" cy="28733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Text Box 7"/>
          <p:cNvSpPr txBox="1">
            <a:spLocks noChangeArrowheads="1"/>
          </p:cNvSpPr>
          <p:nvPr/>
        </p:nvSpPr>
        <p:spPr bwMode="auto">
          <a:xfrm>
            <a:off x="7543800" y="1966912"/>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50000"/>
              </a:spcBef>
              <a:buClrTx/>
              <a:buSzTx/>
              <a:buFontTx/>
              <a:buNone/>
            </a:pPr>
            <a:r>
              <a:rPr lang="en-US" altLang="en-US" sz="1800" b="1"/>
              <a:t>Common Shares</a:t>
            </a:r>
            <a:endParaRPr lang="en-US" altLang="en-US" sz="1800"/>
          </a:p>
        </p:txBody>
      </p:sp>
      <p:sp>
        <p:nvSpPr>
          <p:cNvPr id="7178" name="Text Box 8"/>
          <p:cNvSpPr txBox="1">
            <a:spLocks noChangeArrowheads="1"/>
          </p:cNvSpPr>
          <p:nvPr/>
        </p:nvSpPr>
        <p:spPr bwMode="auto">
          <a:xfrm>
            <a:off x="76200" y="1966912"/>
            <a:ext cx="1584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50000"/>
              </a:spcBef>
              <a:buClrTx/>
              <a:buSzTx/>
              <a:buFontTx/>
              <a:buNone/>
            </a:pPr>
            <a:r>
              <a:rPr lang="en-US" altLang="en-US" sz="1800" b="1"/>
              <a:t>Senior Bonds</a:t>
            </a:r>
            <a:endParaRPr lang="en-US" altLang="en-US" sz="1800"/>
          </a:p>
        </p:txBody>
      </p:sp>
      <p:sp>
        <p:nvSpPr>
          <p:cNvPr id="7179" name="Text Box 9"/>
          <p:cNvSpPr txBox="1">
            <a:spLocks noChangeArrowheads="1"/>
          </p:cNvSpPr>
          <p:nvPr/>
        </p:nvSpPr>
        <p:spPr bwMode="auto">
          <a:xfrm>
            <a:off x="3505200" y="2195512"/>
            <a:ext cx="18716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50000"/>
              </a:spcBef>
              <a:buClrTx/>
              <a:buSzTx/>
              <a:buFontTx/>
              <a:buNone/>
            </a:pPr>
            <a:r>
              <a:rPr lang="en-US" altLang="en-US" sz="1800" b="1"/>
              <a:t>Hybrids</a:t>
            </a:r>
            <a:endParaRPr lang="en-US" altLang="en-US" sz="1800"/>
          </a:p>
        </p:txBody>
      </p:sp>
      <p:sp>
        <p:nvSpPr>
          <p:cNvPr id="7180" name="Oval 10"/>
          <p:cNvSpPr>
            <a:spLocks noChangeArrowheads="1"/>
          </p:cNvSpPr>
          <p:nvPr/>
        </p:nvSpPr>
        <p:spPr bwMode="auto">
          <a:xfrm>
            <a:off x="3886200" y="2195512"/>
            <a:ext cx="1066800" cy="381000"/>
          </a:xfrm>
          <a:prstGeom prst="ellipse">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endParaRPr lang="en-US" altLang="en-US" sz="1800"/>
          </a:p>
        </p:txBody>
      </p:sp>
    </p:spTree>
    <p:extLst>
      <p:ext uri="{BB962C8B-B14F-4D97-AF65-F5344CB8AC3E}">
        <p14:creationId xmlns:p14="http://schemas.microsoft.com/office/powerpoint/2010/main" val="3213123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1905000"/>
            <a:ext cx="2947988"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3"/>
          <p:cNvSpPr>
            <a:spLocks noGrp="1" noChangeArrowheads="1"/>
          </p:cNvSpPr>
          <p:nvPr>
            <p:ph type="title"/>
          </p:nvPr>
        </p:nvSpPr>
        <p:spPr>
          <a:xfrm>
            <a:off x="0" y="0"/>
            <a:ext cx="9144000" cy="1295400"/>
          </a:xfrm>
        </p:spPr>
        <p:txBody>
          <a:bodyPr/>
          <a:lstStyle/>
          <a:p>
            <a:pPr algn="ctr" eaLnBrk="1" hangingPunct="1"/>
            <a:r>
              <a:rPr lang="en-US" altLang="en-US" dirty="0" smtClean="0"/>
              <a:t>Types of claims</a:t>
            </a:r>
            <a:br>
              <a:rPr lang="en-US" altLang="en-US" dirty="0" smtClean="0"/>
            </a:br>
            <a:r>
              <a:rPr lang="en-US" altLang="en-US" sz="3500" dirty="0" smtClean="0"/>
              <a:t>Junior bonds</a:t>
            </a:r>
          </a:p>
        </p:txBody>
      </p:sp>
      <p:sp>
        <p:nvSpPr>
          <p:cNvPr id="8198" name="Rectangle 4"/>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smtClean="0"/>
              <a:t>Bonds with lower priority (claim to assets/earnings) than senior bonds</a:t>
            </a:r>
          </a:p>
          <a:p>
            <a:pPr lvl="1" eaLnBrk="1" hangingPunct="1">
              <a:spcBef>
                <a:spcPts val="0"/>
              </a:spcBef>
            </a:pPr>
            <a:r>
              <a:rPr lang="en-US" altLang="en-US" sz="2400" dirty="0" smtClean="0"/>
              <a:t>But higher priority than all classes of shares</a:t>
            </a:r>
          </a:p>
          <a:p>
            <a:pPr eaLnBrk="1" hangingPunct="1">
              <a:spcBef>
                <a:spcPts val="0"/>
              </a:spcBef>
            </a:pPr>
            <a:r>
              <a:rPr lang="en-US" altLang="en-US" sz="2800" dirty="0" smtClean="0"/>
              <a:t>Other features similar to senior bonds</a:t>
            </a:r>
          </a:p>
          <a:p>
            <a:pPr lvl="1" eaLnBrk="1" hangingPunct="1">
              <a:spcBef>
                <a:spcPts val="0"/>
              </a:spcBef>
            </a:pPr>
            <a:r>
              <a:rPr lang="en-US" altLang="en-US" sz="2400" dirty="0" smtClean="0"/>
              <a:t>Specified return (independent of</a:t>
            </a:r>
            <a:br>
              <a:rPr lang="en-US" altLang="en-US" sz="2400" dirty="0" smtClean="0"/>
            </a:br>
            <a:r>
              <a:rPr lang="en-US" altLang="en-US" sz="2400" dirty="0" smtClean="0"/>
              <a:t>company performance)</a:t>
            </a:r>
          </a:p>
          <a:p>
            <a:pPr lvl="1" eaLnBrk="1" hangingPunct="1">
              <a:spcBef>
                <a:spcPts val="0"/>
              </a:spcBef>
            </a:pPr>
            <a:r>
              <a:rPr lang="en-US" altLang="en-US" sz="2400" dirty="0" smtClean="0"/>
              <a:t> Contractual control rights</a:t>
            </a:r>
          </a:p>
        </p:txBody>
      </p:sp>
    </p:spTree>
    <p:extLst>
      <p:ext uri="{BB962C8B-B14F-4D97-AF65-F5344CB8AC3E}">
        <p14:creationId xmlns:p14="http://schemas.microsoft.com/office/powerpoint/2010/main" val="5265900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0" y="0"/>
            <a:ext cx="9144000" cy="1295400"/>
          </a:xfrm>
        </p:spPr>
        <p:txBody>
          <a:bodyPr/>
          <a:lstStyle/>
          <a:p>
            <a:pPr algn="ctr" eaLnBrk="1" hangingPunct="1"/>
            <a:r>
              <a:rPr lang="en-US" altLang="en-US" dirty="0" smtClean="0"/>
              <a:t>Types of claims</a:t>
            </a:r>
            <a:br>
              <a:rPr lang="en-US" altLang="en-US" dirty="0" smtClean="0"/>
            </a:br>
            <a:r>
              <a:rPr lang="en-US" altLang="en-US" sz="3500" dirty="0" smtClean="0"/>
              <a:t>Convertible bonds</a:t>
            </a:r>
          </a:p>
        </p:txBody>
      </p:sp>
      <p:sp>
        <p:nvSpPr>
          <p:cNvPr id="922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smtClean="0"/>
              <a:t>Convertible bond: a bond that may be converted into stock</a:t>
            </a:r>
          </a:p>
          <a:p>
            <a:pPr eaLnBrk="1" hangingPunct="1">
              <a:spcBef>
                <a:spcPts val="0"/>
              </a:spcBef>
            </a:pPr>
            <a:r>
              <a:rPr lang="en-US" altLang="en-US" sz="2800" dirty="0" smtClean="0"/>
              <a:t>Example</a:t>
            </a:r>
          </a:p>
          <a:p>
            <a:pPr lvl="1" eaLnBrk="1" hangingPunct="1">
              <a:spcBef>
                <a:spcPts val="0"/>
              </a:spcBef>
            </a:pPr>
            <a:r>
              <a:rPr lang="en-US" altLang="en-US" sz="2400" dirty="0" smtClean="0"/>
              <a:t>Acme Corp.’s shares are currently selling for $5/share</a:t>
            </a:r>
          </a:p>
          <a:p>
            <a:pPr lvl="1" eaLnBrk="1" hangingPunct="1">
              <a:spcBef>
                <a:spcPts val="0"/>
              </a:spcBef>
            </a:pPr>
            <a:r>
              <a:rPr lang="en-US" altLang="en-US" sz="2400" dirty="0" smtClean="0"/>
              <a:t>It issues a $100 bond, that is convertible to 10 regular shares</a:t>
            </a:r>
          </a:p>
          <a:p>
            <a:pPr lvl="2" eaLnBrk="1" hangingPunct="1">
              <a:spcBef>
                <a:spcPts val="0"/>
              </a:spcBef>
            </a:pPr>
            <a:r>
              <a:rPr lang="en-US" altLang="en-US" sz="2000" dirty="0" smtClean="0">
                <a:solidFill>
                  <a:srgbClr val="FF0000"/>
                </a:solidFill>
              </a:rPr>
              <a:t>Would it make sense for a bondholder to convert it immediately?</a:t>
            </a:r>
          </a:p>
          <a:p>
            <a:pPr lvl="2" eaLnBrk="1" hangingPunct="1">
              <a:spcBef>
                <a:spcPts val="0"/>
              </a:spcBef>
            </a:pPr>
            <a:r>
              <a:rPr lang="en-US" altLang="en-US" sz="2000" dirty="0" smtClean="0">
                <a:solidFill>
                  <a:srgbClr val="FF0000"/>
                </a:solidFill>
              </a:rPr>
              <a:t>Would it make sense for a bondholder to convert it if the price of a share went up to $12/share?</a:t>
            </a:r>
            <a:endParaRPr lang="en-US" altLang="en-US" sz="2000" dirty="0" smtClean="0"/>
          </a:p>
          <a:p>
            <a:pPr eaLnBrk="1" hangingPunct="1">
              <a:spcBef>
                <a:spcPts val="0"/>
              </a:spcBef>
            </a:pPr>
            <a:r>
              <a:rPr lang="en-US" altLang="en-US" sz="2800" dirty="0" smtClean="0"/>
              <a:t>Benefits</a:t>
            </a:r>
          </a:p>
          <a:p>
            <a:pPr lvl="1" eaLnBrk="1" hangingPunct="1">
              <a:spcBef>
                <a:spcPts val="0"/>
              </a:spcBef>
            </a:pPr>
            <a:r>
              <a:rPr lang="en-US" altLang="en-US" sz="2400" dirty="0" smtClean="0"/>
              <a:t>For bondholders:</a:t>
            </a:r>
          </a:p>
          <a:p>
            <a:pPr lvl="2" eaLnBrk="1" hangingPunct="1">
              <a:spcBef>
                <a:spcPts val="0"/>
              </a:spcBef>
            </a:pPr>
            <a:r>
              <a:rPr lang="en-US" altLang="en-US" sz="2000" dirty="0" smtClean="0"/>
              <a:t>Security of a bond (guaranteed interest &amp; priority over SHs)</a:t>
            </a:r>
          </a:p>
          <a:p>
            <a:pPr lvl="2" eaLnBrk="1" hangingPunct="1">
              <a:spcBef>
                <a:spcPts val="0"/>
              </a:spcBef>
            </a:pPr>
            <a:r>
              <a:rPr lang="en-US" altLang="en-US" sz="2000" dirty="0" smtClean="0"/>
              <a:t>Some of the upside of rising stock prices</a:t>
            </a:r>
          </a:p>
          <a:p>
            <a:pPr lvl="2" eaLnBrk="1" hangingPunct="1">
              <a:spcBef>
                <a:spcPts val="0"/>
              </a:spcBef>
            </a:pPr>
            <a:r>
              <a:rPr lang="en-US" altLang="en-US" sz="2000" dirty="0" smtClean="0"/>
              <a:t>Aligns incentives of bondholders &amp; firm’s management (protects bondholders from excessive risk-taking by the SH-controlled management)</a:t>
            </a:r>
          </a:p>
          <a:p>
            <a:pPr lvl="1" eaLnBrk="1" hangingPunct="1">
              <a:spcBef>
                <a:spcPts val="0"/>
              </a:spcBef>
            </a:pPr>
            <a:r>
              <a:rPr lang="en-US" altLang="en-US" sz="2400" dirty="0" smtClean="0"/>
              <a:t>For firm: Firm pays a lower interest rate on the bond</a:t>
            </a:r>
          </a:p>
        </p:txBody>
      </p:sp>
    </p:spTree>
    <p:extLst>
      <p:ext uri="{BB962C8B-B14F-4D97-AF65-F5344CB8AC3E}">
        <p14:creationId xmlns:p14="http://schemas.microsoft.com/office/powerpoint/2010/main" val="32684573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Types of claims</a:t>
            </a:r>
            <a:br>
              <a:rPr lang="en-US" altLang="en-US" dirty="0" smtClean="0"/>
            </a:br>
            <a:r>
              <a:rPr lang="en-US" altLang="en-US" sz="3500" dirty="0" smtClean="0"/>
              <a:t>Convertible bonds</a:t>
            </a:r>
          </a:p>
        </p:txBody>
      </p:sp>
      <p:sp>
        <p:nvSpPr>
          <p:cNvPr id="12293"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smtClean="0"/>
              <a:t>A special type of convertible bonds in know as </a:t>
            </a:r>
            <a:r>
              <a:rPr lang="en-US" altLang="en-US" sz="2400" b="1" u="sng" dirty="0" smtClean="0"/>
              <a:t>contingent convertible bonds </a:t>
            </a:r>
            <a:r>
              <a:rPr lang="en-US" altLang="en-US" sz="2400" dirty="0" smtClean="0"/>
              <a:t>(</a:t>
            </a:r>
            <a:r>
              <a:rPr lang="en-US" altLang="en-US" sz="2400" dirty="0" err="1" smtClean="0"/>
              <a:t>CoCo</a:t>
            </a:r>
            <a:r>
              <a:rPr lang="en-US" altLang="en-US" sz="2400" dirty="0" smtClean="0"/>
              <a:t> bonds)</a:t>
            </a:r>
          </a:p>
          <a:p>
            <a:pPr eaLnBrk="1" hangingPunct="1">
              <a:spcBef>
                <a:spcPts val="0"/>
              </a:spcBef>
            </a:pPr>
            <a:r>
              <a:rPr lang="en-US" altLang="en-US" sz="2400" dirty="0" err="1" smtClean="0"/>
              <a:t>CoCo</a:t>
            </a:r>
            <a:r>
              <a:rPr lang="en-US" altLang="en-US" sz="2400" dirty="0" smtClean="0"/>
              <a:t> bonds are bonds that convert into shares when a certain event occurs (typically, when the firm is in financial distress)</a:t>
            </a:r>
          </a:p>
          <a:p>
            <a:pPr eaLnBrk="1" hangingPunct="1">
              <a:spcBef>
                <a:spcPts val="0"/>
              </a:spcBef>
            </a:pPr>
            <a:r>
              <a:rPr lang="en-US" altLang="en-US" sz="2400" dirty="0" smtClean="0"/>
              <a:t>Example</a:t>
            </a:r>
          </a:p>
          <a:p>
            <a:pPr lvl="1" eaLnBrk="1" hangingPunct="1">
              <a:spcBef>
                <a:spcPts val="0"/>
              </a:spcBef>
            </a:pPr>
            <a:r>
              <a:rPr lang="en-US" altLang="en-US" sz="2000" dirty="0" smtClean="0"/>
              <a:t>Regulator requires Banks B to have equity of at least 5% of total assets (otherwise B would be required to raise more equity)</a:t>
            </a:r>
          </a:p>
          <a:p>
            <a:pPr lvl="1" eaLnBrk="1" hangingPunct="1">
              <a:spcBef>
                <a:spcPts val="0"/>
              </a:spcBef>
            </a:pPr>
            <a:r>
              <a:rPr lang="en-US" altLang="en-US" sz="2000" dirty="0" smtClean="0"/>
              <a:t>B has $10B in assets (loans made to others); capital structure: $5B in customer deposits, $3B in secured bonds, $1B in </a:t>
            </a:r>
            <a:r>
              <a:rPr lang="en-US" altLang="en-US" sz="2000" dirty="0" err="1" smtClean="0"/>
              <a:t>CoCo</a:t>
            </a:r>
            <a:r>
              <a:rPr lang="en-US" altLang="en-US" sz="2000" dirty="0" smtClean="0"/>
              <a:t> bonds (contingency: equity &lt;5% of total assets) &amp; $1B in equity (10% of assets)</a:t>
            </a:r>
          </a:p>
          <a:p>
            <a:pPr lvl="1" eaLnBrk="1" hangingPunct="1">
              <a:spcBef>
                <a:spcPts val="0"/>
              </a:spcBef>
            </a:pPr>
            <a:r>
              <a:rPr lang="en-US" altLang="en-US" sz="2000" dirty="0" smtClean="0"/>
              <a:t>Borrowers to default on $1B of loans. B now has $9B in assets; capital: $5B deposits, $3B secured bonds, $1B </a:t>
            </a:r>
            <a:r>
              <a:rPr lang="en-US" altLang="en-US" sz="2000" dirty="0" err="1" smtClean="0"/>
              <a:t>CoCos</a:t>
            </a:r>
            <a:r>
              <a:rPr lang="en-US" altLang="en-US" sz="2000" dirty="0" smtClean="0"/>
              <a:t>, no equity (0% of assets)</a:t>
            </a:r>
          </a:p>
          <a:p>
            <a:pPr lvl="1" eaLnBrk="1" hangingPunct="1">
              <a:spcBef>
                <a:spcPts val="0"/>
              </a:spcBef>
            </a:pPr>
            <a:r>
              <a:rPr lang="en-US" altLang="en-US" sz="2000" dirty="0" err="1" smtClean="0"/>
              <a:t>CoCos</a:t>
            </a:r>
            <a:r>
              <a:rPr lang="en-US" altLang="en-US" sz="2000" dirty="0" smtClean="0"/>
              <a:t> convert into shares, adding $1B in equity, so capital structure is: $5B deposits, $3B secured bonds, $1B equity (11% of assets)</a:t>
            </a:r>
          </a:p>
        </p:txBody>
      </p:sp>
    </p:spTree>
    <p:extLst>
      <p:ext uri="{BB962C8B-B14F-4D97-AF65-F5344CB8AC3E}">
        <p14:creationId xmlns:p14="http://schemas.microsoft.com/office/powerpoint/2010/main" val="31590619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0" y="0"/>
            <a:ext cx="9144000" cy="1295400"/>
          </a:xfrm>
        </p:spPr>
        <p:txBody>
          <a:bodyPr/>
          <a:lstStyle/>
          <a:p>
            <a:pPr algn="ctr" eaLnBrk="1" hangingPunct="1"/>
            <a:r>
              <a:rPr lang="en-US" altLang="en-US" dirty="0" smtClean="0"/>
              <a:t>Types of claims</a:t>
            </a:r>
            <a:br>
              <a:rPr lang="en-US" altLang="en-US" dirty="0" smtClean="0"/>
            </a:br>
            <a:r>
              <a:rPr lang="en-US" altLang="en-US" sz="3500" dirty="0" smtClean="0"/>
              <a:t>Preferred shares</a:t>
            </a:r>
          </a:p>
        </p:txBody>
      </p:sp>
      <p:sp>
        <p:nvSpPr>
          <p:cNvPr id="13317"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smtClean="0"/>
              <a:t>A class of shares that has priority over other shares in:</a:t>
            </a:r>
          </a:p>
          <a:p>
            <a:pPr lvl="1" eaLnBrk="1" hangingPunct="1">
              <a:spcBef>
                <a:spcPts val="0"/>
              </a:spcBef>
            </a:pPr>
            <a:r>
              <a:rPr lang="en-US" altLang="en-US" sz="2400" dirty="0" smtClean="0"/>
              <a:t>Receiving dividends; and/or</a:t>
            </a:r>
          </a:p>
          <a:p>
            <a:pPr lvl="1" eaLnBrk="1" hangingPunct="1">
              <a:spcBef>
                <a:spcPts val="0"/>
              </a:spcBef>
            </a:pPr>
            <a:r>
              <a:rPr lang="en-US" altLang="en-US" sz="2400" dirty="0" smtClean="0"/>
              <a:t>Rights to the firm’s assets upon liquidation</a:t>
            </a:r>
          </a:p>
          <a:p>
            <a:pPr eaLnBrk="1" hangingPunct="1">
              <a:spcBef>
                <a:spcPts val="0"/>
              </a:spcBef>
            </a:pPr>
            <a:r>
              <a:rPr lang="en-US" altLang="en-US" sz="2800" dirty="0" smtClean="0"/>
              <a:t>Similar to (but subordinate to) bonds</a:t>
            </a:r>
          </a:p>
          <a:p>
            <a:pPr lvl="1" eaLnBrk="1" hangingPunct="1">
              <a:spcBef>
                <a:spcPts val="0"/>
              </a:spcBef>
            </a:pPr>
            <a:r>
              <a:rPr lang="en-US" altLang="en-US" sz="2400" dirty="0" smtClean="0"/>
              <a:t>Because it has priority, its return (right to dividends) needs to be specified (unlike common shares)</a:t>
            </a:r>
          </a:p>
          <a:p>
            <a:pPr lvl="1" eaLnBrk="1" hangingPunct="1">
              <a:spcBef>
                <a:spcPts val="0"/>
              </a:spcBef>
            </a:pPr>
            <a:r>
              <a:rPr lang="en-US" altLang="en-US" sz="2400" dirty="0" smtClean="0"/>
              <a:t>Often have limited voting rights</a:t>
            </a:r>
          </a:p>
        </p:txBody>
      </p:sp>
    </p:spTree>
    <p:extLst>
      <p:ext uri="{BB962C8B-B14F-4D97-AF65-F5344CB8AC3E}">
        <p14:creationId xmlns:p14="http://schemas.microsoft.com/office/powerpoint/2010/main" val="210540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smtClean="0"/>
              <a:t>Capital market terminology</a:t>
            </a:r>
            <a:br>
              <a:rPr lang="en-US" altLang="en-US" dirty="0" smtClean="0"/>
            </a:br>
            <a:r>
              <a:rPr lang="en-US" altLang="en-US" sz="3500" dirty="0" smtClean="0"/>
              <a:t>Purpose</a:t>
            </a:r>
          </a:p>
        </p:txBody>
      </p:sp>
      <p:sp>
        <p:nvSpPr>
          <p:cNvPr id="16387" name="Rectangle 3"/>
          <p:cNvSpPr>
            <a:spLocks noGrp="1" noChangeArrowheads="1"/>
          </p:cNvSpPr>
          <p:nvPr>
            <p:ph type="body" idx="1"/>
          </p:nvPr>
        </p:nvSpPr>
        <p:spPr>
          <a:xfrm>
            <a:off x="0" y="1447800"/>
            <a:ext cx="9144000" cy="5410200"/>
          </a:xfrm>
        </p:spPr>
        <p:txBody>
          <a:bodyPr/>
          <a:lstStyle/>
          <a:p>
            <a:pPr eaLnBrk="1" hangingPunct="1">
              <a:spcBef>
                <a:spcPct val="0"/>
              </a:spcBef>
              <a:buFont typeface="Wingdings" pitchFamily="2" charset="2"/>
              <a:buNone/>
            </a:pPr>
            <a:r>
              <a:rPr lang="en-US" altLang="en-US" sz="2400" b="1" u="sng" dirty="0" smtClean="0"/>
              <a:t>Public benefit</a:t>
            </a:r>
          </a:p>
          <a:p>
            <a:pPr eaLnBrk="1" hangingPunct="1">
              <a:spcBef>
                <a:spcPct val="0"/>
              </a:spcBef>
            </a:pPr>
            <a:r>
              <a:rPr lang="en-US" altLang="en-US" sz="2400" dirty="0" smtClean="0"/>
              <a:t>Assesses the value of the company</a:t>
            </a:r>
          </a:p>
          <a:p>
            <a:pPr lvl="1" eaLnBrk="1" hangingPunct="1">
              <a:spcBef>
                <a:spcPct val="0"/>
              </a:spcBef>
            </a:pPr>
            <a:r>
              <a:rPr lang="en-US" altLang="en-US" sz="2000" dirty="0" smtClean="0"/>
              <a:t>More about this benefit later</a:t>
            </a:r>
          </a:p>
          <a:p>
            <a:pPr eaLnBrk="1" hangingPunct="1">
              <a:spcBef>
                <a:spcPct val="0"/>
              </a:spcBef>
              <a:buFont typeface="Wingdings" pitchFamily="2" charset="2"/>
              <a:buNone/>
            </a:pPr>
            <a:endParaRPr lang="en-US" altLang="en-US" b="1" u="sng" dirty="0" smtClean="0"/>
          </a:p>
          <a:p>
            <a:pPr eaLnBrk="1" hangingPunct="1">
              <a:spcBef>
                <a:spcPct val="0"/>
              </a:spcBef>
              <a:buFont typeface="Wingdings" pitchFamily="2" charset="2"/>
              <a:buNone/>
            </a:pPr>
            <a:r>
              <a:rPr lang="en-US" altLang="en-US" sz="2400" b="1" u="sng" dirty="0" smtClean="0"/>
              <a:t>Private benefits</a:t>
            </a:r>
          </a:p>
          <a:p>
            <a:pPr eaLnBrk="1" hangingPunct="1">
              <a:spcBef>
                <a:spcPct val="0"/>
              </a:spcBef>
            </a:pPr>
            <a:r>
              <a:rPr lang="en-US" altLang="en-US" sz="2400" dirty="0" smtClean="0"/>
              <a:t>Benefit to persons who have money to invest</a:t>
            </a:r>
          </a:p>
          <a:p>
            <a:pPr eaLnBrk="1" hangingPunct="1">
              <a:spcBef>
                <a:spcPct val="0"/>
              </a:spcBef>
            </a:pPr>
            <a:r>
              <a:rPr lang="en-US" altLang="en-US" sz="2400" dirty="0" smtClean="0"/>
              <a:t>Benefit to SHs who want to sell their securities</a:t>
            </a:r>
          </a:p>
          <a:p>
            <a:pPr eaLnBrk="1" hangingPunct="1">
              <a:spcBef>
                <a:spcPct val="0"/>
              </a:spcBef>
            </a:pPr>
            <a:r>
              <a:rPr lang="en-US" altLang="en-US" sz="2400" dirty="0" smtClean="0"/>
              <a:t>Benefit to the company</a:t>
            </a:r>
          </a:p>
        </p:txBody>
      </p:sp>
    </p:spTree>
    <p:extLst>
      <p:ext uri="{BB962C8B-B14F-4D97-AF65-F5344CB8AC3E}">
        <p14:creationId xmlns:p14="http://schemas.microsoft.com/office/powerpoint/2010/main" val="15950581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0" y="0"/>
            <a:ext cx="9144000" cy="1295400"/>
          </a:xfrm>
        </p:spPr>
        <p:txBody>
          <a:bodyPr/>
          <a:lstStyle/>
          <a:p>
            <a:pPr algn="ctr" eaLnBrk="1" hangingPunct="1"/>
            <a:r>
              <a:rPr lang="en-US" altLang="en-US" dirty="0" smtClean="0"/>
              <a:t>Preferred shares</a:t>
            </a:r>
            <a:br>
              <a:rPr lang="en-US" altLang="en-US" dirty="0" smtClean="0"/>
            </a:br>
            <a:r>
              <a:rPr lang="en-US" altLang="en-US" sz="3500" dirty="0" smtClean="0"/>
              <a:t>Participating vs. Non-participating</a:t>
            </a:r>
            <a:endParaRPr lang="en-US" altLang="en-US" dirty="0" smtClean="0"/>
          </a:p>
        </p:txBody>
      </p:sp>
      <p:sp>
        <p:nvSpPr>
          <p:cNvPr id="1434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smtClean="0"/>
              <a:t>Example: Acme has 100 regular shares &amp; 100 preferred shares w/a $3/share dividend preference</a:t>
            </a:r>
          </a:p>
          <a:p>
            <a:pPr lvl="1" eaLnBrk="1" hangingPunct="1">
              <a:spcBef>
                <a:spcPts val="0"/>
              </a:spcBef>
            </a:pPr>
            <a:r>
              <a:rPr lang="en-US" altLang="en-US" dirty="0" smtClean="0"/>
              <a:t>Board decides to distribute $500 in dividends</a:t>
            </a:r>
          </a:p>
          <a:p>
            <a:pPr lvl="1" eaLnBrk="1" hangingPunct="1">
              <a:spcBef>
                <a:spcPts val="0"/>
              </a:spcBef>
            </a:pPr>
            <a:r>
              <a:rPr lang="en-US" altLang="en-US" dirty="0" smtClean="0"/>
              <a:t>Preferred SHs first receive $3 a share</a:t>
            </a:r>
          </a:p>
          <a:p>
            <a:pPr lvl="1" eaLnBrk="1" hangingPunct="1">
              <a:spcBef>
                <a:spcPts val="0"/>
              </a:spcBef>
            </a:pPr>
            <a:r>
              <a:rPr lang="en-US" altLang="en-US" dirty="0" smtClean="0"/>
              <a:t>This leaves $200. If the preferred shares get part of this money they are called “</a:t>
            </a:r>
            <a:r>
              <a:rPr lang="en-US" altLang="en-US" b="1" u="sng" dirty="0" smtClean="0"/>
              <a:t>participating</a:t>
            </a:r>
            <a:r>
              <a:rPr lang="en-US" altLang="en-US" dirty="0" smtClean="0"/>
              <a:t> preferred shares”</a:t>
            </a:r>
          </a:p>
          <a:p>
            <a:pPr lvl="2" eaLnBrk="1" hangingPunct="1">
              <a:spcBef>
                <a:spcPts val="0"/>
              </a:spcBef>
            </a:pPr>
            <a:r>
              <a:rPr lang="en-US" altLang="en-US" dirty="0" smtClean="0"/>
              <a:t>In that case, the $200 are distributed among all 200 shares (preferred and regular).  Each share receives $1</a:t>
            </a:r>
          </a:p>
          <a:p>
            <a:pPr lvl="1" eaLnBrk="1" hangingPunct="1">
              <a:spcBef>
                <a:spcPts val="0"/>
              </a:spcBef>
            </a:pPr>
            <a:r>
              <a:rPr lang="en-US" altLang="en-US" dirty="0" smtClean="0"/>
              <a:t>Result: Each preferred share receives a $4 dividend. Each regular share receives $1</a:t>
            </a:r>
          </a:p>
          <a:p>
            <a:pPr lvl="2" eaLnBrk="1" hangingPunct="1">
              <a:spcBef>
                <a:spcPts val="0"/>
              </a:spcBef>
            </a:pPr>
            <a:r>
              <a:rPr lang="en-US" altLang="en-US" dirty="0" smtClean="0"/>
              <a:t>If preferred shares were </a:t>
            </a:r>
            <a:r>
              <a:rPr lang="en-US" altLang="en-US" b="1" u="sng" dirty="0" smtClean="0"/>
              <a:t>non-participating</a:t>
            </a:r>
            <a:r>
              <a:rPr lang="en-US" altLang="en-US" dirty="0" smtClean="0"/>
              <a:t>, each gets $3; common shares get $2 each</a:t>
            </a:r>
          </a:p>
        </p:txBody>
      </p:sp>
    </p:spTree>
    <p:extLst>
      <p:ext uri="{BB962C8B-B14F-4D97-AF65-F5344CB8AC3E}">
        <p14:creationId xmlns:p14="http://schemas.microsoft.com/office/powerpoint/2010/main" val="16188331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0" y="0"/>
            <a:ext cx="9144000" cy="1295400"/>
          </a:xfrm>
        </p:spPr>
        <p:txBody>
          <a:bodyPr/>
          <a:lstStyle/>
          <a:p>
            <a:pPr algn="ctr" eaLnBrk="1" hangingPunct="1"/>
            <a:r>
              <a:rPr lang="en-US" altLang="en-US" dirty="0" smtClean="0"/>
              <a:t>Preferred shares</a:t>
            </a:r>
            <a:br>
              <a:rPr lang="en-US" altLang="en-US" dirty="0" smtClean="0"/>
            </a:br>
            <a:r>
              <a:rPr lang="en-US" altLang="en-US" sz="3500" dirty="0" smtClean="0"/>
              <a:t>Cumulative vs. Non-cumulative</a:t>
            </a:r>
            <a:endParaRPr lang="en-US" altLang="en-US" dirty="0" smtClean="0"/>
          </a:p>
        </p:txBody>
      </p:sp>
      <p:sp>
        <p:nvSpPr>
          <p:cNvPr id="15365" name="Rectangle 3"/>
          <p:cNvSpPr>
            <a:spLocks noGrp="1" noChangeArrowheads="1"/>
          </p:cNvSpPr>
          <p:nvPr>
            <p:ph type="body" idx="1"/>
          </p:nvPr>
        </p:nvSpPr>
        <p:spPr>
          <a:xfrm>
            <a:off x="0" y="1447800"/>
            <a:ext cx="9144000" cy="5410200"/>
          </a:xfrm>
        </p:spPr>
        <p:txBody>
          <a:bodyPr/>
          <a:lstStyle/>
          <a:p>
            <a:pPr eaLnBrk="1" hangingPunct="1">
              <a:lnSpc>
                <a:spcPct val="90000"/>
              </a:lnSpc>
            </a:pPr>
            <a:r>
              <a:rPr lang="en-US" altLang="en-US" sz="2800" dirty="0" smtClean="0"/>
              <a:t>Acme’s board decides it needs to save more money</a:t>
            </a:r>
          </a:p>
          <a:p>
            <a:pPr lvl="1" eaLnBrk="1" hangingPunct="1">
              <a:lnSpc>
                <a:spcPct val="90000"/>
              </a:lnSpc>
            </a:pPr>
            <a:r>
              <a:rPr lang="en-US" altLang="en-US" sz="2400" dirty="0" smtClean="0">
                <a:solidFill>
                  <a:srgbClr val="FF0000"/>
                </a:solidFill>
              </a:rPr>
              <a:t>Can it suspend payment of interest on its bonds?</a:t>
            </a:r>
          </a:p>
          <a:p>
            <a:pPr lvl="1" eaLnBrk="1" hangingPunct="1">
              <a:lnSpc>
                <a:spcPct val="90000"/>
              </a:lnSpc>
            </a:pPr>
            <a:r>
              <a:rPr lang="en-US" altLang="en-US" sz="2400" dirty="0" smtClean="0">
                <a:solidFill>
                  <a:srgbClr val="FF0000"/>
                </a:solidFill>
              </a:rPr>
              <a:t>Can it suspend payment of dividends on preferred shares?</a:t>
            </a:r>
          </a:p>
          <a:p>
            <a:pPr eaLnBrk="1" hangingPunct="1">
              <a:lnSpc>
                <a:spcPct val="90000"/>
              </a:lnSpc>
            </a:pPr>
            <a:r>
              <a:rPr lang="en-US" altLang="en-US" sz="2800" dirty="0" smtClean="0"/>
              <a:t>Cumulative P-shares protect their SHs from this</a:t>
            </a:r>
          </a:p>
          <a:p>
            <a:pPr lvl="1" eaLnBrk="1" hangingPunct="1">
              <a:lnSpc>
                <a:spcPct val="90000"/>
              </a:lnSpc>
            </a:pPr>
            <a:r>
              <a:rPr lang="en-US" altLang="en-US" sz="2400" dirty="0" smtClean="0"/>
              <a:t>Amount of preference over common shares accumulates in years that dividend isn’t paid</a:t>
            </a:r>
          </a:p>
          <a:p>
            <a:pPr eaLnBrk="1" hangingPunct="1">
              <a:lnSpc>
                <a:spcPct val="90000"/>
              </a:lnSpc>
            </a:pPr>
            <a:r>
              <a:rPr lang="en-US" altLang="en-US" sz="2800" dirty="0" smtClean="0"/>
              <a:t>Example: Acme has 100 regular shares &amp; 100 preferred shares w/a $3/share dividend preference</a:t>
            </a:r>
          </a:p>
          <a:p>
            <a:pPr lvl="1" eaLnBrk="1" hangingPunct="1">
              <a:lnSpc>
                <a:spcPct val="90000"/>
              </a:lnSpc>
            </a:pPr>
            <a:r>
              <a:rPr lang="en-US" altLang="en-US" sz="2400" dirty="0" smtClean="0"/>
              <a:t>In 2005, board does not declare a dividend; P-SHs receive 0</a:t>
            </a:r>
          </a:p>
          <a:p>
            <a:pPr lvl="1" eaLnBrk="1" hangingPunct="1">
              <a:lnSpc>
                <a:spcPct val="90000"/>
              </a:lnSpc>
            </a:pPr>
            <a:r>
              <a:rPr lang="en-US" altLang="en-US" sz="2400" dirty="0" smtClean="0"/>
              <a:t>In 2006, board declares a dividend of $600</a:t>
            </a:r>
          </a:p>
          <a:p>
            <a:pPr lvl="1" eaLnBrk="1" hangingPunct="1">
              <a:lnSpc>
                <a:spcPct val="90000"/>
              </a:lnSpc>
            </a:pPr>
            <a:r>
              <a:rPr lang="en-US" altLang="en-US" sz="2400" dirty="0" smtClean="0"/>
              <a:t>P-SHs accumulated a right to $6/share of dividends, so they receive entire $600; common SHs receive nothing</a:t>
            </a:r>
          </a:p>
        </p:txBody>
      </p:sp>
    </p:spTree>
    <p:extLst>
      <p:ext uri="{BB962C8B-B14F-4D97-AF65-F5344CB8AC3E}">
        <p14:creationId xmlns:p14="http://schemas.microsoft.com/office/powerpoint/2010/main" val="13336806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0" y="0"/>
            <a:ext cx="9144000" cy="1295400"/>
          </a:xfrm>
        </p:spPr>
        <p:txBody>
          <a:bodyPr/>
          <a:lstStyle/>
          <a:p>
            <a:pPr algn="ctr" eaLnBrk="1" hangingPunct="1"/>
            <a:r>
              <a:rPr lang="en-US" altLang="en-US" dirty="0" smtClean="0"/>
              <a:t>Types of claims</a:t>
            </a:r>
            <a:br>
              <a:rPr lang="en-US" altLang="en-US" dirty="0" smtClean="0"/>
            </a:br>
            <a:r>
              <a:rPr lang="en-US" altLang="en-US" sz="3500" dirty="0" smtClean="0"/>
              <a:t>Warrants</a:t>
            </a:r>
          </a:p>
        </p:txBody>
      </p:sp>
      <p:sp>
        <p:nvSpPr>
          <p:cNvPr id="16389"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smtClean="0"/>
              <a:t>A warrant is a security issued by a firm, giving the holder the right to purchase a share in the firm, during a specified period, for a specified price.</a:t>
            </a:r>
          </a:p>
          <a:p>
            <a:pPr eaLnBrk="1" hangingPunct="1">
              <a:spcBef>
                <a:spcPts val="0"/>
              </a:spcBef>
            </a:pPr>
            <a:r>
              <a:rPr lang="en-US" altLang="en-US" sz="2800" dirty="0" smtClean="0"/>
              <a:t>Example</a:t>
            </a:r>
          </a:p>
          <a:p>
            <a:pPr lvl="1" eaLnBrk="1" hangingPunct="1">
              <a:spcBef>
                <a:spcPts val="0"/>
              </a:spcBef>
            </a:pPr>
            <a:r>
              <a:rPr lang="en-US" altLang="en-US" sz="2400" dirty="0" smtClean="0"/>
              <a:t>Acme sells 100 warrants</a:t>
            </a:r>
          </a:p>
          <a:p>
            <a:pPr lvl="2" eaLnBrk="1" hangingPunct="1">
              <a:spcBef>
                <a:spcPts val="0"/>
              </a:spcBef>
            </a:pPr>
            <a:r>
              <a:rPr lang="en-US" altLang="en-US" sz="2000" dirty="0" smtClean="0"/>
              <a:t>Each warrant allows the holder to purchase a share for $5</a:t>
            </a:r>
          </a:p>
          <a:p>
            <a:pPr lvl="2" eaLnBrk="1" hangingPunct="1">
              <a:spcBef>
                <a:spcPts val="0"/>
              </a:spcBef>
            </a:pPr>
            <a:r>
              <a:rPr lang="en-US" altLang="en-US" sz="2000" dirty="0" smtClean="0"/>
              <a:t>The warrant </a:t>
            </a:r>
            <a:r>
              <a:rPr lang="en-US" altLang="en-US" sz="2000" b="1" u="sng" dirty="0" smtClean="0"/>
              <a:t>vests</a:t>
            </a:r>
            <a:r>
              <a:rPr lang="en-US" altLang="en-US" sz="2000" dirty="0" smtClean="0"/>
              <a:t> (can be exercised) immediately</a:t>
            </a:r>
          </a:p>
          <a:p>
            <a:pPr lvl="2" eaLnBrk="1" hangingPunct="1">
              <a:spcBef>
                <a:spcPts val="0"/>
              </a:spcBef>
            </a:pPr>
            <a:r>
              <a:rPr lang="en-US" altLang="en-US" sz="2000" dirty="0" smtClean="0"/>
              <a:t>The warrant </a:t>
            </a:r>
            <a:r>
              <a:rPr lang="en-US" altLang="en-US" sz="2000" b="1" u="sng" dirty="0" smtClean="0"/>
              <a:t>expires</a:t>
            </a:r>
            <a:r>
              <a:rPr lang="en-US" altLang="en-US" sz="2000" dirty="0" smtClean="0"/>
              <a:t> 5 years after it is issued</a:t>
            </a:r>
          </a:p>
          <a:p>
            <a:pPr lvl="1" eaLnBrk="1" hangingPunct="1">
              <a:spcBef>
                <a:spcPts val="0"/>
              </a:spcBef>
            </a:pPr>
            <a:r>
              <a:rPr lang="en-US" altLang="en-US" sz="2400" dirty="0" smtClean="0"/>
              <a:t>Assume the market price for a share is $6</a:t>
            </a:r>
          </a:p>
          <a:p>
            <a:pPr lvl="2" eaLnBrk="1" hangingPunct="1">
              <a:spcBef>
                <a:spcPts val="0"/>
              </a:spcBef>
            </a:pPr>
            <a:r>
              <a:rPr lang="en-US" altLang="en-US" sz="2000" dirty="0" smtClean="0">
                <a:solidFill>
                  <a:srgbClr val="FF0000"/>
                </a:solidFill>
              </a:rPr>
              <a:t>Would it make sense to buy a warrant? At what price?</a:t>
            </a:r>
          </a:p>
          <a:p>
            <a:pPr lvl="1" eaLnBrk="1" hangingPunct="1">
              <a:spcBef>
                <a:spcPts val="0"/>
              </a:spcBef>
            </a:pPr>
            <a:r>
              <a:rPr lang="en-US" altLang="en-US" sz="2400" dirty="0" smtClean="0"/>
              <a:t>Now assume the market price for a share is $4</a:t>
            </a:r>
          </a:p>
          <a:p>
            <a:pPr lvl="2" eaLnBrk="1" hangingPunct="1">
              <a:spcBef>
                <a:spcPts val="0"/>
              </a:spcBef>
            </a:pPr>
            <a:r>
              <a:rPr lang="en-US" altLang="en-US" sz="1900" dirty="0" smtClean="0">
                <a:solidFill>
                  <a:srgbClr val="FF0000"/>
                </a:solidFill>
              </a:rPr>
              <a:t>Would it make sense to buy a warrant? At what price?</a:t>
            </a:r>
            <a:endParaRPr lang="en-US" altLang="en-US" sz="2400" dirty="0" smtClean="0"/>
          </a:p>
        </p:txBody>
      </p:sp>
    </p:spTree>
    <p:extLst>
      <p:ext uri="{BB962C8B-B14F-4D97-AF65-F5344CB8AC3E}">
        <p14:creationId xmlns:p14="http://schemas.microsoft.com/office/powerpoint/2010/main" val="40681279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0" y="0"/>
            <a:ext cx="9144000" cy="1295400"/>
          </a:xfrm>
        </p:spPr>
        <p:txBody>
          <a:bodyPr/>
          <a:lstStyle/>
          <a:p>
            <a:pPr algn="ctr" eaLnBrk="1" hangingPunct="1"/>
            <a:r>
              <a:rPr lang="en-US" altLang="en-US" dirty="0" smtClean="0"/>
              <a:t>Types of claims</a:t>
            </a:r>
            <a:br>
              <a:rPr lang="en-US" altLang="en-US" dirty="0" smtClean="0"/>
            </a:br>
            <a:r>
              <a:rPr lang="en-US" altLang="en-US" sz="3500" dirty="0" smtClean="0"/>
              <a:t>Warrants</a:t>
            </a:r>
          </a:p>
        </p:txBody>
      </p:sp>
      <p:sp>
        <p:nvSpPr>
          <p:cNvPr id="18437"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smtClean="0"/>
              <a:t>Warrants are like selling a share in two installment payments, with the share delivered only if both payments are made, and with the buyer allowed to cancel the agreement within a certain time, subject to losing the first payment.</a:t>
            </a:r>
          </a:p>
          <a:p>
            <a:pPr lvl="1" eaLnBrk="1" hangingPunct="1">
              <a:spcBef>
                <a:spcPts val="0"/>
              </a:spcBef>
            </a:pPr>
            <a:r>
              <a:rPr lang="en-US" altLang="en-US" sz="2000" dirty="0" smtClean="0"/>
              <a:t>Like a coupon: “Buy one for $5 with this coupon; offer expires on…”</a:t>
            </a:r>
          </a:p>
          <a:p>
            <a:pPr lvl="1" eaLnBrk="1" hangingPunct="1">
              <a:spcBef>
                <a:spcPts val="0"/>
              </a:spcBef>
            </a:pPr>
            <a:r>
              <a:rPr lang="en-US" altLang="en-US" sz="2000" dirty="0" smtClean="0"/>
              <a:t>Warrants are often issued by the firm in a bundle with bonds or stock</a:t>
            </a:r>
          </a:p>
          <a:p>
            <a:pPr lvl="2" eaLnBrk="1" hangingPunct="1">
              <a:spcBef>
                <a:spcPts val="0"/>
              </a:spcBef>
            </a:pPr>
            <a:r>
              <a:rPr lang="en-US" altLang="en-US" sz="1900" dirty="0" smtClean="0"/>
              <a:t>Like a coupon: “buy one, get another one for $5”</a:t>
            </a:r>
          </a:p>
          <a:p>
            <a:pPr lvl="1" eaLnBrk="1" hangingPunct="1">
              <a:spcBef>
                <a:spcPts val="0"/>
              </a:spcBef>
            </a:pPr>
            <a:r>
              <a:rPr lang="en-US" altLang="en-US" sz="2000" dirty="0" smtClean="0">
                <a:solidFill>
                  <a:srgbClr val="FF0000"/>
                </a:solidFill>
              </a:rPr>
              <a:t>What are the benefits of warrants to buyers?</a:t>
            </a:r>
          </a:p>
          <a:p>
            <a:pPr lvl="1" eaLnBrk="1" hangingPunct="1">
              <a:spcBef>
                <a:spcPts val="0"/>
              </a:spcBef>
            </a:pPr>
            <a:r>
              <a:rPr lang="en-US" altLang="en-US" sz="2000" dirty="0" smtClean="0">
                <a:solidFill>
                  <a:srgbClr val="FF0000"/>
                </a:solidFill>
              </a:rPr>
              <a:t>To the firm?</a:t>
            </a:r>
          </a:p>
          <a:p>
            <a:pPr eaLnBrk="1" hangingPunct="1">
              <a:spcBef>
                <a:spcPts val="0"/>
              </a:spcBef>
            </a:pPr>
            <a:r>
              <a:rPr lang="en-US" altLang="en-US" sz="2400" dirty="0" smtClean="0"/>
              <a:t>Don’t confuse a warrant with an option</a:t>
            </a:r>
          </a:p>
          <a:p>
            <a:pPr lvl="1" eaLnBrk="1" hangingPunct="1"/>
            <a:r>
              <a:rPr lang="en-US" altLang="en-US" sz="2000" dirty="0" smtClean="0"/>
              <a:t>Options are issued by third parties (not the firm), and the money paid for purchasing or exercising them does not go to the firm</a:t>
            </a:r>
          </a:p>
          <a:p>
            <a:pPr lvl="1" eaLnBrk="1" hangingPunct="1"/>
            <a:r>
              <a:rPr lang="en-US" altLang="en-US" sz="2000" dirty="0" smtClean="0"/>
              <a:t>“Stock options” a firm grants to employees are a type of warrant</a:t>
            </a:r>
          </a:p>
        </p:txBody>
      </p:sp>
    </p:spTree>
    <p:extLst>
      <p:ext uri="{BB962C8B-B14F-4D97-AF65-F5344CB8AC3E}">
        <p14:creationId xmlns:p14="http://schemas.microsoft.com/office/powerpoint/2010/main" val="15311184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Financing firms (MA3/BA6)</a:t>
            </a:r>
            <a:br>
              <a:rPr lang="en-US" altLang="en-US" dirty="0" smtClean="0"/>
            </a:br>
            <a:r>
              <a:rPr lang="en-US" altLang="en-US" sz="3500" dirty="0" smtClean="0"/>
              <a:t>Chapter overview</a:t>
            </a:r>
            <a:endParaRPr lang="en-US" altLang="en-US" dirty="0" smtClean="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smtClean="0">
                <a:solidFill>
                  <a:srgbClr val="0070C0"/>
                </a:solidFill>
              </a:rPr>
              <a:t>Equity Finance</a:t>
            </a:r>
          </a:p>
          <a:p>
            <a:pPr marL="914400" lvl="1" indent="-514350" eaLnBrk="1" hangingPunct="1">
              <a:spcBef>
                <a:spcPts val="0"/>
              </a:spcBef>
              <a:buFont typeface="+mj-lt"/>
              <a:buAutoNum type="arabicPeriod"/>
            </a:pPr>
            <a:r>
              <a:rPr lang="en-US" altLang="en-US" sz="2400" dirty="0" smtClean="0"/>
              <a:t>Capital markets</a:t>
            </a:r>
          </a:p>
          <a:p>
            <a:pPr marL="914400" lvl="1" indent="-514350" eaLnBrk="1" hangingPunct="1">
              <a:spcBef>
                <a:spcPts val="0"/>
              </a:spcBef>
              <a:buFont typeface="+mj-lt"/>
              <a:buAutoNum type="arabicPeriod"/>
            </a:pPr>
            <a:r>
              <a:rPr lang="en-US" altLang="en-US" sz="2400" dirty="0" smtClean="0"/>
              <a:t>Types of claims</a:t>
            </a:r>
          </a:p>
          <a:p>
            <a:pPr marL="914400" lvl="1" indent="-514350" eaLnBrk="1" hangingPunct="1">
              <a:spcBef>
                <a:spcPts val="0"/>
              </a:spcBef>
              <a:buFont typeface="+mj-lt"/>
              <a:buAutoNum type="arabicPeriod"/>
            </a:pPr>
            <a:r>
              <a:rPr lang="en-US" altLang="en-US" sz="2400" dirty="0" smtClean="0">
                <a:solidFill>
                  <a:srgbClr val="0070C0"/>
                </a:solidFill>
              </a:rPr>
              <a:t>Intra-SH conflicts</a:t>
            </a:r>
            <a:endParaRPr lang="en-US" altLang="en-US" sz="2400" dirty="0">
              <a:solidFill>
                <a:srgbClr val="0070C0"/>
              </a:solidFill>
            </a:endParaRPr>
          </a:p>
          <a:p>
            <a:pPr marL="514350" indent="-514350" eaLnBrk="1" hangingPunct="1">
              <a:spcBef>
                <a:spcPts val="0"/>
              </a:spcBef>
              <a:buFont typeface="+mj-lt"/>
              <a:buAutoNum type="alphaLcPeriod"/>
            </a:pPr>
            <a:r>
              <a:rPr lang="en-US" altLang="en-US" sz="2800" dirty="0" smtClean="0"/>
              <a:t>Debt finance</a:t>
            </a:r>
          </a:p>
          <a:p>
            <a:pPr marL="514350" indent="-514350" eaLnBrk="1" hangingPunct="1">
              <a:spcBef>
                <a:spcPts val="0"/>
              </a:spcBef>
              <a:buFont typeface="+mj-lt"/>
              <a:buAutoNum type="alphaLcPeriod"/>
            </a:pPr>
            <a:r>
              <a:rPr lang="en-US" altLang="en-US" sz="2800" dirty="0" smtClean="0"/>
              <a:t>Securities regulation</a:t>
            </a:r>
          </a:p>
        </p:txBody>
      </p:sp>
    </p:spTree>
    <p:extLst>
      <p:ext uri="{BB962C8B-B14F-4D97-AF65-F5344CB8AC3E}">
        <p14:creationId xmlns:p14="http://schemas.microsoft.com/office/powerpoint/2010/main" val="37619094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dirty="0" smtClean="0"/>
              <a:t>Which SH wealth to maximize?</a:t>
            </a:r>
          </a:p>
        </p:txBody>
      </p:sp>
      <p:sp>
        <p:nvSpPr>
          <p:cNvPr id="45061" name="Rectangle 3"/>
          <p:cNvSpPr>
            <a:spLocks noGrp="1" noChangeArrowheads="1"/>
          </p:cNvSpPr>
          <p:nvPr>
            <p:ph type="body" idx="1"/>
          </p:nvPr>
        </p:nvSpPr>
        <p:spPr>
          <a:xfrm>
            <a:off x="0" y="1447800"/>
            <a:ext cx="9144000" cy="5410200"/>
          </a:xfrm>
        </p:spPr>
        <p:txBody>
          <a:bodyPr/>
          <a:lstStyle/>
          <a:p>
            <a:pPr marL="571500" indent="-571500" eaLnBrk="1" hangingPunct="1"/>
            <a:r>
              <a:rPr lang="en-US" altLang="en-US" sz="2400" dirty="0" smtClean="0"/>
              <a:t>Board expected to maximize SH wealth,</a:t>
            </a:r>
            <a:br>
              <a:rPr lang="en-US" altLang="en-US" sz="2400" dirty="0" smtClean="0"/>
            </a:br>
            <a:r>
              <a:rPr lang="en-US" altLang="en-US" sz="2400" dirty="0" smtClean="0"/>
              <a:t>but sometimes interests of holders</a:t>
            </a:r>
            <a:br>
              <a:rPr lang="en-US" altLang="en-US" sz="2400" dirty="0" smtClean="0"/>
            </a:br>
            <a:r>
              <a:rPr lang="en-US" altLang="en-US" sz="2400" dirty="0" smtClean="0"/>
              <a:t>of different share classes conflict</a:t>
            </a:r>
          </a:p>
          <a:p>
            <a:pPr marL="571500" indent="-571500" eaLnBrk="1" hangingPunct="1"/>
            <a:r>
              <a:rPr lang="en-US" altLang="en-US" sz="2400" dirty="0" smtClean="0"/>
              <a:t>Common conflict: common SHs vs.</a:t>
            </a:r>
            <a:br>
              <a:rPr lang="en-US" altLang="en-US" sz="2400" dirty="0" smtClean="0"/>
            </a:br>
            <a:r>
              <a:rPr lang="en-US" altLang="en-US" sz="2400" dirty="0" smtClean="0"/>
              <a:t>preferred SHs (with a liquidation</a:t>
            </a:r>
            <a:br>
              <a:rPr lang="en-US" altLang="en-US" sz="2400" dirty="0" smtClean="0"/>
            </a:br>
            <a:r>
              <a:rPr lang="en-US" altLang="en-US" sz="2400" dirty="0" smtClean="0"/>
              <a:t>preference) – when firm has fewer</a:t>
            </a:r>
            <a:br>
              <a:rPr lang="en-US" altLang="en-US" sz="2400" dirty="0" smtClean="0"/>
            </a:br>
            <a:r>
              <a:rPr lang="en-US" altLang="en-US" sz="2400" dirty="0" smtClean="0"/>
              <a:t>assets than its liquidation preference,</a:t>
            </a:r>
            <a:br>
              <a:rPr lang="en-US" altLang="en-US" sz="2400" dirty="0" smtClean="0"/>
            </a:br>
            <a:r>
              <a:rPr lang="en-US" altLang="en-US" sz="2400" dirty="0" smtClean="0"/>
              <a:t>preferred SHs want to liquidate</a:t>
            </a:r>
            <a:br>
              <a:rPr lang="en-US" altLang="en-US" sz="2400" dirty="0" smtClean="0"/>
            </a:br>
            <a:r>
              <a:rPr lang="en-US" altLang="en-US" sz="2400" dirty="0" smtClean="0"/>
              <a:t>the firm, while common SHs want</a:t>
            </a:r>
            <a:br>
              <a:rPr lang="en-US" altLang="en-US" sz="2400" dirty="0" smtClean="0"/>
            </a:br>
            <a:r>
              <a:rPr lang="en-US" altLang="en-US" sz="2400" dirty="0" smtClean="0"/>
              <a:t>to keep operating the firm</a:t>
            </a:r>
          </a:p>
        </p:txBody>
      </p:sp>
      <p:pic>
        <p:nvPicPr>
          <p:cNvPr id="45062" name="Picture 9" descr="http://www.njemploymentlawfirm.com/photos/shareholder_disput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147888"/>
            <a:ext cx="3402013"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15235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dirty="0" smtClean="0"/>
              <a:t>Which SH wealth to maximize?</a:t>
            </a:r>
          </a:p>
        </p:txBody>
      </p:sp>
      <p:sp>
        <p:nvSpPr>
          <p:cNvPr id="46085" name="Rectangle 3"/>
          <p:cNvSpPr>
            <a:spLocks noGrp="1" noChangeArrowheads="1"/>
          </p:cNvSpPr>
          <p:nvPr>
            <p:ph type="body" idx="1"/>
          </p:nvPr>
        </p:nvSpPr>
        <p:spPr>
          <a:xfrm>
            <a:off x="0" y="1447800"/>
            <a:ext cx="9144000" cy="5410200"/>
          </a:xfrm>
        </p:spPr>
        <p:txBody>
          <a:bodyPr/>
          <a:lstStyle/>
          <a:p>
            <a:pPr marL="571500" indent="-571500" eaLnBrk="1" hangingPunct="1"/>
            <a:r>
              <a:rPr lang="en-US" altLang="en-US" sz="2400" dirty="0" smtClean="0"/>
              <a:t>Example: Firm A is worth $30M; has 2M common shares &amp; 1M preferred shares (w/$10 liquidation preference/share)</a:t>
            </a:r>
          </a:p>
          <a:p>
            <a:pPr marL="920750" lvl="1" indent="-571500" eaLnBrk="1" hangingPunct="1"/>
            <a:r>
              <a:rPr lang="en-US" altLang="en-US" sz="2000" dirty="0" smtClean="0"/>
              <a:t>Liquidation preference: $10M</a:t>
            </a:r>
          </a:p>
          <a:p>
            <a:pPr marL="571500" indent="-571500" eaLnBrk="1" hangingPunct="1"/>
            <a:r>
              <a:rPr lang="en-US" altLang="en-US" sz="2400" dirty="0" smtClean="0"/>
              <a:t>A loses $20M (now worth $10M)</a:t>
            </a:r>
          </a:p>
          <a:p>
            <a:pPr marL="920750" lvl="1" indent="-571500" eaLnBrk="1" hangingPunct="1"/>
            <a:r>
              <a:rPr lang="en-US" altLang="en-US" sz="2000" dirty="0" smtClean="0"/>
              <a:t>If firm is liquidated now: preferred SHs receive $10M; common SHs receive nothing</a:t>
            </a:r>
          </a:p>
          <a:p>
            <a:pPr marL="571500" indent="-571500" eaLnBrk="1" hangingPunct="1"/>
            <a:r>
              <a:rPr lang="en-US" altLang="en-US" sz="2400" dirty="0" smtClean="0"/>
              <a:t>Incentives</a:t>
            </a:r>
          </a:p>
          <a:p>
            <a:pPr marL="920750" lvl="1" indent="-571500" eaLnBrk="1" hangingPunct="1"/>
            <a:r>
              <a:rPr lang="en-US" altLang="en-US" sz="2000" dirty="0" smtClean="0"/>
              <a:t>Common SHs want to continue running company (nothing to lose, something to gain)</a:t>
            </a:r>
          </a:p>
          <a:p>
            <a:pPr marL="920750" lvl="1" indent="-571500" eaLnBrk="1" hangingPunct="1"/>
            <a:r>
              <a:rPr lang="en-US" altLang="en-US" sz="2000" dirty="0" smtClean="0"/>
              <a:t>Preferred SHs want to liquidate (they bear 100% of risk for next $10M of losses, but have to share gains with common SHs)</a:t>
            </a:r>
          </a:p>
        </p:txBody>
      </p:sp>
    </p:spTree>
    <p:extLst>
      <p:ext uri="{BB962C8B-B14F-4D97-AF65-F5344CB8AC3E}">
        <p14:creationId xmlns:p14="http://schemas.microsoft.com/office/powerpoint/2010/main" val="3791659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i="1" dirty="0" smtClean="0"/>
              <a:t>Equity-linked Investors LP v. Adams </a:t>
            </a:r>
            <a:r>
              <a:rPr lang="en-US" altLang="en-US" sz="2400" dirty="0" smtClean="0"/>
              <a:t>[</a:t>
            </a:r>
            <a:r>
              <a:rPr lang="en-US" altLang="en-US" sz="2400" dirty="0" err="1" smtClean="0"/>
              <a:t>Del.Ch</a:t>
            </a:r>
            <a:r>
              <a:rPr lang="en-US" altLang="en-US" sz="2400" dirty="0" smtClean="0"/>
              <a:t>. 1997]</a:t>
            </a:r>
          </a:p>
        </p:txBody>
      </p:sp>
      <p:sp>
        <p:nvSpPr>
          <p:cNvPr id="47109" name="Rectangle 3"/>
          <p:cNvSpPr>
            <a:spLocks noGrp="1" noChangeArrowheads="1"/>
          </p:cNvSpPr>
          <p:nvPr>
            <p:ph type="body" idx="1"/>
          </p:nvPr>
        </p:nvSpPr>
        <p:spPr>
          <a:xfrm>
            <a:off x="0" y="1447800"/>
            <a:ext cx="9144000" cy="5410200"/>
          </a:xfrm>
        </p:spPr>
        <p:txBody>
          <a:bodyPr/>
          <a:lstStyle/>
          <a:p>
            <a:pPr marL="571500" indent="-571500" eaLnBrk="1" hangingPunct="1"/>
            <a:r>
              <a:rPr lang="en-US" altLang="en-US" sz="2400" dirty="0" err="1" smtClean="0"/>
              <a:t>Genta</a:t>
            </a:r>
            <a:r>
              <a:rPr lang="en-US" altLang="en-US" sz="2400" dirty="0" smtClean="0"/>
              <a:t> has 3 businesses:</a:t>
            </a:r>
          </a:p>
          <a:p>
            <a:pPr marL="920750" lvl="1" indent="-571500" eaLnBrk="1" hangingPunct="1"/>
            <a:r>
              <a:rPr lang="en-US" altLang="en-US" sz="2000" dirty="0" smtClean="0"/>
              <a:t>IP in “antisense” (cancer treatment) – development stage </a:t>
            </a:r>
            <a:r>
              <a:rPr lang="en-US" altLang="en-US" sz="1800" dirty="0" smtClean="0"/>
              <a:t>(neg. </a:t>
            </a:r>
            <a:r>
              <a:rPr lang="en-US" altLang="en-US" sz="1800" dirty="0" err="1" smtClean="0"/>
              <a:t>cashflow</a:t>
            </a:r>
            <a:r>
              <a:rPr lang="en-US" altLang="en-US" sz="1800" dirty="0" smtClean="0"/>
              <a:t>)</a:t>
            </a:r>
          </a:p>
          <a:p>
            <a:pPr marL="920750" lvl="1" indent="-571500" eaLnBrk="1" hangingPunct="1"/>
            <a:r>
              <a:rPr lang="en-US" altLang="en-US" sz="2000" dirty="0" smtClean="0"/>
              <a:t>JBL: generic chemicals &amp; drugs – positive </a:t>
            </a:r>
            <a:r>
              <a:rPr lang="en-US" altLang="en-US" sz="2000" dirty="0" err="1" smtClean="0"/>
              <a:t>cashflow</a:t>
            </a:r>
            <a:endParaRPr lang="en-US" altLang="en-US" sz="2000" dirty="0" smtClean="0"/>
          </a:p>
          <a:p>
            <a:pPr marL="920750" lvl="1" indent="-571500" eaLnBrk="1" hangingPunct="1"/>
            <a:r>
              <a:rPr lang="en-US" altLang="en-US" sz="2000" dirty="0" smtClean="0"/>
              <a:t>JV with </a:t>
            </a:r>
            <a:r>
              <a:rPr lang="en-US" altLang="en-US" sz="2000" dirty="0" err="1" smtClean="0"/>
              <a:t>SkyePharma</a:t>
            </a:r>
            <a:r>
              <a:rPr lang="en-US" altLang="en-US" sz="2000" dirty="0" smtClean="0"/>
              <a:t>: oral drug delivery technology – development stage (negative </a:t>
            </a:r>
            <a:r>
              <a:rPr lang="en-US" altLang="en-US" sz="2000" dirty="0" err="1" smtClean="0"/>
              <a:t>cashflow</a:t>
            </a:r>
            <a:r>
              <a:rPr lang="en-US" altLang="en-US" sz="2000" dirty="0" smtClean="0"/>
              <a:t>)</a:t>
            </a:r>
          </a:p>
          <a:p>
            <a:pPr marL="571500" indent="-571500" eaLnBrk="1" hangingPunct="1"/>
            <a:r>
              <a:rPr lang="en-US" altLang="en-US" sz="2400" dirty="0" err="1" smtClean="0"/>
              <a:t>Genta</a:t>
            </a:r>
            <a:r>
              <a:rPr lang="en-US" altLang="en-US" sz="2400" dirty="0" smtClean="0"/>
              <a:t> raised capital via preferred shares</a:t>
            </a:r>
          </a:p>
          <a:p>
            <a:pPr marL="920750" lvl="1" indent="-571500" eaLnBrk="1" hangingPunct="1"/>
            <a:r>
              <a:rPr lang="en-US" altLang="en-US" sz="2000" dirty="0" smtClean="0"/>
              <a:t>About $30M in return for Series A preferred shares</a:t>
            </a:r>
          </a:p>
          <a:p>
            <a:pPr marL="920750" lvl="1" indent="-571500" eaLnBrk="1" hangingPunct="1"/>
            <a:r>
              <a:rPr lang="en-US" altLang="en-US" sz="2000" dirty="0" smtClean="0"/>
              <a:t>About $10M in return for Series B &amp; C preferred shares: all Series B and most Series C were converted into common stock</a:t>
            </a:r>
          </a:p>
        </p:txBody>
      </p:sp>
      <p:pic>
        <p:nvPicPr>
          <p:cNvPr id="47110" name="Picture 2" descr="http://www.rodmanandrenshaw.com/ufiles/conferences_files/presenters_art/GNTA.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5067300"/>
            <a:ext cx="1524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96061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i="1" dirty="0" smtClean="0"/>
              <a:t>Equity-linked Investors LP v. Adams</a:t>
            </a:r>
            <a:endParaRPr lang="en-US" altLang="en-US" sz="3500" dirty="0" smtClean="0"/>
          </a:p>
        </p:txBody>
      </p:sp>
      <p:sp>
        <p:nvSpPr>
          <p:cNvPr id="48133" name="Rectangle 3"/>
          <p:cNvSpPr>
            <a:spLocks noGrp="1" noChangeArrowheads="1"/>
          </p:cNvSpPr>
          <p:nvPr>
            <p:ph type="body" idx="1"/>
          </p:nvPr>
        </p:nvSpPr>
        <p:spPr>
          <a:xfrm>
            <a:off x="0" y="1447800"/>
            <a:ext cx="9144000" cy="5410200"/>
          </a:xfrm>
        </p:spPr>
        <p:txBody>
          <a:bodyPr/>
          <a:lstStyle/>
          <a:p>
            <a:pPr marL="571500" indent="-571500" eaLnBrk="1" hangingPunct="1">
              <a:spcBef>
                <a:spcPts val="0"/>
              </a:spcBef>
            </a:pPr>
            <a:r>
              <a:rPr lang="en-US" altLang="en-US" sz="2400" dirty="0" smtClean="0"/>
              <a:t>Capital structure</a:t>
            </a:r>
          </a:p>
          <a:p>
            <a:pPr marL="920750" lvl="1" indent="-571500" eaLnBrk="1" hangingPunct="1">
              <a:spcBef>
                <a:spcPts val="0"/>
              </a:spcBef>
            </a:pPr>
            <a:r>
              <a:rPr lang="en-US" altLang="en-US" sz="2200" dirty="0" smtClean="0"/>
              <a:t>39.99M shares of common stock</a:t>
            </a:r>
          </a:p>
          <a:p>
            <a:pPr marL="920750" lvl="1" indent="-571500" eaLnBrk="1" hangingPunct="1">
              <a:spcBef>
                <a:spcPts val="0"/>
              </a:spcBef>
            </a:pPr>
            <a:r>
              <a:rPr lang="en-US" altLang="en-US" sz="2200" dirty="0" smtClean="0"/>
              <a:t>528K shares Series A preferred stock (issued for $50/share)</a:t>
            </a:r>
          </a:p>
          <a:p>
            <a:pPr marL="1216025" lvl="2" indent="-571500" eaLnBrk="1" hangingPunct="1">
              <a:spcBef>
                <a:spcPts val="0"/>
              </a:spcBef>
            </a:pPr>
            <a:r>
              <a:rPr lang="en-US" altLang="en-US" sz="2000" dirty="0" smtClean="0"/>
              <a:t>$50/share liquidation premium</a:t>
            </a:r>
          </a:p>
          <a:p>
            <a:pPr marL="1216025" lvl="2" indent="-571500" eaLnBrk="1" hangingPunct="1">
              <a:spcBef>
                <a:spcPts val="0"/>
              </a:spcBef>
            </a:pPr>
            <a:r>
              <a:rPr lang="en-US" altLang="en-US" sz="2000" dirty="0" smtClean="0"/>
              <a:t>$5/share (10%) cumulative dividend</a:t>
            </a:r>
          </a:p>
          <a:p>
            <a:pPr marL="1216025" lvl="2" indent="-571500" eaLnBrk="1" hangingPunct="1">
              <a:spcBef>
                <a:spcPts val="0"/>
              </a:spcBef>
            </a:pPr>
            <a:r>
              <a:rPr lang="en-US" altLang="en-US" sz="2000" dirty="0" smtClean="0"/>
              <a:t>Put option for $50/share in event of fundamental change (including delisting of common shares from </a:t>
            </a:r>
            <a:r>
              <a:rPr lang="en-US" altLang="en-US" sz="2000" dirty="0" err="1" smtClean="0"/>
              <a:t>Nasdaq</a:t>
            </a:r>
            <a:r>
              <a:rPr lang="en-US" altLang="en-US" sz="2000" dirty="0" smtClean="0"/>
              <a:t>)</a:t>
            </a:r>
          </a:p>
          <a:p>
            <a:pPr marL="1509713" lvl="3" indent="-571500" eaLnBrk="1" hangingPunct="1">
              <a:spcBef>
                <a:spcPts val="0"/>
              </a:spcBef>
            </a:pPr>
            <a:r>
              <a:rPr lang="en-US" altLang="en-US" dirty="0" smtClean="0">
                <a:solidFill>
                  <a:srgbClr val="FF0000"/>
                </a:solidFill>
              </a:rPr>
              <a:t>Why did preferred SHs negotiate for this?</a:t>
            </a:r>
          </a:p>
          <a:p>
            <a:pPr marL="1216025" lvl="2" indent="-571500" eaLnBrk="1" hangingPunct="1">
              <a:spcBef>
                <a:spcPts val="0"/>
              </a:spcBef>
            </a:pPr>
            <a:r>
              <a:rPr lang="en-US" altLang="en-US" sz="2000" dirty="0" smtClean="0"/>
              <a:t>Put option after three years, but </a:t>
            </a:r>
            <a:r>
              <a:rPr lang="en-US" altLang="en-US" sz="2000" dirty="0" err="1" smtClean="0"/>
              <a:t>Genta</a:t>
            </a:r>
            <a:r>
              <a:rPr lang="en-US" altLang="en-US" sz="2000" dirty="0" smtClean="0"/>
              <a:t> may pay in cash or common stock (if stock, </a:t>
            </a:r>
            <a:r>
              <a:rPr lang="en-US" altLang="en-US" sz="2000" dirty="0" err="1" smtClean="0"/>
              <a:t>Genta</a:t>
            </a:r>
            <a:r>
              <a:rPr lang="en-US" altLang="en-US" sz="2000" dirty="0" smtClean="0"/>
              <a:t> must use best efforts to arrange underwriting)</a:t>
            </a:r>
          </a:p>
          <a:p>
            <a:pPr marL="1509713" lvl="3" indent="-571500" eaLnBrk="1" hangingPunct="1">
              <a:spcBef>
                <a:spcPts val="0"/>
              </a:spcBef>
            </a:pPr>
            <a:r>
              <a:rPr lang="en-US" altLang="en-US" sz="1900" dirty="0" smtClean="0">
                <a:solidFill>
                  <a:srgbClr val="FF0000"/>
                </a:solidFill>
              </a:rPr>
              <a:t>Why did preferred SHs negotiate for this?</a:t>
            </a:r>
          </a:p>
          <a:p>
            <a:pPr marL="1509713" lvl="3" indent="-571500" eaLnBrk="1" hangingPunct="1">
              <a:spcBef>
                <a:spcPts val="0"/>
              </a:spcBef>
            </a:pPr>
            <a:r>
              <a:rPr lang="en-US" altLang="en-US" sz="1900" dirty="0" smtClean="0">
                <a:solidFill>
                  <a:srgbClr val="FF0000"/>
                </a:solidFill>
              </a:rPr>
              <a:t>Why not require redemption in cash only (or require underwriting)?</a:t>
            </a:r>
          </a:p>
        </p:txBody>
      </p:sp>
    </p:spTree>
    <p:extLst>
      <p:ext uri="{BB962C8B-B14F-4D97-AF65-F5344CB8AC3E}">
        <p14:creationId xmlns:p14="http://schemas.microsoft.com/office/powerpoint/2010/main" val="27369834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i="1" dirty="0" smtClean="0"/>
              <a:t>Equity-linked Investors LP v. Adams</a:t>
            </a:r>
            <a:endParaRPr lang="en-US" altLang="en-US" sz="3500" dirty="0" smtClean="0"/>
          </a:p>
        </p:txBody>
      </p:sp>
      <p:sp>
        <p:nvSpPr>
          <p:cNvPr id="49157" name="Rectangle 3"/>
          <p:cNvSpPr>
            <a:spLocks noGrp="1" noChangeArrowheads="1"/>
          </p:cNvSpPr>
          <p:nvPr>
            <p:ph type="body" idx="1"/>
          </p:nvPr>
        </p:nvSpPr>
        <p:spPr>
          <a:xfrm>
            <a:off x="0" y="1447800"/>
            <a:ext cx="9144000" cy="5410200"/>
          </a:xfrm>
        </p:spPr>
        <p:txBody>
          <a:bodyPr/>
          <a:lstStyle/>
          <a:p>
            <a:pPr marL="571500" indent="-571500" eaLnBrk="1" hangingPunct="1"/>
            <a:r>
              <a:rPr lang="en-US" altLang="en-US" sz="2400" dirty="0" smtClean="0"/>
              <a:t>As </a:t>
            </a:r>
            <a:r>
              <a:rPr lang="en-US" altLang="en-US" sz="2400" dirty="0" err="1" smtClean="0"/>
              <a:t>Genta</a:t>
            </a:r>
            <a:r>
              <a:rPr lang="en-US" altLang="en-US" sz="2400" dirty="0" smtClean="0"/>
              <a:t> keeps losing money, it becomes more difficult to raise new funds to develop its business</a:t>
            </a:r>
          </a:p>
          <a:p>
            <a:pPr marL="571500" indent="-571500" eaLnBrk="1" hangingPunct="1"/>
            <a:r>
              <a:rPr lang="en-US" altLang="en-US" sz="2400" dirty="0" err="1" smtClean="0"/>
              <a:t>Genta</a:t>
            </a:r>
            <a:r>
              <a:rPr lang="en-US" altLang="en-US" sz="2400" dirty="0" smtClean="0"/>
              <a:t> suggests a plan to keep </a:t>
            </a:r>
            <a:r>
              <a:rPr lang="en-US" altLang="en-US" sz="2400" dirty="0" err="1" smtClean="0"/>
              <a:t>Genta</a:t>
            </a:r>
            <a:r>
              <a:rPr lang="en-US" altLang="en-US" sz="2400" dirty="0" smtClean="0"/>
              <a:t> operating:</a:t>
            </a:r>
          </a:p>
          <a:p>
            <a:pPr marL="920750" lvl="1" indent="-571500" eaLnBrk="1" hangingPunct="1"/>
            <a:r>
              <a:rPr lang="en-US" altLang="en-US" sz="2000" dirty="0" smtClean="0"/>
              <a:t>Sell JBL &amp; antisense IP</a:t>
            </a:r>
          </a:p>
          <a:p>
            <a:pPr marL="920750" lvl="1" indent="-571500" eaLnBrk="1" hangingPunct="1"/>
            <a:r>
              <a:rPr lang="en-US" altLang="en-US" sz="2000" dirty="0" smtClean="0"/>
              <a:t>Buy </a:t>
            </a:r>
            <a:r>
              <a:rPr lang="en-US" altLang="en-US" sz="2000" dirty="0" err="1" smtClean="0"/>
              <a:t>SkyePharma’s</a:t>
            </a:r>
            <a:r>
              <a:rPr lang="en-US" altLang="en-US" sz="2000" dirty="0" smtClean="0"/>
              <a:t> 50% in the oral drug delivery JV in return for a controlling block of </a:t>
            </a:r>
            <a:r>
              <a:rPr lang="en-US" altLang="en-US" sz="2000" dirty="0" err="1" smtClean="0"/>
              <a:t>Genta</a:t>
            </a:r>
            <a:r>
              <a:rPr lang="en-US" altLang="en-US" sz="2000" dirty="0" smtClean="0"/>
              <a:t> stock</a:t>
            </a:r>
          </a:p>
          <a:p>
            <a:pPr marL="1216025" lvl="2" indent="-571500" eaLnBrk="1" hangingPunct="1"/>
            <a:r>
              <a:rPr lang="en-US" altLang="en-US" sz="1700" dirty="0" err="1" smtClean="0"/>
              <a:t>Genta</a:t>
            </a:r>
            <a:r>
              <a:rPr lang="en-US" altLang="en-US" sz="1700" dirty="0" smtClean="0"/>
              <a:t> focuses on oral drug delivery technology (1, not 2, development projects)</a:t>
            </a:r>
          </a:p>
          <a:p>
            <a:pPr marL="1216025" lvl="2" indent="-571500" eaLnBrk="1" hangingPunct="1"/>
            <a:r>
              <a:rPr lang="en-US" altLang="en-US" sz="1700" dirty="0" smtClean="0"/>
              <a:t>Cash from JBL &amp; antisense funds future operations of </a:t>
            </a:r>
            <a:r>
              <a:rPr lang="en-US" altLang="en-US" sz="1700" dirty="0" err="1" smtClean="0"/>
              <a:t>Genta</a:t>
            </a:r>
            <a:endParaRPr lang="en-US" altLang="en-US" sz="1700" dirty="0" smtClean="0"/>
          </a:p>
          <a:p>
            <a:pPr marL="1216025" lvl="2" indent="-571500" eaLnBrk="1" hangingPunct="1"/>
            <a:r>
              <a:rPr lang="en-US" altLang="en-US" sz="1700" dirty="0" err="1" smtClean="0"/>
              <a:t>SkyePharma</a:t>
            </a:r>
            <a:r>
              <a:rPr lang="en-US" altLang="en-US" sz="1700" dirty="0" smtClean="0"/>
              <a:t> controls </a:t>
            </a:r>
            <a:r>
              <a:rPr lang="en-US" altLang="en-US" sz="1700" dirty="0" err="1" smtClean="0"/>
              <a:t>Genta</a:t>
            </a:r>
            <a:r>
              <a:rPr lang="en-US" altLang="en-US" sz="1700" dirty="0" smtClean="0"/>
              <a:t> (wealthy/experienced backer?)</a:t>
            </a:r>
          </a:p>
          <a:p>
            <a:pPr marL="1216025" lvl="2" indent="-571500" eaLnBrk="1" hangingPunct="1"/>
            <a:r>
              <a:rPr lang="en-US" altLang="en-US" sz="1700" dirty="0" smtClean="0"/>
              <a:t>Preferred SHs convert into common shares; become </a:t>
            </a:r>
            <a:r>
              <a:rPr lang="en-US" altLang="en-US" sz="1700" dirty="0" err="1"/>
              <a:t>m</a:t>
            </a:r>
            <a:r>
              <a:rPr lang="en-US" altLang="en-US" sz="1700" dirty="0" err="1" smtClean="0"/>
              <a:t>SHs</a:t>
            </a:r>
            <a:r>
              <a:rPr lang="en-US" altLang="en-US" sz="1700" dirty="0" smtClean="0"/>
              <a:t> </a:t>
            </a:r>
            <a:r>
              <a:rPr lang="en-US" altLang="en-US" sz="1700" dirty="0" smtClean="0"/>
              <a:t>in </a:t>
            </a:r>
            <a:r>
              <a:rPr lang="en-US" altLang="en-US" sz="1700" dirty="0" err="1" smtClean="0"/>
              <a:t>Genta</a:t>
            </a:r>
            <a:endParaRPr lang="en-US" altLang="en-US" sz="1700" dirty="0" smtClean="0"/>
          </a:p>
          <a:p>
            <a:pPr marL="1216025" lvl="2" indent="-571500" eaLnBrk="1" hangingPunct="1"/>
            <a:r>
              <a:rPr lang="en-US" altLang="en-US" sz="1700" dirty="0" smtClean="0"/>
              <a:t>Common SHs become </a:t>
            </a:r>
            <a:r>
              <a:rPr lang="en-US" altLang="en-US" sz="1700" dirty="0" err="1" smtClean="0"/>
              <a:t>mSHs</a:t>
            </a:r>
            <a:r>
              <a:rPr lang="en-US" altLang="en-US" sz="1700" dirty="0" smtClean="0"/>
              <a:t> </a:t>
            </a:r>
            <a:r>
              <a:rPr lang="en-US" altLang="en-US" sz="1700" dirty="0" smtClean="0"/>
              <a:t>in </a:t>
            </a:r>
            <a:r>
              <a:rPr lang="en-US" altLang="en-US" sz="1700" dirty="0" err="1" smtClean="0"/>
              <a:t>Genta</a:t>
            </a:r>
            <a:r>
              <a:rPr lang="en-US" altLang="en-US" sz="1700" dirty="0" smtClean="0"/>
              <a:t>; stay for the ride</a:t>
            </a:r>
          </a:p>
          <a:p>
            <a:pPr marL="571500" indent="-571500" eaLnBrk="1" hangingPunct="1"/>
            <a:r>
              <a:rPr lang="en-US" altLang="en-US" sz="2400" dirty="0" smtClean="0"/>
              <a:t>Series A committee rejects the plan. </a:t>
            </a:r>
            <a:r>
              <a:rPr lang="en-US" altLang="en-US" sz="2400" dirty="0" smtClean="0">
                <a:solidFill>
                  <a:srgbClr val="FF0000"/>
                </a:solidFill>
              </a:rPr>
              <a:t>Why?</a:t>
            </a:r>
          </a:p>
        </p:txBody>
      </p:sp>
    </p:spTree>
    <p:extLst>
      <p:ext uri="{BB962C8B-B14F-4D97-AF65-F5344CB8AC3E}">
        <p14:creationId xmlns:p14="http://schemas.microsoft.com/office/powerpoint/2010/main" val="2944238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en-US" dirty="0" smtClean="0"/>
              <a:t>Capital market terminology</a:t>
            </a:r>
            <a:r>
              <a:rPr lang="en-US" altLang="en-US" sz="3700" dirty="0" smtClean="0"/>
              <a:t/>
            </a:r>
            <a:br>
              <a:rPr lang="en-US" altLang="en-US" sz="3700" dirty="0" smtClean="0"/>
            </a:br>
            <a:r>
              <a:rPr lang="en-US" altLang="en-US" sz="3500" dirty="0" smtClean="0"/>
              <a:t>Understanding risk</a:t>
            </a:r>
            <a:endParaRPr lang="en-US" altLang="en-US" sz="3700" i="1" dirty="0" smtClean="0"/>
          </a:p>
        </p:txBody>
      </p:sp>
      <p:sp>
        <p:nvSpPr>
          <p:cNvPr id="1741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The outcome of most investments is uncertain</a:t>
            </a:r>
          </a:p>
          <a:p>
            <a:pPr lvl="1" eaLnBrk="1" hangingPunct="1">
              <a:spcBef>
                <a:spcPct val="0"/>
              </a:spcBef>
            </a:pPr>
            <a:r>
              <a:rPr lang="en-US" altLang="en-US" sz="2200" dirty="0" smtClean="0"/>
              <a:t>Stock: Not clear how company will perform</a:t>
            </a:r>
          </a:p>
          <a:p>
            <a:pPr lvl="1" eaLnBrk="1" hangingPunct="1">
              <a:spcBef>
                <a:spcPct val="0"/>
              </a:spcBef>
            </a:pPr>
            <a:r>
              <a:rPr lang="en-US" altLang="en-US" sz="2200" dirty="0" smtClean="0"/>
              <a:t>Bonds: Debtor might default</a:t>
            </a:r>
          </a:p>
          <a:p>
            <a:pPr eaLnBrk="1" hangingPunct="1">
              <a:spcBef>
                <a:spcPct val="0"/>
              </a:spcBef>
            </a:pPr>
            <a:r>
              <a:rPr lang="en-US" altLang="en-US" sz="2400" dirty="0" smtClean="0"/>
              <a:t>To evaluate investments, we estimate probabilities of outcomes</a:t>
            </a:r>
          </a:p>
          <a:p>
            <a:pPr lvl="1" eaLnBrk="1" hangingPunct="1">
              <a:spcBef>
                <a:spcPct val="0"/>
              </a:spcBef>
            </a:pPr>
            <a:r>
              <a:rPr lang="en-US" altLang="en-US" sz="2200" dirty="0" smtClean="0"/>
              <a:t>E.g., 90% likelihood of paying the bond in full; 10%: default without paying anything</a:t>
            </a:r>
          </a:p>
          <a:p>
            <a:pPr lvl="1" eaLnBrk="1" hangingPunct="1">
              <a:spcBef>
                <a:spcPct val="0"/>
              </a:spcBef>
            </a:pPr>
            <a:r>
              <a:rPr lang="en-US" altLang="en-US" sz="2200" dirty="0" smtClean="0"/>
              <a:t>If the estimate is correct, we no longer have </a:t>
            </a:r>
            <a:r>
              <a:rPr lang="en-US" altLang="en-US" sz="2200" b="1" u="sng" dirty="0" smtClean="0"/>
              <a:t>uncertainty</a:t>
            </a:r>
            <a:r>
              <a:rPr lang="en-US" altLang="en-US" sz="2200" dirty="0" smtClean="0"/>
              <a:t>, but we still have </a:t>
            </a:r>
            <a:r>
              <a:rPr lang="en-US" altLang="en-US" sz="2200" b="1" u="sng" dirty="0" smtClean="0"/>
              <a:t>risk</a:t>
            </a:r>
            <a:endParaRPr lang="en-US" altLang="en-US" sz="2400" b="1" u="sng" dirty="0" smtClean="0"/>
          </a:p>
          <a:p>
            <a:pPr eaLnBrk="1" hangingPunct="1">
              <a:spcBef>
                <a:spcPct val="0"/>
              </a:spcBef>
            </a:pPr>
            <a:r>
              <a:rPr lang="en-US" altLang="en-US" sz="2800" dirty="0" smtClean="0"/>
              <a:t>Investments are evaluated on two dimensions:</a:t>
            </a:r>
          </a:p>
          <a:p>
            <a:pPr lvl="1" eaLnBrk="1" hangingPunct="1">
              <a:spcBef>
                <a:spcPct val="0"/>
              </a:spcBef>
            </a:pPr>
            <a:r>
              <a:rPr lang="en-US" altLang="en-US" sz="2400" b="1" dirty="0" smtClean="0"/>
              <a:t>Return</a:t>
            </a:r>
            <a:r>
              <a:rPr lang="en-US" altLang="en-US" sz="2400" dirty="0" smtClean="0"/>
              <a:t>: The average expected profit from the investment</a:t>
            </a:r>
          </a:p>
          <a:p>
            <a:pPr lvl="1" eaLnBrk="1" hangingPunct="1">
              <a:spcBef>
                <a:spcPct val="0"/>
              </a:spcBef>
            </a:pPr>
            <a:r>
              <a:rPr lang="en-US" altLang="en-US" sz="2400" b="1" dirty="0" smtClean="0"/>
              <a:t>Risk</a:t>
            </a:r>
            <a:r>
              <a:rPr lang="en-US" altLang="en-US" sz="2400" dirty="0" smtClean="0"/>
              <a:t>: The likely deviation from the average</a:t>
            </a:r>
          </a:p>
        </p:txBody>
      </p:sp>
    </p:spTree>
    <p:extLst>
      <p:ext uri="{BB962C8B-B14F-4D97-AF65-F5344CB8AC3E}">
        <p14:creationId xmlns:p14="http://schemas.microsoft.com/office/powerpoint/2010/main" val="150255012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667000"/>
            <a:ext cx="8458200" cy="1524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0181"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i="1" dirty="0" smtClean="0"/>
              <a:t>Equity-linked Investors LP v. Adams</a:t>
            </a:r>
            <a:endParaRPr lang="en-US" altLang="en-US" sz="3500" dirty="0" smtClean="0"/>
          </a:p>
        </p:txBody>
      </p:sp>
      <p:sp>
        <p:nvSpPr>
          <p:cNvPr id="50182" name="Rectangle 3"/>
          <p:cNvSpPr>
            <a:spLocks noGrp="1" noChangeArrowheads="1"/>
          </p:cNvSpPr>
          <p:nvPr>
            <p:ph type="body" idx="1"/>
          </p:nvPr>
        </p:nvSpPr>
        <p:spPr>
          <a:xfrm>
            <a:off x="0" y="1447800"/>
            <a:ext cx="9144000" cy="5410200"/>
          </a:xfrm>
        </p:spPr>
        <p:txBody>
          <a:bodyPr/>
          <a:lstStyle/>
          <a:p>
            <a:pPr marL="571500" indent="-571500" eaLnBrk="1" hangingPunct="1"/>
            <a:r>
              <a:rPr lang="en-US" altLang="en-US" sz="2400" dirty="0" smtClean="0"/>
              <a:t>The real issue: should the board favor preferred SHs’ interests (liquidate </a:t>
            </a:r>
            <a:r>
              <a:rPr lang="en-US" altLang="en-US" sz="2400" dirty="0" err="1" smtClean="0"/>
              <a:t>Genta</a:t>
            </a:r>
            <a:r>
              <a:rPr lang="en-US" altLang="en-US" sz="2400" dirty="0" smtClean="0"/>
              <a:t>) or common SHs interests (operate </a:t>
            </a:r>
            <a:r>
              <a:rPr lang="en-US" altLang="en-US" sz="2400" dirty="0" err="1" smtClean="0"/>
              <a:t>Genta</a:t>
            </a:r>
            <a:r>
              <a:rPr lang="en-US" altLang="en-US" sz="2400" dirty="0" smtClean="0"/>
              <a:t>, risking </a:t>
            </a:r>
            <a:r>
              <a:rPr lang="en-US" altLang="en-US" sz="2400" dirty="0" err="1" smtClean="0"/>
              <a:t>pref</a:t>
            </a:r>
            <a:r>
              <a:rPr lang="en-US" altLang="en-US" sz="2400" dirty="0" smtClean="0"/>
              <a:t> SHs’ money but not common SHs’ money)</a:t>
            </a:r>
          </a:p>
          <a:p>
            <a:pPr marL="571500" indent="-571500" eaLnBrk="1" hangingPunct="1"/>
            <a:r>
              <a:rPr lang="en-US" altLang="en-US" sz="2400" dirty="0" smtClean="0"/>
              <a:t>Court: “The corporation is… required to respect [preferred SHs’ contractual rights]. But… it will be the duty of the board, where discretionary judgment is to be exercised, to prefer the interests of common stock…”</a:t>
            </a:r>
          </a:p>
          <a:p>
            <a:pPr marL="571500" indent="-571500" eaLnBrk="1" hangingPunct="1"/>
            <a:r>
              <a:rPr lang="en-US" altLang="en-US" sz="2400" dirty="0" smtClean="0"/>
              <a:t>Since </a:t>
            </a:r>
            <a:r>
              <a:rPr lang="en-US" altLang="en-US" sz="2400" dirty="0" err="1" smtClean="0"/>
              <a:t>pref</a:t>
            </a:r>
            <a:r>
              <a:rPr lang="en-US" altLang="en-US" sz="2400" dirty="0" smtClean="0"/>
              <a:t> SHs can’t claim board violated their rights as </a:t>
            </a:r>
            <a:r>
              <a:rPr lang="en-US" altLang="en-US" sz="2400" dirty="0" err="1" smtClean="0"/>
              <a:t>pref</a:t>
            </a:r>
            <a:r>
              <a:rPr lang="en-US" altLang="en-US" sz="2400" dirty="0" smtClean="0"/>
              <a:t> SHs, they claim board violated their </a:t>
            </a:r>
            <a:r>
              <a:rPr lang="en-US" altLang="en-US" sz="2400" i="1" dirty="0" smtClean="0"/>
              <a:t>Revlon</a:t>
            </a:r>
            <a:r>
              <a:rPr lang="en-US" altLang="en-US" sz="2400" dirty="0" smtClean="0"/>
              <a:t> rights as common SHs, by declining better offers (i.e., </a:t>
            </a:r>
            <a:r>
              <a:rPr lang="en-US" altLang="en-US" sz="2400" dirty="0" err="1" smtClean="0"/>
              <a:t>pref</a:t>
            </a:r>
            <a:r>
              <a:rPr lang="en-US" altLang="en-US" sz="2400" dirty="0" smtClean="0"/>
              <a:t> SHs’ offer)</a:t>
            </a:r>
          </a:p>
          <a:p>
            <a:pPr marL="920750" lvl="1" indent="-571500" eaLnBrk="1" hangingPunct="1"/>
            <a:r>
              <a:rPr lang="en-US" altLang="en-US" sz="2000" dirty="0" err="1" smtClean="0">
                <a:solidFill>
                  <a:srgbClr val="FF0000"/>
                </a:solidFill>
              </a:rPr>
              <a:t>Pref</a:t>
            </a:r>
            <a:r>
              <a:rPr lang="en-US" altLang="en-US" sz="2000" dirty="0" smtClean="0">
                <a:solidFill>
                  <a:srgbClr val="FF0000"/>
                </a:solidFill>
              </a:rPr>
              <a:t> SH’s offer to lend more money ($3.6M vs. $3M), on same terms; is their offer better for the common SHs?</a:t>
            </a:r>
          </a:p>
        </p:txBody>
      </p:sp>
    </p:spTree>
    <p:extLst>
      <p:ext uri="{BB962C8B-B14F-4D97-AF65-F5344CB8AC3E}">
        <p14:creationId xmlns:p14="http://schemas.microsoft.com/office/powerpoint/2010/main" val="19924197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i="1" dirty="0" err="1" smtClean="0"/>
              <a:t>Orban</a:t>
            </a:r>
            <a:r>
              <a:rPr lang="en-US" altLang="en-US" sz="3500" i="1" dirty="0" smtClean="0"/>
              <a:t> v. Field </a:t>
            </a:r>
            <a:r>
              <a:rPr lang="en-US" altLang="en-US" sz="2400" dirty="0" smtClean="0"/>
              <a:t>[Del. Ch. 1997]</a:t>
            </a:r>
            <a:endParaRPr lang="en-US" altLang="en-US" sz="3500" dirty="0" smtClean="0"/>
          </a:p>
        </p:txBody>
      </p:sp>
      <p:sp>
        <p:nvSpPr>
          <p:cNvPr id="51205" name="Rectangle 3"/>
          <p:cNvSpPr>
            <a:spLocks noGrp="1" noChangeArrowheads="1"/>
          </p:cNvSpPr>
          <p:nvPr>
            <p:ph type="body" idx="1"/>
          </p:nvPr>
        </p:nvSpPr>
        <p:spPr>
          <a:xfrm>
            <a:off x="0" y="1447800"/>
            <a:ext cx="9144000" cy="5410200"/>
          </a:xfrm>
        </p:spPr>
        <p:txBody>
          <a:bodyPr/>
          <a:lstStyle/>
          <a:p>
            <a:pPr marL="571500" indent="-571500" eaLnBrk="1" hangingPunct="1">
              <a:spcBef>
                <a:spcPts val="0"/>
              </a:spcBef>
            </a:pPr>
            <a:r>
              <a:rPr lang="en-US" altLang="en-US" sz="2400" dirty="0" smtClean="0"/>
              <a:t>Office Mart runs a chain of office supply stores</a:t>
            </a:r>
          </a:p>
          <a:p>
            <a:pPr marL="571500" indent="-571500" eaLnBrk="1" hangingPunct="1">
              <a:spcBef>
                <a:spcPts val="0"/>
              </a:spcBef>
            </a:pPr>
            <a:r>
              <a:rPr lang="en-US" altLang="en-US" sz="2400" dirty="0" smtClean="0"/>
              <a:t>Capital structure</a:t>
            </a:r>
          </a:p>
          <a:p>
            <a:pPr marL="920750" lvl="1" indent="-571500" eaLnBrk="1" hangingPunct="1">
              <a:spcBef>
                <a:spcPts val="0"/>
              </a:spcBef>
            </a:pPr>
            <a:r>
              <a:rPr lang="en-US" altLang="en-US" sz="2200" dirty="0" smtClean="0"/>
              <a:t>Common stock (owned by </a:t>
            </a:r>
            <a:r>
              <a:rPr lang="en-US" altLang="en-US" sz="2200" dirty="0" err="1" smtClean="0"/>
              <a:t>Orban</a:t>
            </a:r>
            <a:r>
              <a:rPr lang="en-US" altLang="en-US" sz="2200" dirty="0" smtClean="0"/>
              <a:t>, issued for $15,000)</a:t>
            </a:r>
          </a:p>
          <a:p>
            <a:pPr marL="920750" lvl="1" indent="-571500" eaLnBrk="1" hangingPunct="1">
              <a:spcBef>
                <a:spcPts val="0"/>
              </a:spcBef>
            </a:pPr>
            <a:r>
              <a:rPr lang="en-US" altLang="en-US" sz="2200" dirty="0" smtClean="0"/>
              <a:t>~2.4M Series A preferred stock (issued for ~$3M)</a:t>
            </a:r>
          </a:p>
          <a:p>
            <a:pPr marL="1216025" lvl="2" indent="-571500" eaLnBrk="1" hangingPunct="1">
              <a:spcBef>
                <a:spcPts val="0"/>
              </a:spcBef>
            </a:pPr>
            <a:r>
              <a:rPr lang="en-US" altLang="en-US" sz="1900" dirty="0" smtClean="0"/>
              <a:t>Liquidation preference = original investment</a:t>
            </a:r>
          </a:p>
          <a:p>
            <a:pPr marL="1216025" lvl="2" indent="-571500" eaLnBrk="1" hangingPunct="1">
              <a:spcBef>
                <a:spcPts val="0"/>
              </a:spcBef>
            </a:pPr>
            <a:r>
              <a:rPr lang="en-US" altLang="en-US" sz="1900" dirty="0" smtClean="0"/>
              <a:t>Convertible into common stock; votes on as-converted basis (~22.6%)</a:t>
            </a:r>
          </a:p>
          <a:p>
            <a:pPr marL="1216025" lvl="2" indent="-571500" eaLnBrk="1" hangingPunct="1">
              <a:spcBef>
                <a:spcPts val="0"/>
              </a:spcBef>
            </a:pPr>
            <a:r>
              <a:rPr lang="en-US" altLang="en-US" sz="1900" dirty="0" smtClean="0"/>
              <a:t>Anti-dilution rights (</a:t>
            </a:r>
            <a:r>
              <a:rPr lang="en-US" altLang="en-US" sz="1900" dirty="0" smtClean="0">
                <a:solidFill>
                  <a:srgbClr val="FF0000"/>
                </a:solidFill>
              </a:rPr>
              <a:t>what’s that?</a:t>
            </a:r>
            <a:r>
              <a:rPr lang="en-US" altLang="en-US" sz="1900" dirty="0" smtClean="0"/>
              <a:t>)</a:t>
            </a:r>
          </a:p>
          <a:p>
            <a:pPr marL="920750" lvl="1" indent="-571500" eaLnBrk="1" hangingPunct="1">
              <a:spcBef>
                <a:spcPts val="0"/>
              </a:spcBef>
            </a:pPr>
            <a:r>
              <a:rPr lang="en-US" altLang="en-US" sz="2200" dirty="0" smtClean="0"/>
              <a:t>~6.8M Series B preferred stock (issued for ~$17M)</a:t>
            </a:r>
          </a:p>
          <a:p>
            <a:pPr marL="1216025" lvl="2" indent="-571500" eaLnBrk="1" hangingPunct="1">
              <a:spcBef>
                <a:spcPts val="0"/>
              </a:spcBef>
            </a:pPr>
            <a:r>
              <a:rPr lang="en-US" altLang="en-US" sz="1900" dirty="0" smtClean="0"/>
              <a:t>Liquidation preference = original investment + 9% ann. Interest</a:t>
            </a:r>
          </a:p>
          <a:p>
            <a:pPr marL="1216025" lvl="2" indent="-571500" eaLnBrk="1" hangingPunct="1">
              <a:spcBef>
                <a:spcPts val="0"/>
              </a:spcBef>
            </a:pPr>
            <a:r>
              <a:rPr lang="en-US" altLang="en-US" sz="1900" dirty="0" smtClean="0"/>
              <a:t>Convertible into common stock; votes on as-converted basis (~63.2%)</a:t>
            </a:r>
          </a:p>
          <a:p>
            <a:pPr marL="1216025" lvl="2" indent="-571500" eaLnBrk="1" hangingPunct="1">
              <a:spcBef>
                <a:spcPts val="0"/>
              </a:spcBef>
            </a:pPr>
            <a:r>
              <a:rPr lang="en-US" altLang="en-US" sz="1900" dirty="0" smtClean="0"/>
              <a:t>Anti-dilution rights</a:t>
            </a:r>
          </a:p>
          <a:p>
            <a:pPr marL="571500" indent="-571500" eaLnBrk="1" hangingPunct="1">
              <a:spcBef>
                <a:spcPts val="0"/>
              </a:spcBef>
            </a:pPr>
            <a:r>
              <a:rPr lang="en-US" altLang="en-US" sz="2400" dirty="0" err="1" smtClean="0"/>
              <a:t>Orban</a:t>
            </a:r>
            <a:r>
              <a:rPr lang="en-US" altLang="en-US" sz="2400" dirty="0" smtClean="0"/>
              <a:t> has ~14.3% of the voting power in OM</a:t>
            </a:r>
          </a:p>
        </p:txBody>
      </p:sp>
    </p:spTree>
    <p:extLst>
      <p:ext uri="{BB962C8B-B14F-4D97-AF65-F5344CB8AC3E}">
        <p14:creationId xmlns:p14="http://schemas.microsoft.com/office/powerpoint/2010/main" val="23737373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i="1" dirty="0" err="1" smtClean="0"/>
              <a:t>Orban</a:t>
            </a:r>
            <a:r>
              <a:rPr lang="en-US" altLang="en-US" sz="3500" i="1" dirty="0" smtClean="0"/>
              <a:t> v. Field</a:t>
            </a:r>
            <a:endParaRPr lang="en-US" altLang="en-US" sz="3500" dirty="0" smtClean="0"/>
          </a:p>
        </p:txBody>
      </p:sp>
      <p:sp>
        <p:nvSpPr>
          <p:cNvPr id="52229" name="Rectangle 3"/>
          <p:cNvSpPr>
            <a:spLocks noGrp="1" noChangeArrowheads="1"/>
          </p:cNvSpPr>
          <p:nvPr>
            <p:ph type="body" idx="1"/>
          </p:nvPr>
        </p:nvSpPr>
        <p:spPr>
          <a:xfrm>
            <a:off x="0" y="1447800"/>
            <a:ext cx="9144000" cy="5410200"/>
          </a:xfrm>
        </p:spPr>
        <p:txBody>
          <a:bodyPr/>
          <a:lstStyle/>
          <a:p>
            <a:pPr marL="571500" indent="-571500" eaLnBrk="1" hangingPunct="1">
              <a:spcBef>
                <a:spcPts val="0"/>
              </a:spcBef>
            </a:pPr>
            <a:r>
              <a:rPr lang="en-US" altLang="en-US" sz="2200" dirty="0" smtClean="0"/>
              <a:t>OM can’t raise money for outsiders; some B SHs lend</a:t>
            </a:r>
            <a:br>
              <a:rPr lang="en-US" altLang="en-US" sz="2200" dirty="0" smtClean="0"/>
            </a:br>
            <a:r>
              <a:rPr lang="en-US" altLang="en-US" sz="2200" dirty="0" smtClean="0"/>
              <a:t>$5.2M in return for:</a:t>
            </a:r>
          </a:p>
          <a:p>
            <a:pPr marL="920750" lvl="1" indent="-571500" eaLnBrk="1" hangingPunct="1">
              <a:spcBef>
                <a:spcPts val="0"/>
              </a:spcBef>
            </a:pPr>
            <a:r>
              <a:rPr lang="en-US" altLang="en-US" sz="2000" dirty="0" smtClean="0"/>
              <a:t>3 year secured notes paying 13% interest</a:t>
            </a:r>
          </a:p>
          <a:p>
            <a:pPr marL="920750" lvl="1" indent="-571500" eaLnBrk="1" hangingPunct="1">
              <a:spcBef>
                <a:spcPts val="0"/>
              </a:spcBef>
            </a:pPr>
            <a:r>
              <a:rPr lang="en-US" altLang="en-US" sz="2000" dirty="0" smtClean="0"/>
              <a:t>Warrants to acquire 40% of OM’s equity for $1.39/share</a:t>
            </a:r>
          </a:p>
          <a:p>
            <a:pPr marL="571500" indent="-571500" eaLnBrk="1" hangingPunct="1">
              <a:spcBef>
                <a:spcPts val="0"/>
              </a:spcBef>
            </a:pPr>
            <a:r>
              <a:rPr lang="en-US" altLang="en-US" sz="2200" dirty="0" smtClean="0"/>
              <a:t>Soon, OM can’t afford to pay interest on this loan. It executes a recapitalization plan to convert the debt into equity</a:t>
            </a:r>
          </a:p>
          <a:p>
            <a:pPr marL="920750" lvl="1" indent="-571500" eaLnBrk="1" hangingPunct="1">
              <a:spcBef>
                <a:spcPts val="0"/>
              </a:spcBef>
            </a:pPr>
            <a:r>
              <a:rPr lang="en-US" altLang="en-US" sz="2000" dirty="0" smtClean="0"/>
              <a:t>5.2M Series C senior cumulative redeemable preferred stock</a:t>
            </a:r>
          </a:p>
          <a:p>
            <a:pPr marL="1216025" lvl="2" indent="-571500" eaLnBrk="1" hangingPunct="1">
              <a:spcBef>
                <a:spcPts val="0"/>
              </a:spcBef>
            </a:pPr>
            <a:r>
              <a:rPr lang="en-US" altLang="en-US" sz="1900" dirty="0" smtClean="0"/>
              <a:t>Liquidation preference of $7.5M before all other stock, and another $1.5M after Series A&amp;B received $12M. </a:t>
            </a:r>
            <a:r>
              <a:rPr lang="en-US" altLang="en-US" sz="1900" dirty="0" smtClean="0">
                <a:solidFill>
                  <a:srgbClr val="FF0000"/>
                </a:solidFill>
              </a:rPr>
              <a:t>Why the split preference?</a:t>
            </a:r>
          </a:p>
          <a:p>
            <a:pPr marL="920750" lvl="1" indent="-571500" eaLnBrk="1" hangingPunct="1">
              <a:spcBef>
                <a:spcPts val="0"/>
              </a:spcBef>
            </a:pPr>
            <a:r>
              <a:rPr lang="en-US" altLang="en-US" sz="2000" dirty="0" smtClean="0"/>
              <a:t>~2.1M common shares (10% of OM’s fully diluted equity)</a:t>
            </a:r>
          </a:p>
          <a:p>
            <a:pPr marL="920750" lvl="1" indent="-571500" eaLnBrk="1" hangingPunct="1">
              <a:spcBef>
                <a:spcPts val="0"/>
              </a:spcBef>
            </a:pPr>
            <a:r>
              <a:rPr lang="en-US" altLang="en-US" sz="2000" dirty="0" smtClean="0"/>
              <a:t>Warrant exercise price reduced from $1.39 to $0.75/share</a:t>
            </a:r>
          </a:p>
          <a:p>
            <a:pPr marL="571500" indent="-571500" eaLnBrk="1" hangingPunct="1">
              <a:spcBef>
                <a:spcPts val="0"/>
              </a:spcBef>
            </a:pPr>
            <a:r>
              <a:rPr lang="en-US" altLang="en-US" sz="2200" dirty="0" smtClean="0"/>
              <a:t>Results</a:t>
            </a:r>
          </a:p>
          <a:p>
            <a:pPr marL="920750" lvl="1" indent="-571500" eaLnBrk="1" hangingPunct="1">
              <a:spcBef>
                <a:spcPts val="0"/>
              </a:spcBef>
            </a:pPr>
            <a:r>
              <a:rPr lang="en-US" altLang="en-US" sz="2000" dirty="0" smtClean="0"/>
              <a:t>Common SHs’ voting power ~2.5% (A: 10.5%; B: 36.9%; C: 50%)</a:t>
            </a:r>
          </a:p>
          <a:p>
            <a:pPr marL="920750" lvl="1" indent="-571500" eaLnBrk="1" hangingPunct="1">
              <a:spcBef>
                <a:spcPts val="0"/>
              </a:spcBef>
            </a:pPr>
            <a:r>
              <a:rPr lang="en-US" altLang="en-US" sz="2000" dirty="0" smtClean="0"/>
              <a:t>Total liquidation preference: ~$35M</a:t>
            </a:r>
          </a:p>
        </p:txBody>
      </p:sp>
    </p:spTree>
    <p:extLst>
      <p:ext uri="{BB962C8B-B14F-4D97-AF65-F5344CB8AC3E}">
        <p14:creationId xmlns:p14="http://schemas.microsoft.com/office/powerpoint/2010/main" val="12498433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i="1" dirty="0" err="1" smtClean="0"/>
              <a:t>Orban</a:t>
            </a:r>
            <a:r>
              <a:rPr lang="en-US" altLang="en-US" sz="3500" i="1" dirty="0" smtClean="0"/>
              <a:t> v. Field</a:t>
            </a:r>
            <a:endParaRPr lang="en-US" altLang="en-US" sz="3500" dirty="0" smtClean="0"/>
          </a:p>
        </p:txBody>
      </p:sp>
      <p:sp>
        <p:nvSpPr>
          <p:cNvPr id="53253" name="Rectangle 3"/>
          <p:cNvSpPr>
            <a:spLocks noGrp="1" noChangeArrowheads="1"/>
          </p:cNvSpPr>
          <p:nvPr>
            <p:ph type="body" idx="1"/>
          </p:nvPr>
        </p:nvSpPr>
        <p:spPr>
          <a:xfrm>
            <a:off x="0" y="1447800"/>
            <a:ext cx="9144000" cy="5410200"/>
          </a:xfrm>
        </p:spPr>
        <p:txBody>
          <a:bodyPr/>
          <a:lstStyle/>
          <a:p>
            <a:pPr marL="571500" indent="-571500" eaLnBrk="1" hangingPunct="1"/>
            <a:r>
              <a:rPr lang="en-US" altLang="en-US" sz="2200" dirty="0" err="1" smtClean="0"/>
              <a:t>Orban</a:t>
            </a:r>
            <a:r>
              <a:rPr lang="en-US" altLang="en-US" sz="2200" dirty="0" smtClean="0"/>
              <a:t> gains unintended leverage</a:t>
            </a:r>
          </a:p>
          <a:p>
            <a:pPr marL="920750" lvl="1" indent="-571500" eaLnBrk="1" hangingPunct="1"/>
            <a:r>
              <a:rPr lang="en-US" altLang="en-US" sz="2000" dirty="0" smtClean="0"/>
              <a:t>A &amp; B SHs had anti-dilution rights that were activated by the recapitalization plan, and gave A&amp;B SHs right to extra shares, so total authorized shares would be &gt;55M (current authorized shares: 25M)</a:t>
            </a:r>
          </a:p>
          <a:p>
            <a:pPr marL="920750" lvl="1" indent="-571500" eaLnBrk="1" hangingPunct="1"/>
            <a:r>
              <a:rPr lang="en-US" altLang="en-US" sz="2000" dirty="0" smtClean="0"/>
              <a:t>Series A&amp;B have the votes to modify the charter and they don’t object, but to save time board decided to proportionately reduce # of shares of each class</a:t>
            </a:r>
          </a:p>
          <a:p>
            <a:pPr marL="920750" lvl="1" indent="-571500" eaLnBrk="1" hangingPunct="1"/>
            <a:r>
              <a:rPr lang="en-US" altLang="en-US" sz="2000" dirty="0" err="1" smtClean="0"/>
              <a:t>Orban</a:t>
            </a:r>
            <a:r>
              <a:rPr lang="en-US" altLang="en-US" sz="2000" dirty="0" smtClean="0"/>
              <a:t> asked to surrender ~875K common shares, but stalls (result: recapitalization not fully implemented; </a:t>
            </a:r>
            <a:r>
              <a:rPr lang="en-US" altLang="en-US" sz="2000" dirty="0" err="1" smtClean="0"/>
              <a:t>Orban’s</a:t>
            </a:r>
            <a:r>
              <a:rPr lang="en-US" altLang="en-US" sz="2000" dirty="0" smtClean="0"/>
              <a:t> voting power hasn’t dropped from 14.3% to 2.5%)</a:t>
            </a:r>
          </a:p>
          <a:p>
            <a:pPr marL="571500" indent="-571500" eaLnBrk="1" hangingPunct="1"/>
            <a:r>
              <a:rPr lang="en-US" altLang="en-US" sz="2200" dirty="0" smtClean="0"/>
              <a:t>OM plays off Office Depot vs. Staples; Staples agrees to buy OM for ~$32M (&lt; liquidation preference)</a:t>
            </a:r>
          </a:p>
          <a:p>
            <a:pPr marL="920750" lvl="1" indent="-571500" eaLnBrk="1" hangingPunct="1"/>
            <a:r>
              <a:rPr lang="en-US" altLang="en-US" sz="2000" dirty="0" smtClean="0">
                <a:solidFill>
                  <a:srgbClr val="FF0000"/>
                </a:solidFill>
              </a:rPr>
              <a:t>If this is best price currently possible, should </a:t>
            </a:r>
            <a:r>
              <a:rPr lang="en-US" altLang="en-US" sz="2000" dirty="0" err="1" smtClean="0">
                <a:solidFill>
                  <a:srgbClr val="FF0000"/>
                </a:solidFill>
              </a:rPr>
              <a:t>Orban</a:t>
            </a:r>
            <a:r>
              <a:rPr lang="en-US" altLang="en-US" sz="2000" dirty="0" smtClean="0">
                <a:solidFill>
                  <a:srgbClr val="FF0000"/>
                </a:solidFill>
              </a:rPr>
              <a:t> favor the deal?</a:t>
            </a:r>
          </a:p>
          <a:p>
            <a:pPr marL="920750" lvl="1" indent="-571500" eaLnBrk="1" hangingPunct="1"/>
            <a:r>
              <a:rPr lang="en-US" altLang="en-US" sz="2000" dirty="0" smtClean="0"/>
              <a:t>Staples offer dependent on pooling of interest accounting treatment, which requires OM SHs to approve deal with &gt;90% vote</a:t>
            </a:r>
          </a:p>
        </p:txBody>
      </p:sp>
    </p:spTree>
    <p:extLst>
      <p:ext uri="{BB962C8B-B14F-4D97-AF65-F5344CB8AC3E}">
        <p14:creationId xmlns:p14="http://schemas.microsoft.com/office/powerpoint/2010/main" val="28152846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i="1" dirty="0" err="1" smtClean="0"/>
              <a:t>Orban</a:t>
            </a:r>
            <a:r>
              <a:rPr lang="en-US" altLang="en-US" sz="3500" i="1" dirty="0" smtClean="0"/>
              <a:t> v. Field</a:t>
            </a:r>
            <a:endParaRPr lang="en-US" altLang="en-US" sz="3500" dirty="0" smtClean="0"/>
          </a:p>
        </p:txBody>
      </p:sp>
      <p:sp>
        <p:nvSpPr>
          <p:cNvPr id="54277" name="Rectangle 3"/>
          <p:cNvSpPr>
            <a:spLocks noGrp="1" noChangeArrowheads="1"/>
          </p:cNvSpPr>
          <p:nvPr>
            <p:ph type="body" idx="1"/>
          </p:nvPr>
        </p:nvSpPr>
        <p:spPr>
          <a:xfrm>
            <a:off x="0" y="1447800"/>
            <a:ext cx="9144000" cy="5410200"/>
          </a:xfrm>
        </p:spPr>
        <p:txBody>
          <a:bodyPr/>
          <a:lstStyle/>
          <a:p>
            <a:pPr marL="571500" indent="-571500" eaLnBrk="1" hangingPunct="1">
              <a:spcBef>
                <a:spcPts val="0"/>
              </a:spcBef>
            </a:pPr>
            <a:r>
              <a:rPr lang="en-US" altLang="en-US" sz="2200" dirty="0" err="1" smtClean="0"/>
              <a:t>Orban</a:t>
            </a:r>
            <a:r>
              <a:rPr lang="en-US" altLang="en-US" sz="2200" dirty="0" smtClean="0"/>
              <a:t> tries to use leverage to get $4M payment</a:t>
            </a:r>
          </a:p>
          <a:p>
            <a:pPr marL="920750" lvl="1" indent="-571500" eaLnBrk="1" hangingPunct="1">
              <a:spcBef>
                <a:spcPts val="0"/>
              </a:spcBef>
            </a:pPr>
            <a:r>
              <a:rPr lang="en-US" altLang="en-US" sz="2000" dirty="0" smtClean="0"/>
              <a:t>SHs can easily vote to increase authorized shares, then issue to A&amp;B SHs shares to comply with their anti-dilution provisions</a:t>
            </a:r>
          </a:p>
          <a:p>
            <a:pPr marL="920750" lvl="1" indent="-571500" eaLnBrk="1" hangingPunct="1">
              <a:spcBef>
                <a:spcPts val="0"/>
              </a:spcBef>
            </a:pPr>
            <a:r>
              <a:rPr lang="en-US" altLang="en-US" sz="2000" dirty="0" smtClean="0"/>
              <a:t>Problems</a:t>
            </a:r>
          </a:p>
          <a:p>
            <a:pPr marL="1216025" lvl="2" indent="-571500" eaLnBrk="1" hangingPunct="1">
              <a:spcBef>
                <a:spcPts val="0"/>
              </a:spcBef>
            </a:pPr>
            <a:r>
              <a:rPr lang="en-US" altLang="en-US" sz="1900" dirty="0" smtClean="0"/>
              <a:t># of warrants &amp; exercise prices in recapitalization were based on capital reduction plan; if capital is not reduced (i.e., A&amp;B SHs get more shares), C SHs need to get more warrants @ reduced exercise price</a:t>
            </a:r>
          </a:p>
          <a:p>
            <a:pPr marL="1216025" lvl="2" indent="-571500" eaLnBrk="1" hangingPunct="1">
              <a:spcBef>
                <a:spcPts val="0"/>
              </a:spcBef>
            </a:pPr>
            <a:r>
              <a:rPr lang="en-US" altLang="en-US" sz="1900" dirty="0" smtClean="0"/>
              <a:t>Because 40% of the voting power is in warrants (which don’t vote until converted), </a:t>
            </a:r>
            <a:r>
              <a:rPr lang="en-US" altLang="en-US" sz="1900" dirty="0" err="1" smtClean="0"/>
              <a:t>Orban</a:t>
            </a:r>
            <a:r>
              <a:rPr lang="en-US" altLang="en-US" sz="1900" dirty="0" smtClean="0"/>
              <a:t> might have &gt;10% of voting power unless warrants are converted, but C SH’s might not have money for that</a:t>
            </a:r>
          </a:p>
          <a:p>
            <a:pPr marL="571500" indent="-571500" eaLnBrk="1" hangingPunct="1">
              <a:spcBef>
                <a:spcPts val="0"/>
              </a:spcBef>
            </a:pPr>
            <a:r>
              <a:rPr lang="en-US" altLang="en-US" sz="2200" dirty="0" smtClean="0"/>
              <a:t>Board facilitates transaction to remove </a:t>
            </a:r>
            <a:r>
              <a:rPr lang="en-US" altLang="en-US" sz="2200" dirty="0" err="1" smtClean="0"/>
              <a:t>Orban’s</a:t>
            </a:r>
            <a:r>
              <a:rPr lang="en-US" altLang="en-US" sz="2200" dirty="0" smtClean="0"/>
              <a:t> leverage</a:t>
            </a:r>
          </a:p>
          <a:p>
            <a:pPr marL="920750" lvl="1" indent="-571500" eaLnBrk="1" hangingPunct="1">
              <a:spcBef>
                <a:spcPts val="0"/>
              </a:spcBef>
            </a:pPr>
            <a:r>
              <a:rPr lang="en-US" altLang="en-US" sz="2000" dirty="0" smtClean="0"/>
              <a:t>Amend charter to increase authorized shares</a:t>
            </a:r>
          </a:p>
          <a:p>
            <a:pPr marL="920750" lvl="1" indent="-571500" eaLnBrk="1" hangingPunct="1">
              <a:spcBef>
                <a:spcPts val="0"/>
              </a:spcBef>
            </a:pPr>
            <a:r>
              <a:rPr lang="en-US" altLang="en-US" sz="2000" dirty="0" smtClean="0"/>
              <a:t>Increase # of warrants &amp; reduce exercise price</a:t>
            </a:r>
          </a:p>
          <a:p>
            <a:pPr marL="920750" lvl="1" indent="-571500" eaLnBrk="1" hangingPunct="1">
              <a:spcBef>
                <a:spcPts val="0"/>
              </a:spcBef>
            </a:pPr>
            <a:r>
              <a:rPr lang="en-US" altLang="en-US" sz="2000" dirty="0" smtClean="0"/>
              <a:t>Redemption of 2M C shares for $3M, on non-pro-rata basis</a:t>
            </a:r>
          </a:p>
        </p:txBody>
      </p:sp>
    </p:spTree>
    <p:extLst>
      <p:ext uri="{BB962C8B-B14F-4D97-AF65-F5344CB8AC3E}">
        <p14:creationId xmlns:p14="http://schemas.microsoft.com/office/powerpoint/2010/main" val="23575013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i="1" dirty="0" err="1" smtClean="0"/>
              <a:t>Orban</a:t>
            </a:r>
            <a:r>
              <a:rPr lang="en-US" altLang="en-US" sz="3500" i="1" dirty="0" smtClean="0"/>
              <a:t> v. Field</a:t>
            </a:r>
            <a:endParaRPr lang="en-US" altLang="en-US" sz="3500" dirty="0" smtClean="0"/>
          </a:p>
        </p:txBody>
      </p:sp>
      <p:sp>
        <p:nvSpPr>
          <p:cNvPr id="55301" name="Rectangle 3"/>
          <p:cNvSpPr>
            <a:spLocks noGrp="1" noChangeArrowheads="1"/>
          </p:cNvSpPr>
          <p:nvPr>
            <p:ph type="body" idx="1"/>
          </p:nvPr>
        </p:nvSpPr>
        <p:spPr>
          <a:xfrm>
            <a:off x="0" y="1447800"/>
            <a:ext cx="9144000" cy="5410200"/>
          </a:xfrm>
        </p:spPr>
        <p:txBody>
          <a:bodyPr/>
          <a:lstStyle/>
          <a:p>
            <a:pPr marL="571500" indent="-571500" eaLnBrk="1" hangingPunct="1"/>
            <a:r>
              <a:rPr lang="en-US" altLang="en-US" sz="2400" dirty="0" err="1" smtClean="0"/>
              <a:t>Orban’s</a:t>
            </a:r>
            <a:r>
              <a:rPr lang="en-US" altLang="en-US" sz="2400" dirty="0" smtClean="0"/>
              <a:t> claim: Need for 90% approval rate gave common SHs leverage to extract value at expense of preferred SHs</a:t>
            </a:r>
          </a:p>
          <a:p>
            <a:pPr marL="920750" lvl="1" indent="-571500" eaLnBrk="1" hangingPunct="1"/>
            <a:r>
              <a:rPr lang="en-US" altLang="en-US" sz="2000" dirty="0" smtClean="0"/>
              <a:t>Board acted to take away this value, breaching duties to common SHs</a:t>
            </a:r>
          </a:p>
          <a:p>
            <a:pPr marL="571500" indent="-571500" eaLnBrk="1" hangingPunct="1"/>
            <a:r>
              <a:rPr lang="en-US" altLang="en-US" sz="2400" dirty="0" smtClean="0"/>
              <a:t>But isn’t it a technicality, since </a:t>
            </a:r>
            <a:r>
              <a:rPr lang="en-US" altLang="en-US" sz="2400" dirty="0" err="1" smtClean="0"/>
              <a:t>pref</a:t>
            </a:r>
            <a:r>
              <a:rPr lang="en-US" altLang="en-US" sz="2400" dirty="0" smtClean="0"/>
              <a:t> SHs could have easily increased authorized shares had they known </a:t>
            </a:r>
            <a:r>
              <a:rPr lang="en-US" altLang="en-US" sz="2400" dirty="0" err="1" smtClean="0"/>
              <a:t>Orban</a:t>
            </a:r>
            <a:r>
              <a:rPr lang="en-US" altLang="en-US" sz="2400" dirty="0" smtClean="0"/>
              <a:t> wouldn’t surrender his shares?</a:t>
            </a:r>
          </a:p>
          <a:p>
            <a:pPr marL="920750" lvl="1" indent="-571500" eaLnBrk="1" hangingPunct="1"/>
            <a:r>
              <a:rPr lang="en-US" altLang="en-US" sz="2000" dirty="0" smtClean="0"/>
              <a:t>That might permit the board to adjust # of warrants &amp; exercise price, but financing warrant conversion (by redeeming some C shares) provides affirmative help to preferred SHs at </a:t>
            </a:r>
            <a:r>
              <a:rPr lang="en-US" altLang="en-US" sz="2000" dirty="0" err="1" smtClean="0"/>
              <a:t>Orban’s</a:t>
            </a:r>
            <a:r>
              <a:rPr lang="en-US" altLang="en-US" sz="2000" dirty="0" smtClean="0"/>
              <a:t> expense</a:t>
            </a:r>
          </a:p>
          <a:p>
            <a:pPr marL="571500" indent="-571500" eaLnBrk="1" hangingPunct="1"/>
            <a:r>
              <a:rPr lang="en-US" altLang="en-US" sz="2400" dirty="0" smtClean="0"/>
              <a:t>Court applies </a:t>
            </a:r>
            <a:r>
              <a:rPr lang="en-US" altLang="en-US" sz="2400" i="1" dirty="0" smtClean="0"/>
              <a:t>Unocal</a:t>
            </a:r>
            <a:r>
              <a:rPr lang="en-US" altLang="en-US" sz="2400" dirty="0" smtClean="0"/>
              <a:t> standard (deploying corporate power</a:t>
            </a:r>
            <a:br>
              <a:rPr lang="en-US" altLang="en-US" sz="2400" dirty="0" smtClean="0"/>
            </a:br>
            <a:r>
              <a:rPr lang="en-US" altLang="en-US" sz="2400" dirty="0" smtClean="0"/>
              <a:t>against SHs to achieve greater good of the firm), and finds that the board satisfied both prong 1 (quasi-BJR) and prong 2 (reasonable in relation to threat to the firm)</a:t>
            </a:r>
          </a:p>
        </p:txBody>
      </p:sp>
    </p:spTree>
    <p:extLst>
      <p:ext uri="{BB962C8B-B14F-4D97-AF65-F5344CB8AC3E}">
        <p14:creationId xmlns:p14="http://schemas.microsoft.com/office/powerpoint/2010/main" val="26057850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a:xfrm>
            <a:off x="0" y="0"/>
            <a:ext cx="9144000" cy="1295400"/>
          </a:xfrm>
        </p:spPr>
        <p:txBody>
          <a:bodyPr/>
          <a:lstStyle/>
          <a:p>
            <a:pPr algn="ctr" eaLnBrk="1" hangingPunct="1"/>
            <a:r>
              <a:rPr lang="en-US" altLang="en-US" dirty="0" smtClean="0"/>
              <a:t>Intra-shareholder conflicts</a:t>
            </a:r>
            <a:br>
              <a:rPr lang="en-US" altLang="en-US" dirty="0" smtClean="0"/>
            </a:br>
            <a:r>
              <a:rPr lang="en-US" altLang="en-US" sz="3500" i="1" dirty="0" err="1" smtClean="0"/>
              <a:t>Orban</a:t>
            </a:r>
            <a:r>
              <a:rPr lang="en-US" altLang="en-US" sz="3500" i="1" dirty="0" smtClean="0"/>
              <a:t> v. Field</a:t>
            </a:r>
            <a:endParaRPr lang="en-US" altLang="en-US" sz="3500" dirty="0" smtClean="0"/>
          </a:p>
        </p:txBody>
      </p:sp>
      <p:sp>
        <p:nvSpPr>
          <p:cNvPr id="56325" name="Rectangle 3"/>
          <p:cNvSpPr>
            <a:spLocks noGrp="1" noChangeArrowheads="1"/>
          </p:cNvSpPr>
          <p:nvPr>
            <p:ph type="body" idx="1"/>
          </p:nvPr>
        </p:nvSpPr>
        <p:spPr>
          <a:xfrm>
            <a:off x="0" y="1447800"/>
            <a:ext cx="9144000" cy="5410200"/>
          </a:xfrm>
        </p:spPr>
        <p:txBody>
          <a:bodyPr/>
          <a:lstStyle/>
          <a:p>
            <a:pPr marL="571500" indent="-571500" eaLnBrk="1" hangingPunct="1">
              <a:spcBef>
                <a:spcPts val="0"/>
              </a:spcBef>
            </a:pPr>
            <a:r>
              <a:rPr lang="en-US" altLang="en-US" sz="2400" dirty="0" smtClean="0"/>
              <a:t>Prong 1 satisfied, but for prong 2, what is the threat?</a:t>
            </a:r>
          </a:p>
          <a:p>
            <a:pPr marL="920750" lvl="1" indent="-571500" eaLnBrk="1" hangingPunct="1">
              <a:spcBef>
                <a:spcPts val="0"/>
              </a:spcBef>
            </a:pPr>
            <a:r>
              <a:rPr lang="en-US" altLang="en-US" sz="2000" dirty="0" smtClean="0"/>
              <a:t>Violating legal obligations to </a:t>
            </a:r>
            <a:r>
              <a:rPr lang="en-US" altLang="en-US" sz="2000" dirty="0" err="1" smtClean="0"/>
              <a:t>pref</a:t>
            </a:r>
            <a:r>
              <a:rPr lang="en-US" altLang="en-US" sz="2000" dirty="0" smtClean="0"/>
              <a:t> SHs?</a:t>
            </a:r>
          </a:p>
          <a:p>
            <a:pPr marL="1216025" lvl="2" indent="-571500" eaLnBrk="1" hangingPunct="1">
              <a:spcBef>
                <a:spcPts val="0"/>
              </a:spcBef>
            </a:pPr>
            <a:r>
              <a:rPr lang="en-US" altLang="en-US" sz="2000" dirty="0" smtClean="0"/>
              <a:t>This may be correct as to warrant adjustment (facilitating rights of preferred SHs), but the board had no obligation to redeem C shares selectively to finance the exercise of warrants</a:t>
            </a:r>
          </a:p>
          <a:p>
            <a:pPr marL="920750" lvl="1" indent="-571500" eaLnBrk="1" hangingPunct="1">
              <a:spcBef>
                <a:spcPts val="0"/>
              </a:spcBef>
            </a:pPr>
            <a:r>
              <a:rPr lang="en-US" altLang="en-US" sz="2000" dirty="0" smtClean="0"/>
              <a:t>Saving the Staples deal?</a:t>
            </a:r>
          </a:p>
          <a:p>
            <a:pPr marL="1216025" lvl="2" indent="-571500" eaLnBrk="1" hangingPunct="1">
              <a:spcBef>
                <a:spcPts val="0"/>
              </a:spcBef>
            </a:pPr>
            <a:r>
              <a:rPr lang="en-US" altLang="en-US" sz="2000" dirty="0" smtClean="0"/>
              <a:t>This makes sense if the good of the firm means the total good to all SHs; but </a:t>
            </a:r>
            <a:r>
              <a:rPr lang="en-US" altLang="en-US" sz="2000" i="1" dirty="0" smtClean="0"/>
              <a:t>Adams</a:t>
            </a:r>
            <a:r>
              <a:rPr lang="en-US" altLang="en-US" sz="2000" dirty="0" smtClean="0"/>
              <a:t> says that subject to respecting </a:t>
            </a:r>
            <a:r>
              <a:rPr lang="en-US" altLang="en-US" sz="2000" dirty="0" err="1" smtClean="0"/>
              <a:t>pref</a:t>
            </a:r>
            <a:r>
              <a:rPr lang="en-US" altLang="en-US" sz="2000" dirty="0" smtClean="0"/>
              <a:t> SHs’ contractual rights, in case of conflict the board should prefer common SHs’ interests</a:t>
            </a:r>
          </a:p>
          <a:p>
            <a:pPr marL="571500" indent="-571500" eaLnBrk="1" hangingPunct="1">
              <a:spcBef>
                <a:spcPts val="0"/>
              </a:spcBef>
            </a:pPr>
            <a:r>
              <a:rPr lang="en-US" altLang="en-US" sz="2400" dirty="0" smtClean="0"/>
              <a:t>Difficult to reconcile </a:t>
            </a:r>
            <a:r>
              <a:rPr lang="en-US" altLang="en-US" sz="2400" i="1" dirty="0" smtClean="0"/>
              <a:t>Adams</a:t>
            </a:r>
            <a:r>
              <a:rPr lang="en-US" altLang="en-US" sz="2400" dirty="0" smtClean="0"/>
              <a:t> &amp; </a:t>
            </a:r>
            <a:r>
              <a:rPr lang="en-US" altLang="en-US" sz="2400" i="1" dirty="0" err="1" smtClean="0"/>
              <a:t>Orban</a:t>
            </a:r>
            <a:r>
              <a:rPr lang="en-US" altLang="en-US" sz="2000" dirty="0" smtClean="0"/>
              <a:t> (assuming both are good law)</a:t>
            </a:r>
          </a:p>
          <a:p>
            <a:pPr marL="920750" lvl="1" indent="-571500" eaLnBrk="1" hangingPunct="1">
              <a:spcBef>
                <a:spcPts val="0"/>
              </a:spcBef>
            </a:pPr>
            <a:r>
              <a:rPr lang="en-US" altLang="en-US" sz="2000" dirty="0" smtClean="0"/>
              <a:t>Perhaps court defers to board’s decision as to which SH interests to prefer, as long as the board was informed &amp; acted in good faith</a:t>
            </a:r>
          </a:p>
          <a:p>
            <a:pPr marL="920750" lvl="1" indent="-571500" eaLnBrk="1" hangingPunct="1">
              <a:spcBef>
                <a:spcPts val="0"/>
              </a:spcBef>
            </a:pPr>
            <a:r>
              <a:rPr lang="en-US" altLang="en-US" sz="2000" dirty="0" smtClean="0"/>
              <a:t>Or perhaps total SH welfare needs to be maximized</a:t>
            </a:r>
            <a:endParaRPr lang="en-US" altLang="en-US" sz="2000" i="1" dirty="0" smtClean="0"/>
          </a:p>
        </p:txBody>
      </p:sp>
    </p:spTree>
    <p:extLst>
      <p:ext uri="{BB962C8B-B14F-4D97-AF65-F5344CB8AC3E}">
        <p14:creationId xmlns:p14="http://schemas.microsoft.com/office/powerpoint/2010/main" val="437980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Financing firms (MA3/BA6)</a:t>
            </a:r>
            <a:br>
              <a:rPr lang="en-US" altLang="en-US" dirty="0" smtClean="0"/>
            </a:br>
            <a:r>
              <a:rPr lang="en-US" altLang="en-US" sz="3500" dirty="0" smtClean="0"/>
              <a:t>Chapter overview</a:t>
            </a:r>
            <a:endParaRPr lang="en-US" altLang="en-US" dirty="0" smtClean="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smtClean="0"/>
              <a:t>Equity Finance</a:t>
            </a:r>
          </a:p>
          <a:p>
            <a:pPr marL="514350" indent="-514350" eaLnBrk="1" hangingPunct="1">
              <a:spcBef>
                <a:spcPts val="0"/>
              </a:spcBef>
              <a:buFont typeface="+mj-lt"/>
              <a:buAutoNum type="alphaLcPeriod"/>
            </a:pPr>
            <a:r>
              <a:rPr lang="en-US" altLang="en-US" sz="2800" dirty="0" smtClean="0">
                <a:solidFill>
                  <a:srgbClr val="0070C0"/>
                </a:solidFill>
              </a:rPr>
              <a:t>Debt finance</a:t>
            </a:r>
          </a:p>
          <a:p>
            <a:pPr marL="914400" lvl="1" indent="-514350" eaLnBrk="1" hangingPunct="1">
              <a:spcBef>
                <a:spcPts val="0"/>
              </a:spcBef>
              <a:buFont typeface="+mj-lt"/>
              <a:buAutoNum type="arabicPeriod"/>
            </a:pPr>
            <a:r>
              <a:rPr lang="en-US" altLang="en-US" sz="2400" dirty="0">
                <a:solidFill>
                  <a:srgbClr val="0070C0"/>
                </a:solidFill>
              </a:rPr>
              <a:t>Bond basics</a:t>
            </a:r>
          </a:p>
          <a:p>
            <a:pPr marL="914400" lvl="1" indent="-514350" eaLnBrk="1" hangingPunct="1">
              <a:spcBef>
                <a:spcPts val="0"/>
              </a:spcBef>
              <a:buFont typeface="+mj-lt"/>
              <a:buAutoNum type="arabicPeriod"/>
            </a:pPr>
            <a:r>
              <a:rPr lang="en-US" altLang="en-US" sz="2400" dirty="0"/>
              <a:t>Contractual solutions to creditor vulnerabilities</a:t>
            </a:r>
          </a:p>
          <a:p>
            <a:pPr marL="914400" lvl="1" indent="-514350" eaLnBrk="1" hangingPunct="1">
              <a:spcBef>
                <a:spcPts val="0"/>
              </a:spcBef>
              <a:buFont typeface="+mj-lt"/>
              <a:buAutoNum type="arabicPeriod"/>
            </a:pPr>
            <a:r>
              <a:rPr lang="en-US" altLang="en-US" sz="2400" dirty="0"/>
              <a:t>FD to </a:t>
            </a:r>
            <a:r>
              <a:rPr lang="en-US" altLang="en-US" sz="2400" dirty="0" smtClean="0"/>
              <a:t>creditors</a:t>
            </a:r>
          </a:p>
          <a:p>
            <a:pPr marL="514350" indent="-514350" eaLnBrk="1" hangingPunct="1">
              <a:spcBef>
                <a:spcPts val="0"/>
              </a:spcBef>
              <a:buFont typeface="+mj-lt"/>
              <a:buAutoNum type="alphaLcPeriod"/>
            </a:pPr>
            <a:r>
              <a:rPr lang="en-US" altLang="en-US" sz="2800" dirty="0" smtClean="0"/>
              <a:t>Securities regulation</a:t>
            </a:r>
          </a:p>
        </p:txBody>
      </p:sp>
    </p:spTree>
    <p:extLst>
      <p:ext uri="{BB962C8B-B14F-4D97-AF65-F5344CB8AC3E}">
        <p14:creationId xmlns:p14="http://schemas.microsoft.com/office/powerpoint/2010/main" val="81574487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Bond basics</a:t>
            </a:r>
            <a:br>
              <a:rPr lang="en-US" altLang="en-US" dirty="0" smtClean="0"/>
            </a:br>
            <a:r>
              <a:rPr lang="en-US" altLang="en-US" sz="3500" dirty="0" smtClean="0"/>
              <a:t>Some terminology</a:t>
            </a:r>
          </a:p>
        </p:txBody>
      </p:sp>
      <p:sp>
        <p:nvSpPr>
          <p:cNvPr id="4101" name="Rectangle 5"/>
          <p:cNvSpPr>
            <a:spLocks noChangeArrowheads="1"/>
          </p:cNvSpPr>
          <p:nvPr/>
        </p:nvSpPr>
        <p:spPr bwMode="auto">
          <a:xfrm>
            <a:off x="0" y="1447800"/>
            <a:ext cx="9144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800100" indent="-34290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0"/>
              </a:spcBef>
              <a:buClr>
                <a:schemeClr val="tx2"/>
              </a:buClr>
              <a:buSzPct val="70000"/>
              <a:buFont typeface="Wingdings" pitchFamily="2" charset="2"/>
              <a:buChar char="l"/>
            </a:pPr>
            <a:r>
              <a:rPr lang="en-US" altLang="en-US" sz="2400" dirty="0"/>
              <a:t>Bonds are IOUs given by a firm (issuer) to investors (</a:t>
            </a:r>
            <a:r>
              <a:rPr lang="en-US" altLang="en-US" sz="2400" dirty="0" err="1"/>
              <a:t>debtholders</a:t>
            </a:r>
            <a:r>
              <a:rPr lang="en-US" altLang="en-US" sz="2400" dirty="0"/>
              <a:t>; “DHs”), usually in order to raise money for the firm (i.e., as an alternative to raising money by selling shares)</a:t>
            </a:r>
          </a:p>
          <a:p>
            <a:pPr lvl="1" eaLnBrk="1" hangingPunct="1">
              <a:spcBef>
                <a:spcPts val="0"/>
              </a:spcBef>
              <a:buClr>
                <a:schemeClr val="tx2"/>
              </a:buClr>
              <a:buSzPct val="70000"/>
              <a:buFont typeface="Wingdings" pitchFamily="2" charset="2"/>
              <a:buChar char="l"/>
            </a:pPr>
            <a:r>
              <a:rPr lang="en-US" altLang="en-US" sz="2000" b="1" dirty="0"/>
              <a:t>Bond</a:t>
            </a:r>
            <a:r>
              <a:rPr lang="en-US" altLang="en-US" sz="2000" dirty="0"/>
              <a:t> sometimes refers strictly to long-term secured debt</a:t>
            </a:r>
          </a:p>
          <a:p>
            <a:pPr lvl="1" eaLnBrk="1" hangingPunct="1">
              <a:spcBef>
                <a:spcPts val="0"/>
              </a:spcBef>
              <a:buClr>
                <a:schemeClr val="tx2"/>
              </a:buClr>
              <a:buSzPct val="70000"/>
              <a:buFont typeface="Wingdings" pitchFamily="2" charset="2"/>
              <a:buChar char="l"/>
            </a:pPr>
            <a:r>
              <a:rPr lang="en-US" altLang="en-US" sz="2000" b="1" dirty="0"/>
              <a:t>Debentures</a:t>
            </a:r>
            <a:r>
              <a:rPr lang="en-US" altLang="en-US" sz="2000" dirty="0"/>
              <a:t> usually refer to long-term unsecured debt</a:t>
            </a:r>
          </a:p>
          <a:p>
            <a:pPr lvl="1" eaLnBrk="1" hangingPunct="1">
              <a:spcBef>
                <a:spcPts val="0"/>
              </a:spcBef>
              <a:buClr>
                <a:schemeClr val="tx2"/>
              </a:buClr>
              <a:buSzPct val="70000"/>
              <a:buFont typeface="Wingdings" pitchFamily="2" charset="2"/>
              <a:buChar char="l"/>
            </a:pPr>
            <a:r>
              <a:rPr lang="en-US" altLang="en-US" sz="2000" b="1" dirty="0"/>
              <a:t>Notes</a:t>
            </a:r>
            <a:r>
              <a:rPr lang="en-US" altLang="en-US" sz="2000" dirty="0"/>
              <a:t> usually refer to short-term debt</a:t>
            </a:r>
          </a:p>
          <a:p>
            <a:pPr eaLnBrk="1" hangingPunct="1">
              <a:spcBef>
                <a:spcPts val="0"/>
              </a:spcBef>
              <a:buClr>
                <a:schemeClr val="tx2"/>
              </a:buClr>
              <a:buSzPct val="70000"/>
              <a:buFont typeface="Wingdings" pitchFamily="2" charset="2"/>
              <a:buChar char="l"/>
            </a:pPr>
            <a:r>
              <a:rPr lang="en-US" altLang="en-US" sz="2400" dirty="0"/>
              <a:t>How do bonds compare with loans?</a:t>
            </a:r>
          </a:p>
        </p:txBody>
      </p:sp>
      <p:sp>
        <p:nvSpPr>
          <p:cNvPr id="4102" name="Text Box 7"/>
          <p:cNvSpPr txBox="1">
            <a:spLocks noChangeArrowheads="1"/>
          </p:cNvSpPr>
          <p:nvPr/>
        </p:nvSpPr>
        <p:spPr bwMode="auto">
          <a:xfrm>
            <a:off x="76200" y="43434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t>Private financing</a:t>
            </a:r>
          </a:p>
          <a:p>
            <a:pPr algn="just" eaLnBrk="1" hangingPunct="1">
              <a:buFont typeface="Arial" charset="0"/>
              <a:buChar char="•"/>
            </a:pPr>
            <a:r>
              <a:rPr lang="en-US" altLang="en-US" sz="1400" dirty="0"/>
              <a:t> Close monitoring </a:t>
            </a:r>
            <a:r>
              <a:rPr lang="en-US" altLang="en-US" sz="1400" dirty="0" smtClean="0"/>
              <a:t>of </a:t>
            </a:r>
            <a:r>
              <a:rPr lang="en-US" altLang="en-US" sz="1400" dirty="0"/>
              <a:t>creditor</a:t>
            </a:r>
          </a:p>
        </p:txBody>
      </p:sp>
      <p:sp>
        <p:nvSpPr>
          <p:cNvPr id="4103" name="Text Box 8"/>
          <p:cNvSpPr txBox="1">
            <a:spLocks noChangeArrowheads="1"/>
          </p:cNvSpPr>
          <p:nvPr/>
        </p:nvSpPr>
        <p:spPr bwMode="auto">
          <a:xfrm>
            <a:off x="287338" y="5257800"/>
            <a:ext cx="16938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b="1"/>
              <a:t>Bilateral loan</a:t>
            </a:r>
          </a:p>
        </p:txBody>
      </p:sp>
      <p:sp>
        <p:nvSpPr>
          <p:cNvPr id="4104" name="Text Box 9"/>
          <p:cNvSpPr txBox="1">
            <a:spLocks noChangeArrowheads="1"/>
          </p:cNvSpPr>
          <p:nvPr/>
        </p:nvSpPr>
        <p:spPr bwMode="auto">
          <a:xfrm>
            <a:off x="4419600" y="5291138"/>
            <a:ext cx="2133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b="1"/>
              <a:t>Bonds issued in private placement</a:t>
            </a:r>
          </a:p>
        </p:txBody>
      </p:sp>
      <p:sp>
        <p:nvSpPr>
          <p:cNvPr id="4105" name="Line 4"/>
          <p:cNvSpPr>
            <a:spLocks noChangeShapeType="1"/>
          </p:cNvSpPr>
          <p:nvPr/>
        </p:nvSpPr>
        <p:spPr bwMode="auto">
          <a:xfrm flipV="1">
            <a:off x="1042988" y="5122863"/>
            <a:ext cx="6624637" cy="11112"/>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 name="Line 5"/>
          <p:cNvSpPr>
            <a:spLocks noChangeShapeType="1"/>
          </p:cNvSpPr>
          <p:nvPr/>
        </p:nvSpPr>
        <p:spPr bwMode="auto">
          <a:xfrm>
            <a:off x="1042988" y="4989513"/>
            <a:ext cx="0" cy="2873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7" name="Line 6"/>
          <p:cNvSpPr>
            <a:spLocks noChangeShapeType="1"/>
          </p:cNvSpPr>
          <p:nvPr/>
        </p:nvSpPr>
        <p:spPr bwMode="auto">
          <a:xfrm>
            <a:off x="5508625" y="4989513"/>
            <a:ext cx="0" cy="2873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8" name="Line 6"/>
          <p:cNvSpPr>
            <a:spLocks noChangeShapeType="1"/>
          </p:cNvSpPr>
          <p:nvPr/>
        </p:nvSpPr>
        <p:spPr bwMode="auto">
          <a:xfrm>
            <a:off x="7667625" y="4978400"/>
            <a:ext cx="0" cy="28733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9" name="Line 6"/>
          <p:cNvSpPr>
            <a:spLocks noChangeShapeType="1"/>
          </p:cNvSpPr>
          <p:nvPr/>
        </p:nvSpPr>
        <p:spPr bwMode="auto">
          <a:xfrm>
            <a:off x="3492500" y="4978400"/>
            <a:ext cx="0" cy="28733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0" name="Text Box 7"/>
          <p:cNvSpPr txBox="1">
            <a:spLocks noChangeArrowheads="1"/>
          </p:cNvSpPr>
          <p:nvPr/>
        </p:nvSpPr>
        <p:spPr bwMode="auto">
          <a:xfrm>
            <a:off x="6629400" y="4216400"/>
            <a:ext cx="2133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dirty="0"/>
              <a:t>Public financing</a:t>
            </a:r>
          </a:p>
          <a:p>
            <a:pPr algn="just" eaLnBrk="1" hangingPunct="1">
              <a:buFont typeface="Arial" charset="0"/>
              <a:buChar char="•"/>
            </a:pPr>
            <a:r>
              <a:rPr lang="en-US" altLang="en-US" sz="1400" dirty="0"/>
              <a:t> Access to more capital</a:t>
            </a:r>
          </a:p>
          <a:p>
            <a:pPr algn="just" eaLnBrk="1" hangingPunct="1">
              <a:buFont typeface="Arial" charset="0"/>
              <a:buChar char="•"/>
            </a:pPr>
            <a:r>
              <a:rPr lang="en-US" altLang="en-US" sz="1400" dirty="0"/>
              <a:t> Ability to spread risks</a:t>
            </a:r>
          </a:p>
        </p:txBody>
      </p:sp>
      <p:sp>
        <p:nvSpPr>
          <p:cNvPr id="4111" name="Text Box 8"/>
          <p:cNvSpPr txBox="1">
            <a:spLocks noChangeArrowheads="1"/>
          </p:cNvSpPr>
          <p:nvPr/>
        </p:nvSpPr>
        <p:spPr bwMode="auto">
          <a:xfrm>
            <a:off x="2497138" y="5268913"/>
            <a:ext cx="2074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b="1"/>
              <a:t>Multilateral loan</a:t>
            </a:r>
          </a:p>
        </p:txBody>
      </p:sp>
      <p:sp>
        <p:nvSpPr>
          <p:cNvPr id="4112" name="Text Box 9"/>
          <p:cNvSpPr txBox="1">
            <a:spLocks noChangeArrowheads="1"/>
          </p:cNvSpPr>
          <p:nvPr/>
        </p:nvSpPr>
        <p:spPr bwMode="auto">
          <a:xfrm>
            <a:off x="6553200" y="5257800"/>
            <a:ext cx="213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b="1"/>
              <a:t>Bonds issued</a:t>
            </a:r>
            <a:br>
              <a:rPr lang="en-US" altLang="en-US" b="1"/>
            </a:br>
            <a:r>
              <a:rPr lang="en-US" altLang="en-US" b="1"/>
              <a:t>to the public</a:t>
            </a:r>
          </a:p>
        </p:txBody>
      </p:sp>
      <p:sp>
        <p:nvSpPr>
          <p:cNvPr id="4113" name="Text Box 9"/>
          <p:cNvSpPr txBox="1">
            <a:spLocks noChangeArrowheads="1"/>
          </p:cNvSpPr>
          <p:nvPr/>
        </p:nvSpPr>
        <p:spPr bwMode="auto">
          <a:xfrm>
            <a:off x="5715000" y="5867400"/>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b="1" dirty="0"/>
              <a:t>Securitization </a:t>
            </a:r>
            <a:r>
              <a:rPr lang="en-US" altLang="en-US" sz="1400" b="1" dirty="0"/>
              <a:t>(e.g., CLOs, MBSs)</a:t>
            </a:r>
          </a:p>
        </p:txBody>
      </p:sp>
      <p:cxnSp>
        <p:nvCxnSpPr>
          <p:cNvPr id="23" name="Curved Connector 22"/>
          <p:cNvCxnSpPr>
            <a:stCxn id="4103" idx="2"/>
            <a:endCxn id="4113" idx="1"/>
          </p:cNvCxnSpPr>
          <p:nvPr/>
        </p:nvCxnSpPr>
        <p:spPr>
          <a:xfrm rot="16200000" flipH="1">
            <a:off x="3158728" y="3603228"/>
            <a:ext cx="531812" cy="4580731"/>
          </a:xfrm>
          <a:prstGeom prst="curvedConnector2">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12259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Bond basics</a:t>
            </a:r>
            <a:br>
              <a:rPr lang="en-US" altLang="en-US" dirty="0" smtClean="0"/>
            </a:br>
            <a:r>
              <a:rPr lang="en-US" altLang="en-US" sz="3500" dirty="0" smtClean="0"/>
              <a:t>Some terminology</a:t>
            </a:r>
          </a:p>
        </p:txBody>
      </p:sp>
      <p:sp>
        <p:nvSpPr>
          <p:cNvPr id="5125"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Fixed features of bonds</a:t>
            </a:r>
          </a:p>
          <a:p>
            <a:pPr lvl="1" eaLnBrk="1" hangingPunct="1">
              <a:spcBef>
                <a:spcPts val="0"/>
              </a:spcBef>
            </a:pPr>
            <a:r>
              <a:rPr lang="en-US" altLang="en-US" sz="2200" b="1" dirty="0" smtClean="0"/>
              <a:t>Principal</a:t>
            </a:r>
            <a:r>
              <a:rPr lang="en-US" altLang="en-US" sz="2100" dirty="0" smtClean="0"/>
              <a:t> (face value/par value): amount bond states is owed to DHs</a:t>
            </a:r>
          </a:p>
          <a:p>
            <a:pPr lvl="2" eaLnBrk="1" hangingPunct="1">
              <a:spcBef>
                <a:spcPts val="0"/>
              </a:spcBef>
            </a:pPr>
            <a:r>
              <a:rPr lang="en-US" altLang="en-US" sz="2000" dirty="0" smtClean="0"/>
              <a:t>Bonds usually have face value of $1,000</a:t>
            </a:r>
          </a:p>
          <a:p>
            <a:pPr lvl="1" eaLnBrk="1" hangingPunct="1">
              <a:spcBef>
                <a:spcPts val="0"/>
              </a:spcBef>
            </a:pPr>
            <a:r>
              <a:rPr lang="en-US" altLang="en-US" sz="2200" b="1" dirty="0" smtClean="0"/>
              <a:t>Maturity</a:t>
            </a:r>
            <a:r>
              <a:rPr lang="en-US" altLang="en-US" sz="2200" dirty="0" smtClean="0"/>
              <a:t>: the date the principal needs to be repaid</a:t>
            </a:r>
          </a:p>
          <a:p>
            <a:pPr lvl="1" eaLnBrk="1" hangingPunct="1">
              <a:spcBef>
                <a:spcPts val="0"/>
              </a:spcBef>
            </a:pPr>
            <a:r>
              <a:rPr lang="en-US" altLang="en-US" sz="2200" b="1" dirty="0" smtClean="0"/>
              <a:t>Coupon</a:t>
            </a:r>
            <a:r>
              <a:rPr lang="en-US" altLang="en-US" sz="2200" dirty="0" smtClean="0"/>
              <a:t>: annual interest that the bond states issuer will pay</a:t>
            </a:r>
          </a:p>
          <a:p>
            <a:pPr lvl="1" eaLnBrk="1" hangingPunct="1">
              <a:spcBef>
                <a:spcPts val="0"/>
              </a:spcBef>
            </a:pPr>
            <a:r>
              <a:rPr lang="en-US" altLang="en-US" sz="2200" dirty="0" smtClean="0"/>
              <a:t>Optional features</a:t>
            </a:r>
          </a:p>
          <a:p>
            <a:pPr lvl="2" eaLnBrk="1" hangingPunct="1">
              <a:spcBef>
                <a:spcPts val="0"/>
              </a:spcBef>
            </a:pPr>
            <a:r>
              <a:rPr lang="en-US" altLang="en-US" sz="2000" dirty="0" smtClean="0"/>
              <a:t>Secured bond: certain assets serve as collateral</a:t>
            </a:r>
          </a:p>
          <a:p>
            <a:pPr lvl="2" eaLnBrk="1" hangingPunct="1">
              <a:spcBef>
                <a:spcPts val="0"/>
              </a:spcBef>
            </a:pPr>
            <a:r>
              <a:rPr lang="en-US" altLang="en-US" sz="2000" dirty="0" smtClean="0"/>
              <a:t>Guaranteed bond: someone other than issuer guarantees payment</a:t>
            </a:r>
          </a:p>
          <a:p>
            <a:pPr lvl="2" eaLnBrk="1" hangingPunct="1">
              <a:spcBef>
                <a:spcPts val="0"/>
              </a:spcBef>
            </a:pPr>
            <a:r>
              <a:rPr lang="en-US" altLang="en-US" sz="2000" dirty="0" smtClean="0"/>
              <a:t>Callable (redeemable) bond: issuer may redeem (pay) bond before maturity, often requires paying call premium (e.g., one year’s worth of extra interest). </a:t>
            </a:r>
            <a:r>
              <a:rPr lang="en-US" altLang="en-US" sz="2000" dirty="0" smtClean="0">
                <a:solidFill>
                  <a:srgbClr val="FF0000"/>
                </a:solidFill>
              </a:rPr>
              <a:t>Why would issuer want to redeem bonds?</a:t>
            </a:r>
          </a:p>
          <a:p>
            <a:pPr lvl="2" eaLnBrk="1" hangingPunct="1">
              <a:spcBef>
                <a:spcPts val="0"/>
              </a:spcBef>
            </a:pPr>
            <a:r>
              <a:rPr lang="en-US" altLang="en-US" sz="2000" dirty="0" smtClean="0"/>
              <a:t>Convertible bond: DHs can convert bond into shares</a:t>
            </a:r>
          </a:p>
          <a:p>
            <a:pPr lvl="2" eaLnBrk="1" hangingPunct="1">
              <a:spcBef>
                <a:spcPts val="0"/>
              </a:spcBef>
            </a:pPr>
            <a:r>
              <a:rPr lang="en-US" altLang="en-US" sz="2000" dirty="0" smtClean="0"/>
              <a:t>Other covenants: issuer obligations, breach of which = default</a:t>
            </a:r>
          </a:p>
        </p:txBody>
      </p:sp>
    </p:spTree>
    <p:extLst>
      <p:ext uri="{BB962C8B-B14F-4D97-AF65-F5344CB8AC3E}">
        <p14:creationId xmlns:p14="http://schemas.microsoft.com/office/powerpoint/2010/main" val="4105976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altLang="en-US" dirty="0" smtClean="0"/>
              <a:t>Capital market terminology</a:t>
            </a:r>
            <a:r>
              <a:rPr lang="en-US" altLang="en-US" sz="3700" dirty="0" smtClean="0"/>
              <a:t/>
            </a:r>
            <a:br>
              <a:rPr lang="en-US" altLang="en-US" sz="3700" dirty="0" smtClean="0"/>
            </a:br>
            <a:r>
              <a:rPr lang="en-US" altLang="en-US" sz="3500" dirty="0" smtClean="0"/>
              <a:t>Understanding risk</a:t>
            </a:r>
          </a:p>
        </p:txBody>
      </p:sp>
      <p:sp>
        <p:nvSpPr>
          <p:cNvPr id="18435"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Consider 3 investments, all of which offer 10% return</a:t>
            </a:r>
          </a:p>
          <a:p>
            <a:pPr lvl="1" eaLnBrk="1" hangingPunct="1">
              <a:spcBef>
                <a:spcPct val="0"/>
              </a:spcBef>
            </a:pPr>
            <a:r>
              <a:rPr lang="en-US" altLang="en-US" sz="2400" dirty="0" smtClean="0"/>
              <a:t>A - U.S. Treasury Bond: 100% probability of a 10% return</a:t>
            </a:r>
            <a:endParaRPr lang="en-US" altLang="en-US" sz="1900" dirty="0" smtClean="0"/>
          </a:p>
          <a:p>
            <a:pPr lvl="1" eaLnBrk="1" hangingPunct="1">
              <a:spcBef>
                <a:spcPct val="0"/>
              </a:spcBef>
            </a:pPr>
            <a:r>
              <a:rPr lang="en-US" altLang="en-US" sz="2400" dirty="0" smtClean="0"/>
              <a:t>B - “Blue Chip” stock</a:t>
            </a:r>
          </a:p>
          <a:p>
            <a:pPr lvl="2" eaLnBrk="1" hangingPunct="1">
              <a:spcBef>
                <a:spcPct val="0"/>
              </a:spcBef>
            </a:pPr>
            <a:r>
              <a:rPr lang="en-US" altLang="en-US" sz="2100" dirty="0" smtClean="0"/>
              <a:t>50%: earn a 0% return</a:t>
            </a:r>
          </a:p>
          <a:p>
            <a:pPr lvl="2" eaLnBrk="1" hangingPunct="1">
              <a:spcBef>
                <a:spcPct val="0"/>
              </a:spcBef>
            </a:pPr>
            <a:r>
              <a:rPr lang="en-US" altLang="en-US" sz="2100" dirty="0" smtClean="0"/>
              <a:t>50%: earn a 20% return</a:t>
            </a:r>
          </a:p>
          <a:p>
            <a:pPr lvl="1" eaLnBrk="1" hangingPunct="1">
              <a:spcBef>
                <a:spcPct val="0"/>
              </a:spcBef>
            </a:pPr>
            <a:r>
              <a:rPr lang="en-US" altLang="en-US" sz="2400" dirty="0" smtClean="0"/>
              <a:t>C - Start-up stock</a:t>
            </a:r>
          </a:p>
          <a:p>
            <a:pPr lvl="2" eaLnBrk="1" hangingPunct="1">
              <a:spcBef>
                <a:spcPct val="0"/>
              </a:spcBef>
            </a:pPr>
            <a:r>
              <a:rPr lang="en-US" altLang="en-US" sz="2100" dirty="0" smtClean="0"/>
              <a:t>50%: -100% return (lose entire investment)</a:t>
            </a:r>
          </a:p>
          <a:p>
            <a:pPr lvl="2" eaLnBrk="1" hangingPunct="1">
              <a:spcBef>
                <a:spcPct val="0"/>
              </a:spcBef>
            </a:pPr>
            <a:r>
              <a:rPr lang="en-US" altLang="en-US" sz="2100" dirty="0" smtClean="0"/>
              <a:t>50%: 120% return</a:t>
            </a:r>
          </a:p>
          <a:p>
            <a:pPr eaLnBrk="1" hangingPunct="1">
              <a:spcBef>
                <a:spcPct val="0"/>
              </a:spcBef>
            </a:pPr>
            <a:r>
              <a:rPr lang="en-US" altLang="en-US" sz="2800" dirty="0" smtClean="0"/>
              <a:t>Risk of each investment:</a:t>
            </a:r>
          </a:p>
          <a:p>
            <a:pPr lvl="1" eaLnBrk="1" hangingPunct="1">
              <a:spcBef>
                <a:spcPct val="0"/>
              </a:spcBef>
            </a:pPr>
            <a:r>
              <a:rPr lang="en-US" altLang="en-US" sz="2400" dirty="0" smtClean="0"/>
              <a:t>A: No deviation from average – Zero risk</a:t>
            </a:r>
          </a:p>
          <a:p>
            <a:pPr lvl="1" eaLnBrk="1" hangingPunct="1">
              <a:spcBef>
                <a:spcPct val="0"/>
              </a:spcBef>
            </a:pPr>
            <a:r>
              <a:rPr lang="en-US" altLang="en-US" sz="2400" dirty="0" smtClean="0"/>
              <a:t>B: ±10% deviation from average</a:t>
            </a:r>
          </a:p>
          <a:p>
            <a:pPr lvl="1" eaLnBrk="1" hangingPunct="1">
              <a:spcBef>
                <a:spcPct val="0"/>
              </a:spcBef>
            </a:pPr>
            <a:r>
              <a:rPr lang="en-US" altLang="en-US" sz="2400" dirty="0" smtClean="0"/>
              <a:t>C: ±110% deviation from average – 11 times the risk of B</a:t>
            </a:r>
          </a:p>
        </p:txBody>
      </p:sp>
    </p:spTree>
    <p:extLst>
      <p:ext uri="{BB962C8B-B14F-4D97-AF65-F5344CB8AC3E}">
        <p14:creationId xmlns:p14="http://schemas.microsoft.com/office/powerpoint/2010/main" val="178544732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Bond basics</a:t>
            </a:r>
            <a:br>
              <a:rPr lang="en-US" altLang="en-US" dirty="0" smtClean="0"/>
            </a:br>
            <a:r>
              <a:rPr lang="en-US" altLang="en-US" sz="3500" dirty="0" smtClean="0"/>
              <a:t>Some terminology</a:t>
            </a:r>
          </a:p>
        </p:txBody>
      </p:sp>
      <p:sp>
        <p:nvSpPr>
          <p:cNvPr id="10245" name="Rectangle 3"/>
          <p:cNvSpPr>
            <a:spLocks noGrp="1" noChangeArrowheads="1"/>
          </p:cNvSpPr>
          <p:nvPr>
            <p:ph type="body" idx="4294967295"/>
          </p:nvPr>
        </p:nvSpPr>
        <p:spPr>
          <a:xfrm>
            <a:off x="0" y="1447800"/>
            <a:ext cx="5562600" cy="5410200"/>
          </a:xfrm>
        </p:spPr>
        <p:txBody>
          <a:bodyPr/>
          <a:lstStyle/>
          <a:p>
            <a:pPr eaLnBrk="1" hangingPunct="1">
              <a:spcBef>
                <a:spcPts val="0"/>
              </a:spcBef>
            </a:pPr>
            <a:r>
              <a:rPr lang="en-US" altLang="en-US" sz="2400" dirty="0" smtClean="0"/>
              <a:t>Changing features of bonds</a:t>
            </a:r>
          </a:p>
          <a:p>
            <a:pPr lvl="1" eaLnBrk="1" hangingPunct="1">
              <a:spcBef>
                <a:spcPts val="0"/>
              </a:spcBef>
            </a:pPr>
            <a:r>
              <a:rPr lang="en-US" altLang="en-US" sz="2200" b="1" dirty="0" smtClean="0"/>
              <a:t>Rating</a:t>
            </a:r>
            <a:r>
              <a:rPr lang="en-US" altLang="en-US" sz="2200" dirty="0" smtClean="0"/>
              <a:t>: credit rating agencies evaluate the likelihood of default</a:t>
            </a:r>
          </a:p>
          <a:p>
            <a:pPr lvl="1" eaLnBrk="1" hangingPunct="1">
              <a:spcBef>
                <a:spcPts val="0"/>
              </a:spcBef>
            </a:pPr>
            <a:r>
              <a:rPr lang="en-US" altLang="en-US" sz="2200" dirty="0" smtClean="0"/>
              <a:t>Bond rating may be modified as issuer’s financial situation changes</a:t>
            </a:r>
          </a:p>
          <a:p>
            <a:pPr lvl="1" eaLnBrk="1" hangingPunct="1">
              <a:spcBef>
                <a:spcPts val="0"/>
              </a:spcBef>
            </a:pPr>
            <a:r>
              <a:rPr lang="en-US" altLang="en-US" sz="2200" dirty="0" smtClean="0"/>
              <a:t>Bond price &amp; yield are related to bond’s rating (investors compare bond’s yield to those of similarly-rated issuers; demand higher yield the lower the bond’s rating)</a:t>
            </a:r>
          </a:p>
        </p:txBody>
      </p:sp>
      <p:pic>
        <p:nvPicPr>
          <p:cNvPr id="1024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1676400"/>
            <a:ext cx="3638550" cy="460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198898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Bond basics</a:t>
            </a:r>
            <a:br>
              <a:rPr lang="en-US" altLang="en-US" dirty="0" smtClean="0"/>
            </a:br>
            <a:r>
              <a:rPr lang="en-US" altLang="en-US" sz="3500" dirty="0" smtClean="0"/>
              <a:t>Some terminology</a:t>
            </a:r>
          </a:p>
        </p:txBody>
      </p:sp>
      <p:sp>
        <p:nvSpPr>
          <p:cNvPr id="6149"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Changing features of bonds</a:t>
            </a:r>
          </a:p>
          <a:p>
            <a:pPr lvl="1" eaLnBrk="1" hangingPunct="1">
              <a:spcBef>
                <a:spcPts val="0"/>
              </a:spcBef>
            </a:pPr>
            <a:r>
              <a:rPr lang="en-US" altLang="en-US" sz="2200" b="1" dirty="0" smtClean="0"/>
              <a:t>Price</a:t>
            </a:r>
            <a:r>
              <a:rPr lang="en-US" altLang="en-US" sz="2200" dirty="0" smtClean="0"/>
              <a:t>: how much you currently need to pay to buy a bond</a:t>
            </a:r>
          </a:p>
          <a:p>
            <a:pPr lvl="2" eaLnBrk="1" hangingPunct="1">
              <a:spcBef>
                <a:spcPts val="0"/>
              </a:spcBef>
            </a:pPr>
            <a:r>
              <a:rPr lang="en-US" altLang="en-US" sz="2000" dirty="0" smtClean="0"/>
              <a:t>Price usually quoted with base of 100. Example: Bond has face value of $1,000; price is quoted as 99.5; so to buy one bond costs $995.</a:t>
            </a:r>
          </a:p>
          <a:p>
            <a:pPr lvl="2" eaLnBrk="1" hangingPunct="1">
              <a:spcBef>
                <a:spcPts val="0"/>
              </a:spcBef>
            </a:pPr>
            <a:r>
              <a:rPr lang="en-US" altLang="en-US" sz="2000" b="1" dirty="0" smtClean="0"/>
              <a:t>Par</a:t>
            </a:r>
            <a:r>
              <a:rPr lang="en-US" altLang="en-US" sz="2000" dirty="0" smtClean="0"/>
              <a:t> means price of 100</a:t>
            </a:r>
          </a:p>
          <a:p>
            <a:pPr lvl="2" eaLnBrk="1" hangingPunct="1">
              <a:spcBef>
                <a:spcPts val="0"/>
              </a:spcBef>
            </a:pPr>
            <a:r>
              <a:rPr lang="en-US" altLang="en-US" sz="2000" b="1" dirty="0" smtClean="0"/>
              <a:t>Below par </a:t>
            </a:r>
            <a:r>
              <a:rPr lang="en-US" altLang="en-US" sz="2000" dirty="0" smtClean="0"/>
              <a:t>(</a:t>
            </a:r>
            <a:r>
              <a:rPr lang="en-US" altLang="en-US" sz="2000" b="1" dirty="0" smtClean="0"/>
              <a:t>discount</a:t>
            </a:r>
            <a:r>
              <a:rPr lang="en-US" altLang="en-US" sz="2000" dirty="0" smtClean="0"/>
              <a:t>) means price below 100</a:t>
            </a:r>
          </a:p>
          <a:p>
            <a:pPr lvl="2" eaLnBrk="1" hangingPunct="1">
              <a:spcBef>
                <a:spcPts val="0"/>
              </a:spcBef>
            </a:pPr>
            <a:r>
              <a:rPr lang="en-US" altLang="en-US" sz="2000" b="1" dirty="0" smtClean="0"/>
              <a:t>Above par </a:t>
            </a:r>
            <a:r>
              <a:rPr lang="en-US" altLang="en-US" sz="2000" dirty="0" smtClean="0"/>
              <a:t>(</a:t>
            </a:r>
            <a:r>
              <a:rPr lang="en-US" altLang="en-US" sz="2000" b="1" dirty="0" smtClean="0"/>
              <a:t>premium</a:t>
            </a:r>
            <a:r>
              <a:rPr lang="en-US" altLang="en-US" sz="2000" dirty="0" smtClean="0"/>
              <a:t>) means price above 100</a:t>
            </a:r>
          </a:p>
          <a:p>
            <a:pPr lvl="1" eaLnBrk="1" hangingPunct="1">
              <a:spcBef>
                <a:spcPts val="0"/>
              </a:spcBef>
            </a:pPr>
            <a:r>
              <a:rPr lang="en-US" altLang="en-US" sz="2200" b="1" dirty="0" smtClean="0"/>
              <a:t>Yield</a:t>
            </a:r>
            <a:r>
              <a:rPr lang="en-US" altLang="en-US" sz="2200" dirty="0" smtClean="0"/>
              <a:t>: annual return on bond if purchased at current price and assuming issuer does not default</a:t>
            </a:r>
          </a:p>
          <a:p>
            <a:pPr lvl="2" eaLnBrk="1" hangingPunct="1">
              <a:spcBef>
                <a:spcPts val="0"/>
              </a:spcBef>
            </a:pPr>
            <a:r>
              <a:rPr lang="en-US" altLang="en-US" sz="1900" dirty="0" smtClean="0"/>
              <a:t>Simple example: if price is 100 &amp; coupon is 5%, then yield=coupon=5%</a:t>
            </a:r>
          </a:p>
          <a:p>
            <a:pPr lvl="2" eaLnBrk="1" hangingPunct="1">
              <a:spcBef>
                <a:spcPts val="0"/>
              </a:spcBef>
            </a:pPr>
            <a:r>
              <a:rPr lang="en-US" altLang="en-US" sz="1900" dirty="0" smtClean="0"/>
              <a:t>If price=96, coupon=5%, maturity=1 yr., then yield=9.375% </a:t>
            </a:r>
            <a:r>
              <a:rPr lang="en-US" altLang="en-US" sz="1200" dirty="0" smtClean="0"/>
              <a:t>[105/96]</a:t>
            </a:r>
          </a:p>
          <a:p>
            <a:pPr lvl="2" eaLnBrk="1" hangingPunct="1">
              <a:spcBef>
                <a:spcPts val="0"/>
              </a:spcBef>
            </a:pPr>
            <a:r>
              <a:rPr lang="en-US" altLang="en-US" sz="1900" dirty="0" smtClean="0"/>
              <a:t>If price=104, coupon=5%, maturity=1 yr., then yield=0.96%</a:t>
            </a:r>
            <a:r>
              <a:rPr lang="en-US" altLang="en-US" sz="1200" dirty="0" smtClean="0"/>
              <a:t> [105/104]</a:t>
            </a:r>
            <a:endParaRPr lang="en-US" altLang="en-US" sz="1900" dirty="0" smtClean="0"/>
          </a:p>
        </p:txBody>
      </p:sp>
    </p:spTree>
    <p:extLst>
      <p:ext uri="{BB962C8B-B14F-4D97-AF65-F5344CB8AC3E}">
        <p14:creationId xmlns:p14="http://schemas.microsoft.com/office/powerpoint/2010/main" val="29145308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Bond basics</a:t>
            </a:r>
            <a:br>
              <a:rPr lang="en-US" altLang="en-US" dirty="0" smtClean="0"/>
            </a:br>
            <a:r>
              <a:rPr lang="en-US" altLang="en-US" sz="3500" dirty="0" smtClean="0"/>
              <a:t>Price &amp; yield</a:t>
            </a:r>
          </a:p>
        </p:txBody>
      </p:sp>
      <p:sp>
        <p:nvSpPr>
          <p:cNvPr id="7173"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Relationship between price and yield</a:t>
            </a:r>
          </a:p>
          <a:p>
            <a:pPr lvl="1" eaLnBrk="1" hangingPunct="1">
              <a:spcBef>
                <a:spcPts val="0"/>
              </a:spcBef>
            </a:pPr>
            <a:r>
              <a:rPr lang="en-US" altLang="en-US" sz="2200" dirty="0" smtClean="0"/>
              <a:t>When price goes up, yield goes down (and vice versa)</a:t>
            </a:r>
          </a:p>
          <a:p>
            <a:pPr lvl="2" eaLnBrk="1" hangingPunct="1">
              <a:spcBef>
                <a:spcPts val="0"/>
              </a:spcBef>
            </a:pPr>
            <a:r>
              <a:rPr lang="en-US" altLang="en-US" sz="2000" dirty="0" smtClean="0"/>
              <a:t>Example 1 (change in price affects yield): Acme issues 1 yr. bonds at par with 5% coupon. Later Acme’s financial situation worsens, causing its bond price to drop by 4%. Yield is now 9.375%.</a:t>
            </a:r>
          </a:p>
          <a:p>
            <a:pPr lvl="2" eaLnBrk="1" hangingPunct="1">
              <a:spcBef>
                <a:spcPts val="0"/>
              </a:spcBef>
            </a:pPr>
            <a:r>
              <a:rPr lang="en-US" altLang="en-US" sz="2000" dirty="0" smtClean="0"/>
              <a:t>Example 2 (change in yield affects price): Acme issues 1 yr. bonds at par with 5% coupon, which is then the prevalent interest rate for AAA ranked firms. Later the Fed raises interest rates so that prevalent rate for AAA firms is 9.375%. Acme’s financial situation is unchanged, but its bond price will drop by 4% to reflect investor demand for higher interest rates</a:t>
            </a:r>
          </a:p>
          <a:p>
            <a:pPr lvl="2" eaLnBrk="1" hangingPunct="1">
              <a:spcBef>
                <a:spcPts val="0"/>
              </a:spcBef>
            </a:pPr>
            <a:r>
              <a:rPr lang="en-US" altLang="en-US" sz="2000" dirty="0" smtClean="0"/>
              <a:t>Example 3 (same as 1, but price increase): Acme issues 1 yr. bonds at par with 5% coupon. Later Acme’s financial situation improves, causing its bond price to rise by 4%. Yield is now 0.96%.</a:t>
            </a:r>
          </a:p>
        </p:txBody>
      </p:sp>
    </p:spTree>
    <p:extLst>
      <p:ext uri="{BB962C8B-B14F-4D97-AF65-F5344CB8AC3E}">
        <p14:creationId xmlns:p14="http://schemas.microsoft.com/office/powerpoint/2010/main" val="342303051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Bond basics</a:t>
            </a:r>
            <a:br>
              <a:rPr lang="en-US" altLang="en-US" dirty="0" smtClean="0"/>
            </a:br>
            <a:r>
              <a:rPr lang="en-US" altLang="en-US" sz="3500" dirty="0" smtClean="0"/>
              <a:t>Price &amp; yield</a:t>
            </a:r>
          </a:p>
        </p:txBody>
      </p:sp>
      <p:sp>
        <p:nvSpPr>
          <p:cNvPr id="8197"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Yields &amp; changes in yields are often expressed not in </a:t>
            </a:r>
            <a:r>
              <a:rPr lang="en-US" altLang="en-US" sz="2400" dirty="0" err="1" smtClean="0"/>
              <a:t>percents</a:t>
            </a:r>
            <a:r>
              <a:rPr lang="en-US" altLang="en-US" sz="2400" dirty="0" smtClean="0"/>
              <a:t> but in </a:t>
            </a:r>
            <a:r>
              <a:rPr lang="en-US" altLang="en-US" sz="2400" b="1" dirty="0" smtClean="0"/>
              <a:t>basis points </a:t>
            </a:r>
            <a:r>
              <a:rPr lang="en-US" altLang="en-US" sz="2400" dirty="0" smtClean="0"/>
              <a:t>(100 </a:t>
            </a:r>
            <a:r>
              <a:rPr lang="en-US" altLang="en-US" sz="2400" dirty="0" err="1" smtClean="0"/>
              <a:t>bp</a:t>
            </a:r>
            <a:r>
              <a:rPr lang="en-US" altLang="en-US" sz="2400" dirty="0" smtClean="0"/>
              <a:t> = 1%)</a:t>
            </a:r>
          </a:p>
          <a:p>
            <a:pPr lvl="1" eaLnBrk="1" hangingPunct="1">
              <a:spcBef>
                <a:spcPts val="0"/>
              </a:spcBef>
            </a:pPr>
            <a:r>
              <a:rPr lang="en-US" altLang="en-US" sz="2000" dirty="0" smtClean="0"/>
              <a:t>Example: If bond’s yield changed from 5.12% to 5.33%, it increased by 21 basis points</a:t>
            </a:r>
          </a:p>
          <a:p>
            <a:pPr eaLnBrk="1" hangingPunct="1">
              <a:spcBef>
                <a:spcPts val="0"/>
              </a:spcBef>
            </a:pPr>
            <a:r>
              <a:rPr lang="en-US" altLang="en-US" sz="2400" dirty="0" smtClean="0"/>
              <a:t>What affects yield (and price)? Major factors include:</a:t>
            </a:r>
          </a:p>
          <a:p>
            <a:pPr lvl="1" eaLnBrk="1" hangingPunct="1">
              <a:spcBef>
                <a:spcPts val="0"/>
              </a:spcBef>
            </a:pPr>
            <a:r>
              <a:rPr lang="en-US" altLang="en-US" sz="2000" dirty="0" smtClean="0"/>
              <a:t>Risk of investment in issuer (reflected by the bond’s rating)</a:t>
            </a:r>
          </a:p>
          <a:p>
            <a:pPr lvl="1" eaLnBrk="1" hangingPunct="1">
              <a:spcBef>
                <a:spcPts val="0"/>
              </a:spcBef>
            </a:pPr>
            <a:r>
              <a:rPr lang="en-US" altLang="en-US" sz="2000" dirty="0" smtClean="0"/>
              <a:t>Yield of a risk-free investment (e.g., treasury bonds)</a:t>
            </a:r>
          </a:p>
          <a:p>
            <a:pPr lvl="1" eaLnBrk="1" hangingPunct="1">
              <a:spcBef>
                <a:spcPts val="0"/>
              </a:spcBef>
            </a:pPr>
            <a:r>
              <a:rPr lang="en-US" altLang="en-US" sz="2000" dirty="0" smtClean="0"/>
              <a:t>Maturity: usually, longer-duration bonds have higher yields. </a:t>
            </a:r>
            <a:r>
              <a:rPr lang="en-US" altLang="en-US" sz="2000" dirty="0" smtClean="0">
                <a:solidFill>
                  <a:srgbClr val="FF0000"/>
                </a:solidFill>
              </a:rPr>
              <a:t>Why?</a:t>
            </a:r>
            <a:endParaRPr lang="en-US" altLang="en-US" sz="2400" dirty="0" smtClean="0"/>
          </a:p>
        </p:txBody>
      </p:sp>
    </p:spTree>
    <p:extLst>
      <p:ext uri="{BB962C8B-B14F-4D97-AF65-F5344CB8AC3E}">
        <p14:creationId xmlns:p14="http://schemas.microsoft.com/office/powerpoint/2010/main" val="60071861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Bond basics</a:t>
            </a:r>
            <a:br>
              <a:rPr lang="en-US" altLang="en-US" dirty="0" smtClean="0"/>
            </a:br>
            <a:r>
              <a:rPr lang="en-US" altLang="en-US" sz="3500" dirty="0" smtClean="0"/>
              <a:t>Price &amp; yield</a:t>
            </a:r>
          </a:p>
        </p:txBody>
      </p:sp>
      <p:sp>
        <p:nvSpPr>
          <p:cNvPr id="9221"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When do price &amp; yield</a:t>
            </a:r>
            <a:r>
              <a:rPr lang="en-US" altLang="en-US" sz="2000" dirty="0" smtClean="0"/>
              <a:t> </a:t>
            </a:r>
            <a:r>
              <a:rPr lang="en-US" altLang="en-US" sz="1800" dirty="0" smtClean="0"/>
              <a:t>(rather than principal &amp; coupon) </a:t>
            </a:r>
            <a:r>
              <a:rPr lang="en-US" altLang="en-US" sz="2400" dirty="0" smtClean="0"/>
              <a:t>matter to issuer?</a:t>
            </a:r>
          </a:p>
          <a:p>
            <a:pPr lvl="1" eaLnBrk="1" hangingPunct="1">
              <a:spcBef>
                <a:spcPts val="0"/>
              </a:spcBef>
            </a:pPr>
            <a:r>
              <a:rPr lang="en-US" altLang="en-US" sz="2000" dirty="0" smtClean="0"/>
              <a:t>Issuer is obligated to pay interest equal to the coupon, no matter what the yield (i.e., pays same interest whether bond price goes up or down)</a:t>
            </a:r>
          </a:p>
          <a:p>
            <a:pPr lvl="2" eaLnBrk="1" hangingPunct="1">
              <a:spcBef>
                <a:spcPts val="0"/>
              </a:spcBef>
            </a:pPr>
            <a:r>
              <a:rPr lang="en-US" altLang="en-US" sz="2000" dirty="0" smtClean="0"/>
              <a:t>However, if issuer is trying to issue a bond with a coupon that is below the yield the market expects, issuer will either fail to sell the bond or will sell it at below par (raising less money and effectively paying an interest equal to the yield)</a:t>
            </a:r>
          </a:p>
          <a:p>
            <a:pPr lvl="2" eaLnBrk="1" hangingPunct="1">
              <a:spcBef>
                <a:spcPts val="0"/>
              </a:spcBef>
            </a:pPr>
            <a:r>
              <a:rPr lang="en-US" altLang="en-US" sz="2000" dirty="0" smtClean="0"/>
              <a:t>Also, yield indicates what coupon issuer would need to offer if it wants to issue new bonds</a:t>
            </a:r>
          </a:p>
          <a:p>
            <a:pPr eaLnBrk="1" hangingPunct="1">
              <a:spcBef>
                <a:spcPts val="0"/>
              </a:spcBef>
            </a:pPr>
            <a:r>
              <a:rPr lang="en-US" altLang="en-US" sz="2400" dirty="0" smtClean="0"/>
              <a:t>When do price &amp; yield matter to DH?</a:t>
            </a:r>
          </a:p>
          <a:p>
            <a:pPr lvl="1" eaLnBrk="1" hangingPunct="1">
              <a:spcBef>
                <a:spcPts val="0"/>
              </a:spcBef>
            </a:pPr>
            <a:r>
              <a:rPr lang="en-US" altLang="en-US" sz="2000" dirty="0" smtClean="0"/>
              <a:t>If DH holds bond to maturity, she will get a return equal to the yield at the price she purchased the bonds</a:t>
            </a:r>
            <a:r>
              <a:rPr lang="en-US" altLang="en-US" sz="1800" dirty="0" smtClean="0"/>
              <a:t> (e.g., if she purchased at par, return=coupon)</a:t>
            </a:r>
          </a:p>
          <a:p>
            <a:pPr lvl="1" eaLnBrk="1" hangingPunct="1">
              <a:spcBef>
                <a:spcPts val="0"/>
              </a:spcBef>
            </a:pPr>
            <a:r>
              <a:rPr lang="en-US" altLang="en-US" sz="2000" dirty="0" smtClean="0"/>
              <a:t>If DH sells bonds before maturity, she will get market price, which may be lower or higher than par (i.e., yield may be lower or higher than coupon)</a:t>
            </a:r>
            <a:endParaRPr lang="en-US" altLang="en-US" sz="2400" dirty="0" smtClean="0"/>
          </a:p>
        </p:txBody>
      </p:sp>
    </p:spTree>
    <p:extLst>
      <p:ext uri="{BB962C8B-B14F-4D97-AF65-F5344CB8AC3E}">
        <p14:creationId xmlns:p14="http://schemas.microsoft.com/office/powerpoint/2010/main" val="366305894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Bond basics</a:t>
            </a:r>
            <a:br>
              <a:rPr lang="en-US" altLang="en-US" dirty="0" smtClean="0"/>
            </a:br>
            <a:r>
              <a:rPr lang="en-US" altLang="en-US" sz="3500" dirty="0" smtClean="0"/>
              <a:t>Creditor vulnerabilities</a:t>
            </a:r>
          </a:p>
        </p:txBody>
      </p:sp>
      <p:sp>
        <p:nvSpPr>
          <p:cNvPr id="11269"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Firms are likely to act to maximize SH interests</a:t>
            </a:r>
            <a:endParaRPr lang="en-US" altLang="en-US" sz="2000" dirty="0" smtClean="0"/>
          </a:p>
          <a:p>
            <a:pPr lvl="1" eaLnBrk="1" hangingPunct="1">
              <a:spcBef>
                <a:spcPts val="0"/>
              </a:spcBef>
            </a:pPr>
            <a:r>
              <a:rPr lang="en-US" altLang="en-US" sz="2000" dirty="0" smtClean="0"/>
              <a:t>Directors are elected by SHs, so they’ll try to please them to get reelected</a:t>
            </a:r>
          </a:p>
          <a:p>
            <a:pPr lvl="1" eaLnBrk="1" hangingPunct="1">
              <a:spcBef>
                <a:spcPts val="0"/>
              </a:spcBef>
            </a:pPr>
            <a:r>
              <a:rPr lang="en-US" altLang="en-US" sz="2000" dirty="0" smtClean="0"/>
              <a:t>Most jurisdictions require directors to maximize SH interests</a:t>
            </a:r>
          </a:p>
          <a:p>
            <a:pPr eaLnBrk="1" hangingPunct="1">
              <a:spcBef>
                <a:spcPts val="0"/>
              </a:spcBef>
            </a:pPr>
            <a:r>
              <a:rPr lang="en-US" altLang="en-US" sz="2400" dirty="0" smtClean="0"/>
              <a:t>Therefore, DHs need to be aware of (&amp; seek protection against) situations in which their own interests conflict with SHs’</a:t>
            </a:r>
          </a:p>
        </p:txBody>
      </p:sp>
      <p:pic>
        <p:nvPicPr>
          <p:cNvPr id="11270" name="Picture 6" descr="C:\Users\aviram\AppData\Local\Microsoft\Windows\Temporary Internet Files\Content.IE5\KAIWYCWS\MC90032437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3603171"/>
            <a:ext cx="3352800" cy="2873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215392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Creditor vulnerabilities</a:t>
            </a:r>
            <a:br>
              <a:rPr lang="en-US" altLang="en-US" dirty="0" smtClean="0"/>
            </a:br>
            <a:r>
              <a:rPr lang="en-US" altLang="en-US" sz="3500" dirty="0" smtClean="0"/>
              <a:t>SH-DH conflicts</a:t>
            </a:r>
          </a:p>
        </p:txBody>
      </p:sp>
      <p:sp>
        <p:nvSpPr>
          <p:cNvPr id="12293" name="Rectangle 3"/>
          <p:cNvSpPr>
            <a:spLocks noGrp="1" noChangeArrowheads="1"/>
          </p:cNvSpPr>
          <p:nvPr>
            <p:ph type="body" idx="4294967295"/>
          </p:nvPr>
        </p:nvSpPr>
        <p:spPr>
          <a:xfrm>
            <a:off x="0" y="1447800"/>
            <a:ext cx="9144000" cy="5410200"/>
          </a:xfrm>
        </p:spPr>
        <p:txBody>
          <a:bodyPr/>
          <a:lstStyle/>
          <a:p>
            <a:pPr marL="457200" indent="-457200" eaLnBrk="1" hangingPunct="1">
              <a:spcBef>
                <a:spcPts val="0"/>
              </a:spcBef>
              <a:buFont typeface="Arial" charset="0"/>
              <a:buAutoNum type="arabicPeriod"/>
            </a:pPr>
            <a:r>
              <a:rPr lang="en-US" altLang="en-US" sz="2200" b="1" dirty="0" smtClean="0"/>
              <a:t>Asset withdrawal</a:t>
            </a:r>
            <a:r>
              <a:rPr lang="en-US" altLang="en-US" sz="2200" dirty="0" smtClean="0"/>
              <a:t>: firm may distribute so many of its assets to SHs (either as dividends or by repurchasing its shares), that it does not have enough assets meet obligations to DHs</a:t>
            </a:r>
          </a:p>
          <a:p>
            <a:pPr lvl="1" eaLnBrk="1" hangingPunct="1">
              <a:spcBef>
                <a:spcPts val="0"/>
              </a:spcBef>
            </a:pPr>
            <a:r>
              <a:rPr lang="en-US" altLang="en-US" sz="1900" dirty="0" smtClean="0"/>
              <a:t>Example: Firm has $100 in equity; borrows $900. Firm then issues its SHs a dividend of $600 (or uses $600 to repurchase shares @ inflated price). Firm now has $400 in assets and $900 in debt – likely to default on debt</a:t>
            </a:r>
          </a:p>
          <a:p>
            <a:pPr marL="457200" indent="-457200" eaLnBrk="1" hangingPunct="1">
              <a:spcBef>
                <a:spcPts val="0"/>
              </a:spcBef>
              <a:buFont typeface="Arial" charset="0"/>
              <a:buAutoNum type="arabicPeriod"/>
            </a:pPr>
            <a:r>
              <a:rPr lang="en-US" altLang="en-US" sz="2200" b="1" dirty="0" smtClean="0"/>
              <a:t>Claim dilution</a:t>
            </a:r>
            <a:r>
              <a:rPr lang="en-US" altLang="en-US" sz="2200" dirty="0" smtClean="0"/>
              <a:t>: firm may issue new bonds/take new loans that have the same or higher priority on firm’s assets, diluting existing DHs</a:t>
            </a:r>
          </a:p>
          <a:p>
            <a:pPr lvl="1" eaLnBrk="1" hangingPunct="1">
              <a:spcBef>
                <a:spcPts val="0"/>
              </a:spcBef>
            </a:pPr>
            <a:r>
              <a:rPr lang="en-US" altLang="en-US" sz="1900" dirty="0" smtClean="0"/>
              <a:t>Example: Firm has $100 in equity, borrows $900 (unsecured), uses all $1,000 to buy manufacturing plant. Firm then borrows another $800, using the plant as collateral. Firm loses money, ultimately having only its plant (which it can sell for $1,000) &amp; no money. The secured ($800) creditor has first priority to the plant, so gets repaid all $800. Other DHs have $200 in assets to pay for $900 in debt.</a:t>
            </a:r>
          </a:p>
        </p:txBody>
      </p:sp>
    </p:spTree>
    <p:extLst>
      <p:ext uri="{BB962C8B-B14F-4D97-AF65-F5344CB8AC3E}">
        <p14:creationId xmlns:p14="http://schemas.microsoft.com/office/powerpoint/2010/main" val="247805723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Creditor vulnerabilities</a:t>
            </a:r>
            <a:br>
              <a:rPr lang="en-US" altLang="en-US" dirty="0" smtClean="0"/>
            </a:br>
            <a:r>
              <a:rPr lang="en-US" altLang="en-US" sz="3500" dirty="0" smtClean="0"/>
              <a:t>SH-DH conflicts</a:t>
            </a:r>
          </a:p>
        </p:txBody>
      </p:sp>
      <p:sp>
        <p:nvSpPr>
          <p:cNvPr id="13317" name="Rectangle 3"/>
          <p:cNvSpPr>
            <a:spLocks noGrp="1" noChangeArrowheads="1"/>
          </p:cNvSpPr>
          <p:nvPr>
            <p:ph type="body" idx="4294967295"/>
          </p:nvPr>
        </p:nvSpPr>
        <p:spPr>
          <a:xfrm>
            <a:off x="0" y="1447800"/>
            <a:ext cx="9144000" cy="5410200"/>
          </a:xfrm>
        </p:spPr>
        <p:txBody>
          <a:bodyPr/>
          <a:lstStyle/>
          <a:p>
            <a:pPr marL="457200" indent="-457200" algn="just" eaLnBrk="1" hangingPunct="1">
              <a:spcBef>
                <a:spcPts val="0"/>
              </a:spcBef>
              <a:buFont typeface="Arial" charset="0"/>
              <a:buAutoNum type="arabicPeriod" startAt="3"/>
            </a:pPr>
            <a:r>
              <a:rPr lang="en-US" altLang="en-US" sz="2200" b="1" dirty="0" smtClean="0"/>
              <a:t>Underinvestment</a:t>
            </a:r>
            <a:r>
              <a:rPr lang="en-US" altLang="en-US" sz="2200" dirty="0" smtClean="0"/>
              <a:t>: if firm’s assets&lt;debt, profits go to DHs, not SHs. SHs still control firm, and they have low incentive to invest profitably</a:t>
            </a:r>
          </a:p>
          <a:p>
            <a:pPr lvl="1" eaLnBrk="1" hangingPunct="1">
              <a:spcBef>
                <a:spcPts val="0"/>
              </a:spcBef>
            </a:pPr>
            <a:r>
              <a:rPr lang="en-US" altLang="en-US" sz="1900" dirty="0" smtClean="0"/>
              <a:t>Example: Firm has $100 in equity; borrows $900. After years of losses, firm has only $700 in assets. Firm has opportunity to invest in a project that will result in a $150 profit. SHs will see none of that profit (since after project firm still has only $850 in assets vs. $900 in debt), so firm does not invest. Firm may not invest even if profit is $210, if effort in investing is costs them &gt;$10</a:t>
            </a:r>
          </a:p>
          <a:p>
            <a:pPr marL="457200" indent="-457200" algn="just" eaLnBrk="1" hangingPunct="1">
              <a:spcBef>
                <a:spcPts val="0"/>
              </a:spcBef>
              <a:buFont typeface="Arial" charset="0"/>
              <a:buAutoNum type="arabicPeriod" startAt="3"/>
            </a:pPr>
            <a:r>
              <a:rPr lang="en-US" altLang="en-US" sz="2200" b="1" dirty="0" smtClean="0"/>
              <a:t>Asset substitution</a:t>
            </a:r>
            <a:r>
              <a:rPr lang="en-US" altLang="en-US" sz="2200" dirty="0" smtClean="0"/>
              <a:t>: SHs want firm to take more risk than DHs want; firm borrows @ low rates because it is low-risk; raises risk after borrowing</a:t>
            </a:r>
          </a:p>
          <a:p>
            <a:pPr lvl="1" eaLnBrk="1" hangingPunct="1">
              <a:spcBef>
                <a:spcPts val="0"/>
              </a:spcBef>
            </a:pPr>
            <a:r>
              <a:rPr lang="en-US" altLang="en-US" sz="1900" dirty="0" smtClean="0"/>
              <a:t>Example: Firm has $100 in equity; borrows $900. Considers project that has 50% chance to lose $800 &amp; 50% chance to profit $600 (expected value:-$100). For SHs, this means 50%: -$100; 50%: +$600 (expected value: +$250), so firm invests in project</a:t>
            </a:r>
          </a:p>
          <a:p>
            <a:pPr lvl="1" eaLnBrk="1" hangingPunct="1">
              <a:spcBef>
                <a:spcPts val="0"/>
              </a:spcBef>
            </a:pPr>
            <a:r>
              <a:rPr lang="en-US" altLang="en-US" sz="1900" dirty="0" smtClean="0"/>
              <a:t>Even if project has positive expected value, DHs suffer more of the downside and gain less of the upside, so they want firm to take minimum risk, but SHs can increase risk-taking after debt is issued</a:t>
            </a:r>
          </a:p>
        </p:txBody>
      </p:sp>
    </p:spTree>
    <p:extLst>
      <p:ext uri="{BB962C8B-B14F-4D97-AF65-F5344CB8AC3E}">
        <p14:creationId xmlns:p14="http://schemas.microsoft.com/office/powerpoint/2010/main" val="213904699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Creditor vulnerabilities</a:t>
            </a:r>
            <a:br>
              <a:rPr lang="en-US" altLang="en-US" dirty="0" smtClean="0"/>
            </a:br>
            <a:r>
              <a:rPr lang="en-US" altLang="en-US" sz="3500" i="1" dirty="0" smtClean="0"/>
              <a:t>MetLife v. RJR Nabisco </a:t>
            </a:r>
            <a:r>
              <a:rPr lang="en-US" altLang="en-US" sz="2400" dirty="0" smtClean="0"/>
              <a:t>[SDNY 1989]</a:t>
            </a:r>
          </a:p>
        </p:txBody>
      </p:sp>
      <p:sp>
        <p:nvSpPr>
          <p:cNvPr id="14341"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Private equity firm KKR takes over RJR Nabisco in an LBO that caused RJR to assume $19B in additional debt, decreasing the value of existing RJR debt</a:t>
            </a:r>
          </a:p>
          <a:p>
            <a:pPr lvl="1" eaLnBrk="1" hangingPunct="1">
              <a:spcBef>
                <a:spcPts val="0"/>
              </a:spcBef>
            </a:pPr>
            <a:r>
              <a:rPr lang="en-US" altLang="en-US" sz="2000" dirty="0" smtClean="0"/>
              <a:t>This is a form of claim dilution</a:t>
            </a:r>
          </a:p>
          <a:p>
            <a:pPr eaLnBrk="1" hangingPunct="1">
              <a:spcBef>
                <a:spcPts val="0"/>
              </a:spcBef>
            </a:pPr>
            <a:r>
              <a:rPr lang="en-US" altLang="en-US" sz="2400" dirty="0" smtClean="0"/>
              <a:t>MetLife, an RJR DH, sues RJR claiming bonds must be redeemed (at face value) because of:</a:t>
            </a:r>
          </a:p>
          <a:p>
            <a:pPr lvl="1" eaLnBrk="1" hangingPunct="1">
              <a:spcBef>
                <a:spcPts val="0"/>
              </a:spcBef>
            </a:pPr>
            <a:r>
              <a:rPr lang="en-US" altLang="en-US" sz="2000" dirty="0" smtClean="0"/>
              <a:t>Breach of implied covenant of good faith &amp; fair dealing</a:t>
            </a:r>
          </a:p>
          <a:p>
            <a:pPr lvl="1" eaLnBrk="1" hangingPunct="1">
              <a:spcBef>
                <a:spcPts val="0"/>
              </a:spcBef>
            </a:pPr>
            <a:r>
              <a:rPr lang="en-US" altLang="en-US" sz="2000" dirty="0" smtClean="0"/>
              <a:t>Entitlement to an equitable remedy</a:t>
            </a:r>
          </a:p>
          <a:p>
            <a:pPr eaLnBrk="1" hangingPunct="1">
              <a:spcBef>
                <a:spcPts val="0"/>
              </a:spcBef>
            </a:pPr>
            <a:r>
              <a:rPr lang="en-US" altLang="en-US" sz="2400" dirty="0" smtClean="0"/>
              <a:t>Policy argument</a:t>
            </a:r>
          </a:p>
          <a:p>
            <a:pPr lvl="1" eaLnBrk="1" hangingPunct="1">
              <a:spcBef>
                <a:spcPts val="0"/>
              </a:spcBef>
            </a:pPr>
            <a:r>
              <a:rPr lang="en-US" altLang="en-US" sz="2000" dirty="0" smtClean="0"/>
              <a:t>LBO resulted in RJR’s SHs receiving value ($109/share) while DHs </a:t>
            </a:r>
            <a:r>
              <a:rPr lang="en-US" altLang="en-US" sz="1900" dirty="0" smtClean="0"/>
              <a:t>(who are supposed to have superior claim)</a:t>
            </a:r>
            <a:r>
              <a:rPr lang="en-US" altLang="en-US" sz="2000" dirty="0" smtClean="0"/>
              <a:t> lost value (because of claim dilution)</a:t>
            </a:r>
          </a:p>
          <a:p>
            <a:pPr lvl="1" eaLnBrk="1" hangingPunct="1">
              <a:spcBef>
                <a:spcPts val="0"/>
              </a:spcBef>
            </a:pPr>
            <a:r>
              <a:rPr lang="en-US" altLang="en-US" sz="2000" dirty="0" smtClean="0"/>
              <a:t>RJR emphasized its creditworthiness in speeches to DHs</a:t>
            </a:r>
          </a:p>
        </p:txBody>
      </p:sp>
    </p:spTree>
    <p:extLst>
      <p:ext uri="{BB962C8B-B14F-4D97-AF65-F5344CB8AC3E}">
        <p14:creationId xmlns:p14="http://schemas.microsoft.com/office/powerpoint/2010/main" val="5285286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Creditor vulnerabilities</a:t>
            </a:r>
            <a:br>
              <a:rPr lang="en-US" altLang="en-US" dirty="0" smtClean="0"/>
            </a:br>
            <a:r>
              <a:rPr lang="en-US" altLang="en-US" sz="3500" i="1" dirty="0" smtClean="0"/>
              <a:t>MetLife v. RJR Nabisco</a:t>
            </a:r>
            <a:endParaRPr lang="en-US" altLang="en-US" sz="2400" dirty="0" smtClean="0"/>
          </a:p>
        </p:txBody>
      </p:sp>
      <p:sp>
        <p:nvSpPr>
          <p:cNvPr id="15365"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Irrelevance of RJR officers’ statements (the </a:t>
            </a:r>
            <a:r>
              <a:rPr lang="en-US" altLang="en-US" sz="2400" i="1" dirty="0" smtClean="0"/>
              <a:t>Sharon Steel </a:t>
            </a:r>
            <a:r>
              <a:rPr lang="en-US" altLang="en-US" sz="2400" dirty="0" smtClean="0"/>
              <a:t>rule)</a:t>
            </a:r>
          </a:p>
          <a:p>
            <a:pPr lvl="1" eaLnBrk="1" hangingPunct="1">
              <a:spcBef>
                <a:spcPts val="0"/>
              </a:spcBef>
            </a:pPr>
            <a:r>
              <a:rPr lang="en-US" altLang="en-US" sz="2000" dirty="0" smtClean="0"/>
              <a:t>Court: “</a:t>
            </a:r>
            <a:r>
              <a:rPr lang="en-US" altLang="en-US" sz="2000" dirty="0" err="1" smtClean="0"/>
              <a:t>Parol</a:t>
            </a:r>
            <a:r>
              <a:rPr lang="en-US" altLang="en-US" sz="2000" dirty="0" smtClean="0"/>
              <a:t> evidence rule bars plaintiffs from arguing that the speeches made by company executives prove defendants agreed or acquiesced to a term that does not appear in the indentures. In interpreting these contracts, this Court must be concerned with what the parties intended, but </a:t>
            </a:r>
            <a:r>
              <a:rPr lang="en-US" altLang="en-US" sz="2000" u="sng" dirty="0" smtClean="0"/>
              <a:t>only to the extent that what they intended is evidenced by what is written in the indentures</a:t>
            </a:r>
            <a:r>
              <a:rPr lang="en-US" altLang="en-US" sz="2000" dirty="0" smtClean="0"/>
              <a:t>.”</a:t>
            </a:r>
          </a:p>
          <a:p>
            <a:pPr lvl="1" eaLnBrk="1" hangingPunct="1">
              <a:spcBef>
                <a:spcPts val="0"/>
              </a:spcBef>
            </a:pPr>
            <a:r>
              <a:rPr lang="en-US" altLang="en-US" sz="1900" dirty="0" smtClean="0"/>
              <a:t>Applies rule in Sharon </a:t>
            </a:r>
            <a:r>
              <a:rPr lang="en-US" altLang="en-US" sz="1900" i="1" dirty="0" smtClean="0"/>
              <a:t>Steel Corp. v. Chase Manhattan Bank</a:t>
            </a:r>
            <a:br>
              <a:rPr lang="en-US" altLang="en-US" sz="1900" i="1" dirty="0" smtClean="0"/>
            </a:br>
            <a:r>
              <a:rPr lang="en-US" altLang="en-US" sz="1900" dirty="0" smtClean="0"/>
              <a:t>(CA2 1982), that in interpreting boilerplate provisions in</a:t>
            </a:r>
            <a:br>
              <a:rPr lang="en-US" altLang="en-US" sz="1900" dirty="0" smtClean="0"/>
            </a:br>
            <a:r>
              <a:rPr lang="en-US" altLang="en-US" sz="1900" dirty="0" smtClean="0"/>
              <a:t>indentures, court should avoid considering extrinsic evidence</a:t>
            </a:r>
          </a:p>
          <a:p>
            <a:pPr lvl="1" eaLnBrk="1" hangingPunct="1">
              <a:spcBef>
                <a:spcPts val="0"/>
              </a:spcBef>
            </a:pPr>
            <a:r>
              <a:rPr lang="en-US" altLang="en-US" sz="2000" dirty="0" smtClean="0">
                <a:solidFill>
                  <a:srgbClr val="FF0000"/>
                </a:solidFill>
              </a:rPr>
              <a:t>What’s a boilerplate provision?</a:t>
            </a:r>
          </a:p>
          <a:p>
            <a:pPr lvl="1" eaLnBrk="1" hangingPunct="1">
              <a:spcBef>
                <a:spcPts val="0"/>
              </a:spcBef>
            </a:pPr>
            <a:r>
              <a:rPr lang="en-US" altLang="en-US" sz="2000" dirty="0" smtClean="0">
                <a:solidFill>
                  <a:srgbClr val="FF0000"/>
                </a:solidFill>
              </a:rPr>
              <a:t>Why exclude extrinsic evidence in interpreting boilerplate?</a:t>
            </a:r>
          </a:p>
          <a:p>
            <a:pPr eaLnBrk="1" hangingPunct="1">
              <a:spcBef>
                <a:spcPts val="0"/>
              </a:spcBef>
            </a:pPr>
            <a:r>
              <a:rPr lang="en-US" altLang="en-US" sz="2400" dirty="0" smtClean="0"/>
              <a:t>So, MetLife’s claims depend on language of the indenture</a:t>
            </a:r>
          </a:p>
        </p:txBody>
      </p:sp>
      <p:pic>
        <p:nvPicPr>
          <p:cNvPr id="15366" name="Picture 2" descr="boilerplate1_300_col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0" y="3429000"/>
            <a:ext cx="2057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5186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altLang="en-US" dirty="0" smtClean="0"/>
              <a:t>Capital market terminology</a:t>
            </a:r>
            <a:r>
              <a:rPr lang="en-US" altLang="en-US" sz="3700" dirty="0" smtClean="0"/>
              <a:t/>
            </a:r>
            <a:br>
              <a:rPr lang="en-US" altLang="en-US" sz="3700" dirty="0" smtClean="0"/>
            </a:br>
            <a:r>
              <a:rPr lang="en-US" altLang="en-US" sz="3500" dirty="0" smtClean="0"/>
              <a:t>Understanding risk</a:t>
            </a:r>
          </a:p>
        </p:txBody>
      </p:sp>
      <p:sp>
        <p:nvSpPr>
          <p:cNvPr id="19459"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800" dirty="0" smtClean="0"/>
              <a:t>Review:</a:t>
            </a:r>
          </a:p>
          <a:p>
            <a:pPr lvl="1" eaLnBrk="1" hangingPunct="1">
              <a:spcBef>
                <a:spcPct val="0"/>
              </a:spcBef>
            </a:pPr>
            <a:r>
              <a:rPr lang="en-US" altLang="en-US" dirty="0" smtClean="0"/>
              <a:t>Investment A</a:t>
            </a:r>
          </a:p>
          <a:p>
            <a:pPr lvl="2" eaLnBrk="1" hangingPunct="1">
              <a:spcBef>
                <a:spcPct val="0"/>
              </a:spcBef>
            </a:pPr>
            <a:r>
              <a:rPr lang="en-US" altLang="en-US" dirty="0" smtClean="0"/>
              <a:t>50% chance: 1% return</a:t>
            </a:r>
          </a:p>
          <a:p>
            <a:pPr lvl="2" eaLnBrk="1" hangingPunct="1">
              <a:spcBef>
                <a:spcPct val="0"/>
              </a:spcBef>
            </a:pPr>
            <a:r>
              <a:rPr lang="en-US" altLang="en-US" dirty="0" smtClean="0"/>
              <a:t>50% chance: 3% return</a:t>
            </a:r>
          </a:p>
          <a:p>
            <a:pPr lvl="1" eaLnBrk="1" hangingPunct="1">
              <a:spcBef>
                <a:spcPct val="0"/>
              </a:spcBef>
            </a:pPr>
            <a:r>
              <a:rPr lang="en-US" altLang="en-US" dirty="0" smtClean="0"/>
              <a:t>Investment B</a:t>
            </a:r>
          </a:p>
          <a:p>
            <a:pPr lvl="2" eaLnBrk="1" hangingPunct="1">
              <a:spcBef>
                <a:spcPct val="0"/>
              </a:spcBef>
            </a:pPr>
            <a:r>
              <a:rPr lang="en-US" altLang="en-US" dirty="0" smtClean="0"/>
              <a:t>50% chance: 3% return</a:t>
            </a:r>
          </a:p>
          <a:p>
            <a:pPr lvl="2" eaLnBrk="1" hangingPunct="1">
              <a:spcBef>
                <a:spcPct val="0"/>
              </a:spcBef>
            </a:pPr>
            <a:r>
              <a:rPr lang="en-US" altLang="en-US" dirty="0" smtClean="0"/>
              <a:t>50% chance: 13% return</a:t>
            </a:r>
          </a:p>
          <a:p>
            <a:pPr eaLnBrk="1" hangingPunct="1">
              <a:spcBef>
                <a:spcPct val="0"/>
              </a:spcBef>
            </a:pPr>
            <a:r>
              <a:rPr lang="en-US" altLang="en-US" sz="2800" dirty="0" smtClean="0">
                <a:solidFill>
                  <a:srgbClr val="FF0000"/>
                </a:solidFill>
              </a:rPr>
              <a:t>Which is the riskier investment?</a:t>
            </a:r>
          </a:p>
          <a:p>
            <a:pPr eaLnBrk="1" hangingPunct="1">
              <a:spcBef>
                <a:spcPct val="0"/>
              </a:spcBef>
            </a:pPr>
            <a:r>
              <a:rPr lang="en-US" altLang="en-US" sz="2800" dirty="0" smtClean="0">
                <a:solidFill>
                  <a:srgbClr val="FF0000"/>
                </a:solidFill>
              </a:rPr>
              <a:t>Then why do we want to avoid higher risk?</a:t>
            </a:r>
          </a:p>
        </p:txBody>
      </p:sp>
      <p:sp>
        <p:nvSpPr>
          <p:cNvPr id="19460" name="AutoShape 6"/>
          <p:cNvSpPr>
            <a:spLocks/>
          </p:cNvSpPr>
          <p:nvPr/>
        </p:nvSpPr>
        <p:spPr bwMode="auto">
          <a:xfrm>
            <a:off x="4419600" y="2379663"/>
            <a:ext cx="457200" cy="685800"/>
          </a:xfrm>
          <a:prstGeom prst="rightBrace">
            <a:avLst>
              <a:gd name="adj1" fmla="val 12500"/>
              <a:gd name="adj2" fmla="val 50000"/>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US" altLang="en-US" sz="1800">
              <a:latin typeface="Arial" charset="0"/>
            </a:endParaRPr>
          </a:p>
        </p:txBody>
      </p:sp>
      <p:sp>
        <p:nvSpPr>
          <p:cNvPr id="19461" name="Text Box 7"/>
          <p:cNvSpPr txBox="1">
            <a:spLocks noChangeArrowheads="1"/>
          </p:cNvSpPr>
          <p:nvPr/>
        </p:nvSpPr>
        <p:spPr bwMode="auto">
          <a:xfrm>
            <a:off x="4876800" y="2362200"/>
            <a:ext cx="29718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a:latin typeface="Arial" charset="0"/>
              </a:rPr>
              <a:t>Average: 2%</a:t>
            </a:r>
          </a:p>
          <a:p>
            <a:pPr eaLnBrk="1" hangingPunct="1">
              <a:spcBef>
                <a:spcPct val="50000"/>
              </a:spcBef>
              <a:buFontTx/>
              <a:buNone/>
            </a:pPr>
            <a:r>
              <a:rPr lang="en-US" altLang="en-US" sz="1800">
                <a:latin typeface="Arial" charset="0"/>
              </a:rPr>
              <a:t>Deviation from Avg. ± 1%</a:t>
            </a:r>
          </a:p>
        </p:txBody>
      </p:sp>
      <p:sp>
        <p:nvSpPr>
          <p:cNvPr id="19462" name="AutoShape 8"/>
          <p:cNvSpPr>
            <a:spLocks/>
          </p:cNvSpPr>
          <p:nvPr/>
        </p:nvSpPr>
        <p:spPr bwMode="auto">
          <a:xfrm>
            <a:off x="4419600" y="3505200"/>
            <a:ext cx="457200" cy="685800"/>
          </a:xfrm>
          <a:prstGeom prst="rightBrace">
            <a:avLst>
              <a:gd name="adj1" fmla="val 12500"/>
              <a:gd name="adj2" fmla="val 50000"/>
            </a:avLst>
          </a:prstGeom>
          <a:noFill/>
          <a:ln w="1905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US" altLang="en-US" sz="1800">
              <a:latin typeface="Arial" charset="0"/>
            </a:endParaRPr>
          </a:p>
        </p:txBody>
      </p:sp>
      <p:sp>
        <p:nvSpPr>
          <p:cNvPr id="19463" name="Text Box 9"/>
          <p:cNvSpPr txBox="1">
            <a:spLocks noChangeArrowheads="1"/>
          </p:cNvSpPr>
          <p:nvPr/>
        </p:nvSpPr>
        <p:spPr bwMode="auto">
          <a:xfrm>
            <a:off x="4876800" y="3429000"/>
            <a:ext cx="29718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a:latin typeface="Arial" charset="0"/>
              </a:rPr>
              <a:t>Average: 8%</a:t>
            </a:r>
          </a:p>
          <a:p>
            <a:pPr eaLnBrk="1" hangingPunct="1">
              <a:spcBef>
                <a:spcPct val="50000"/>
              </a:spcBef>
              <a:buFontTx/>
              <a:buNone/>
            </a:pPr>
            <a:r>
              <a:rPr lang="en-US" altLang="en-US" sz="1800">
                <a:latin typeface="Arial" charset="0"/>
              </a:rPr>
              <a:t>Deviation from Avg. ± 5%</a:t>
            </a:r>
          </a:p>
        </p:txBody>
      </p:sp>
    </p:spTree>
    <p:extLst>
      <p:ext uri="{BB962C8B-B14F-4D97-AF65-F5344CB8AC3E}">
        <p14:creationId xmlns:p14="http://schemas.microsoft.com/office/powerpoint/2010/main" val="14203711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Creditor vulnerabilities</a:t>
            </a:r>
            <a:br>
              <a:rPr lang="en-US" altLang="en-US" dirty="0" smtClean="0"/>
            </a:br>
            <a:r>
              <a:rPr lang="en-US" altLang="en-US" sz="3500" i="1" dirty="0" smtClean="0"/>
              <a:t>MetLife v. RJR Nabisco</a:t>
            </a:r>
            <a:endParaRPr lang="en-US" altLang="en-US" sz="2400" dirty="0" smtClean="0"/>
          </a:p>
        </p:txBody>
      </p:sp>
      <p:sp>
        <p:nvSpPr>
          <p:cNvPr id="16389"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Language of the indenture</a:t>
            </a:r>
          </a:p>
          <a:p>
            <a:pPr lvl="1" eaLnBrk="1" hangingPunct="1">
              <a:spcBef>
                <a:spcPts val="0"/>
              </a:spcBef>
            </a:pPr>
            <a:r>
              <a:rPr lang="en-US" altLang="en-US" sz="2000" dirty="0" smtClean="0"/>
              <a:t>Issuer is in default if it-</a:t>
            </a:r>
          </a:p>
          <a:p>
            <a:pPr lvl="2" eaLnBrk="1" hangingPunct="1">
              <a:spcBef>
                <a:spcPts val="0"/>
              </a:spcBef>
            </a:pPr>
            <a:r>
              <a:rPr lang="en-US" altLang="en-US" sz="1800" dirty="0" smtClean="0"/>
              <a:t>Fails to pay principal when due</a:t>
            </a:r>
          </a:p>
          <a:p>
            <a:pPr lvl="2" eaLnBrk="1" hangingPunct="1">
              <a:spcBef>
                <a:spcPts val="0"/>
              </a:spcBef>
            </a:pPr>
            <a:r>
              <a:rPr lang="en-US" altLang="en-US" sz="1800" dirty="0" smtClean="0"/>
              <a:t>Fails to make timely payment to a sinking fund</a:t>
            </a:r>
          </a:p>
          <a:p>
            <a:pPr lvl="2" eaLnBrk="1" hangingPunct="1">
              <a:spcBef>
                <a:spcPts val="0"/>
              </a:spcBef>
            </a:pPr>
            <a:r>
              <a:rPr lang="en-US" altLang="en-US" sz="1800" dirty="0" smtClean="0"/>
              <a:t>Fails to pay interest within 30 days of due date</a:t>
            </a:r>
          </a:p>
          <a:p>
            <a:pPr lvl="2" eaLnBrk="1" hangingPunct="1">
              <a:spcBef>
                <a:spcPts val="0"/>
              </a:spcBef>
            </a:pPr>
            <a:r>
              <a:rPr lang="en-US" altLang="en-US" sz="1800" dirty="0" smtClean="0"/>
              <a:t>Breaches any express covenant</a:t>
            </a:r>
          </a:p>
          <a:p>
            <a:pPr lvl="1" eaLnBrk="1" hangingPunct="1">
              <a:spcBef>
                <a:spcPts val="0"/>
              </a:spcBef>
            </a:pPr>
            <a:r>
              <a:rPr lang="en-US" altLang="en-US" sz="2000" dirty="0" smtClean="0"/>
              <a:t>Relevant express covenants</a:t>
            </a:r>
          </a:p>
          <a:p>
            <a:pPr lvl="2" eaLnBrk="1" hangingPunct="1">
              <a:spcBef>
                <a:spcPts val="0"/>
              </a:spcBef>
            </a:pPr>
            <a:r>
              <a:rPr lang="en-US" altLang="en-US" sz="1800" dirty="0" smtClean="0"/>
              <a:t>Restrictions on subordinating existing debt to new debt (e.g., via mortgage/lien)</a:t>
            </a:r>
          </a:p>
          <a:p>
            <a:pPr lvl="3" eaLnBrk="1" hangingPunct="1">
              <a:spcBef>
                <a:spcPts val="0"/>
              </a:spcBef>
            </a:pPr>
            <a:r>
              <a:rPr lang="en-US" altLang="en-US" sz="1800" dirty="0" smtClean="0"/>
              <a:t>But no restriction on adding debt of equal priority</a:t>
            </a:r>
            <a:endParaRPr lang="en-US" altLang="en-US" sz="1800" dirty="0" smtClean="0">
              <a:solidFill>
                <a:srgbClr val="FF0000"/>
              </a:solidFill>
            </a:endParaRPr>
          </a:p>
          <a:p>
            <a:pPr lvl="2" eaLnBrk="1" hangingPunct="1">
              <a:spcBef>
                <a:spcPts val="0"/>
              </a:spcBef>
            </a:pPr>
            <a:r>
              <a:rPr lang="en-US" altLang="en-US" sz="1800" dirty="0" smtClean="0"/>
              <a:t>RJR Nabisco “may consolidate with, or sell or convey, all or substantially all of its assets to, or merge into or with any other corporation” so long as</a:t>
            </a:r>
          </a:p>
          <a:p>
            <a:pPr lvl="3" eaLnBrk="1" hangingPunct="1">
              <a:spcBef>
                <a:spcPts val="0"/>
              </a:spcBef>
            </a:pPr>
            <a:r>
              <a:rPr lang="en-US" altLang="en-US" sz="1800" dirty="0" smtClean="0"/>
              <a:t>New entity is a US corporation</a:t>
            </a:r>
          </a:p>
          <a:p>
            <a:pPr lvl="3" eaLnBrk="1" hangingPunct="1">
              <a:spcBef>
                <a:spcPts val="0"/>
              </a:spcBef>
            </a:pPr>
            <a:r>
              <a:rPr lang="en-US" altLang="en-US" sz="1800" dirty="0" smtClean="0"/>
              <a:t>New entity assumes RJR Nabisco's debt</a:t>
            </a:r>
          </a:p>
          <a:p>
            <a:pPr lvl="3" eaLnBrk="1" hangingPunct="1">
              <a:spcBef>
                <a:spcPts val="0"/>
              </a:spcBef>
            </a:pPr>
            <a:r>
              <a:rPr lang="en-US" altLang="en-US" sz="1800" dirty="0" smtClean="0"/>
              <a:t>Transaction does not result in RJR’s default under any indenture provision</a:t>
            </a:r>
          </a:p>
        </p:txBody>
      </p:sp>
    </p:spTree>
    <p:extLst>
      <p:ext uri="{BB962C8B-B14F-4D97-AF65-F5344CB8AC3E}">
        <p14:creationId xmlns:p14="http://schemas.microsoft.com/office/powerpoint/2010/main" val="288971768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Creditor vulnerabilities</a:t>
            </a:r>
            <a:br>
              <a:rPr lang="en-US" altLang="en-US" dirty="0" smtClean="0"/>
            </a:br>
            <a:r>
              <a:rPr lang="en-US" altLang="en-US" sz="3500" i="1" dirty="0" smtClean="0"/>
              <a:t>MetLife v. RJR Nabisco</a:t>
            </a:r>
            <a:endParaRPr lang="en-US" altLang="en-US" sz="2400" dirty="0" smtClean="0"/>
          </a:p>
        </p:txBody>
      </p:sp>
      <p:sp>
        <p:nvSpPr>
          <p:cNvPr id="17413"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Implied covenant of good faith &amp; fair dealing</a:t>
            </a:r>
          </a:p>
          <a:p>
            <a:pPr lvl="1" algn="just" eaLnBrk="1" hangingPunct="1">
              <a:spcBef>
                <a:spcPts val="0"/>
              </a:spcBef>
            </a:pPr>
            <a:r>
              <a:rPr lang="en-US" altLang="en-US" sz="2000" dirty="0" smtClean="0"/>
              <a:t>Court: “the implied covenant will only aid and further the explicit terms of the agreement and will never impose an obligation ‘which would be inconsistent with other terms of the contractual relationship.’”</a:t>
            </a:r>
          </a:p>
          <a:p>
            <a:pPr lvl="1" algn="just" eaLnBrk="1" hangingPunct="1">
              <a:spcBef>
                <a:spcPts val="0"/>
              </a:spcBef>
            </a:pPr>
            <a:r>
              <a:rPr lang="en-US" altLang="en-US" sz="2000" dirty="0" smtClean="0"/>
              <a:t>Example: </a:t>
            </a:r>
            <a:r>
              <a:rPr lang="en-US" altLang="en-US" sz="2000" i="1" dirty="0" smtClean="0"/>
              <a:t>Van </a:t>
            </a:r>
            <a:r>
              <a:rPr lang="en-US" altLang="en-US" sz="2000" i="1" dirty="0" err="1" smtClean="0"/>
              <a:t>Gemert</a:t>
            </a:r>
            <a:r>
              <a:rPr lang="en-US" altLang="en-US" sz="2000" i="1" dirty="0" smtClean="0"/>
              <a:t> </a:t>
            </a:r>
            <a:r>
              <a:rPr lang="en-US" altLang="en-US" sz="2000" dirty="0" smtClean="0"/>
              <a:t>(CA2 1975) – Indenture required issuer to notify DHs before redeeming bonds (so DHs can decide if they want to convert their bonds). Issuer issued press release mentioning possibility of redemption without mentioning date of redemption or DHs’ conversion rights. Court found this violated covenant of good faith &amp; fair dealing.</a:t>
            </a:r>
          </a:p>
          <a:p>
            <a:pPr lvl="1" algn="just" eaLnBrk="1" hangingPunct="1">
              <a:spcBef>
                <a:spcPts val="0"/>
              </a:spcBef>
            </a:pPr>
            <a:r>
              <a:rPr lang="en-US" altLang="en-US" sz="2000" dirty="0" smtClean="0"/>
              <a:t>Court: no implied covenant prohibiting LBO debt</a:t>
            </a:r>
          </a:p>
          <a:p>
            <a:pPr lvl="2" algn="just" eaLnBrk="1" hangingPunct="1">
              <a:spcBef>
                <a:spcPts val="0"/>
              </a:spcBef>
            </a:pPr>
            <a:r>
              <a:rPr lang="en-US" altLang="en-US" sz="1900" dirty="0" smtClean="0"/>
              <a:t>Express language of indenture allows undertaking LBO debt</a:t>
            </a:r>
          </a:p>
          <a:p>
            <a:pPr lvl="2" algn="just" eaLnBrk="1" hangingPunct="1">
              <a:spcBef>
                <a:spcPts val="0"/>
              </a:spcBef>
            </a:pPr>
            <a:r>
              <a:rPr lang="en-US" altLang="en-US" sz="1900" dirty="0" smtClean="0"/>
              <a:t>No breach of express, bargained-for contractual rights</a:t>
            </a:r>
          </a:p>
          <a:p>
            <a:pPr lvl="2" algn="just" eaLnBrk="1" hangingPunct="1">
              <a:spcBef>
                <a:spcPts val="0"/>
              </a:spcBef>
            </a:pPr>
            <a:r>
              <a:rPr lang="en-US" altLang="en-US" sz="1900" dirty="0" smtClean="0"/>
              <a:t>No objective standard for implied term: what risky business decision would be OK? (e.g., entering new line of business?)</a:t>
            </a:r>
          </a:p>
          <a:p>
            <a:pPr lvl="2" algn="just" eaLnBrk="1" hangingPunct="1">
              <a:spcBef>
                <a:spcPts val="0"/>
              </a:spcBef>
            </a:pPr>
            <a:r>
              <a:rPr lang="en-US" altLang="en-US" sz="1900" dirty="0" smtClean="0"/>
              <a:t>Plaintiff is sophisticated party that anticipated the LBO risk</a:t>
            </a:r>
          </a:p>
        </p:txBody>
      </p:sp>
    </p:spTree>
    <p:extLst>
      <p:ext uri="{BB962C8B-B14F-4D97-AF65-F5344CB8AC3E}">
        <p14:creationId xmlns:p14="http://schemas.microsoft.com/office/powerpoint/2010/main" val="87184831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Creditor vulnerabilities</a:t>
            </a:r>
            <a:br>
              <a:rPr lang="en-US" altLang="en-US" dirty="0" smtClean="0"/>
            </a:br>
            <a:r>
              <a:rPr lang="en-US" altLang="en-US" sz="3500" i="1" dirty="0" smtClean="0"/>
              <a:t>MetLife v. RJR Nabisco</a:t>
            </a:r>
            <a:endParaRPr lang="en-US" altLang="en-US" sz="2400" dirty="0" smtClean="0"/>
          </a:p>
        </p:txBody>
      </p:sp>
      <p:sp>
        <p:nvSpPr>
          <p:cNvPr id="18437"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Claim in equity – plaintiffs base claim on</a:t>
            </a:r>
          </a:p>
          <a:p>
            <a:pPr lvl="1" eaLnBrk="1" hangingPunct="1">
              <a:spcBef>
                <a:spcPts val="0"/>
              </a:spcBef>
            </a:pPr>
            <a:r>
              <a:rPr lang="en-US" altLang="en-US" sz="2000" dirty="0" smtClean="0"/>
              <a:t>Unjust enrichment</a:t>
            </a:r>
          </a:p>
          <a:p>
            <a:pPr lvl="1" eaLnBrk="1" hangingPunct="1">
              <a:spcBef>
                <a:spcPts val="0"/>
              </a:spcBef>
            </a:pPr>
            <a:r>
              <a:rPr lang="en-US" altLang="en-US" sz="2000" dirty="0" smtClean="0"/>
              <a:t>Frustration of purpose</a:t>
            </a:r>
          </a:p>
          <a:p>
            <a:pPr lvl="1" eaLnBrk="1" hangingPunct="1">
              <a:spcBef>
                <a:spcPts val="0"/>
              </a:spcBef>
            </a:pPr>
            <a:r>
              <a:rPr lang="en-US" altLang="en-US" sz="2000" dirty="0" err="1" smtClean="0"/>
              <a:t>Unconscionability</a:t>
            </a:r>
            <a:endParaRPr lang="en-US" altLang="en-US" sz="2000" dirty="0" smtClean="0"/>
          </a:p>
          <a:p>
            <a:pPr lvl="1" eaLnBrk="1" hangingPunct="1">
              <a:spcBef>
                <a:spcPts val="0"/>
              </a:spcBef>
            </a:pPr>
            <a:r>
              <a:rPr lang="en-US" altLang="en-US" sz="2000" dirty="0" smtClean="0"/>
              <a:t>Breach of fiduciary duty</a:t>
            </a:r>
          </a:p>
          <a:p>
            <a:pPr eaLnBrk="1" hangingPunct="1">
              <a:spcBef>
                <a:spcPts val="0"/>
              </a:spcBef>
            </a:pPr>
            <a:r>
              <a:rPr lang="en-US" altLang="en-US" sz="2400" dirty="0" smtClean="0"/>
              <a:t>Fiduciary duty</a:t>
            </a:r>
          </a:p>
          <a:p>
            <a:pPr lvl="1" eaLnBrk="1" hangingPunct="1">
              <a:spcBef>
                <a:spcPts val="0"/>
              </a:spcBef>
            </a:pPr>
            <a:r>
              <a:rPr lang="en-US" altLang="en-US" sz="2000" dirty="0" smtClean="0"/>
              <a:t>Court notes </a:t>
            </a:r>
            <a:r>
              <a:rPr lang="en-US" altLang="en-US" sz="2000" i="1" dirty="0" smtClean="0"/>
              <a:t>Simons v. Cogan </a:t>
            </a:r>
            <a:r>
              <a:rPr lang="en-US" altLang="en-US" sz="2000" dirty="0" smtClean="0"/>
              <a:t>[Del.1988], which states that a corporate bond is a contractual entitlement that does not create a fiduciary duty</a:t>
            </a:r>
          </a:p>
          <a:p>
            <a:pPr lvl="2" eaLnBrk="1" hangingPunct="1">
              <a:spcBef>
                <a:spcPts val="0"/>
              </a:spcBef>
            </a:pPr>
            <a:r>
              <a:rPr lang="en-US" altLang="en-US" sz="1800" dirty="0" smtClean="0"/>
              <a:t>Exception when corporation is insolvent or in “zone of insolvency”</a:t>
            </a:r>
          </a:p>
          <a:p>
            <a:pPr lvl="1" eaLnBrk="1" hangingPunct="1">
              <a:spcBef>
                <a:spcPts val="0"/>
              </a:spcBef>
            </a:pPr>
            <a:r>
              <a:rPr lang="en-US" altLang="en-US" sz="2000" dirty="0" smtClean="0"/>
              <a:t>While NY and not Delaware law applies, court finds that under NY law, DHs not entitled to FD, at least when they are “sophisticated investors who are unsecured creditors”</a:t>
            </a:r>
          </a:p>
          <a:p>
            <a:pPr lvl="2" eaLnBrk="1" hangingPunct="1">
              <a:spcBef>
                <a:spcPts val="0"/>
              </a:spcBef>
            </a:pPr>
            <a:r>
              <a:rPr lang="en-US" altLang="en-US" sz="1800" dirty="0" smtClean="0"/>
              <a:t>Odd qualification; existence of FD usually depends on type of relationship, not sophistication of parties (though the latter may affect scope of duty)</a:t>
            </a:r>
          </a:p>
          <a:p>
            <a:pPr eaLnBrk="1" hangingPunct="1">
              <a:spcBef>
                <a:spcPts val="0"/>
              </a:spcBef>
            </a:pPr>
            <a:r>
              <a:rPr lang="en-US" altLang="en-US" sz="2400" dirty="0" smtClean="0">
                <a:solidFill>
                  <a:srgbClr val="FF0000"/>
                </a:solidFill>
              </a:rPr>
              <a:t>What could MetLife bargained for to protect it from an LBO?</a:t>
            </a:r>
          </a:p>
        </p:txBody>
      </p:sp>
    </p:spTree>
    <p:extLst>
      <p:ext uri="{BB962C8B-B14F-4D97-AF65-F5344CB8AC3E}">
        <p14:creationId xmlns:p14="http://schemas.microsoft.com/office/powerpoint/2010/main" val="390857882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Creditor vulnerabilities</a:t>
            </a:r>
            <a:br>
              <a:rPr lang="en-US" altLang="en-US" dirty="0" smtClean="0"/>
            </a:br>
            <a:r>
              <a:rPr lang="en-US" altLang="en-US" sz="3500" dirty="0" smtClean="0"/>
              <a:t>Options for solutions</a:t>
            </a:r>
          </a:p>
        </p:txBody>
      </p:sp>
      <p:sp>
        <p:nvSpPr>
          <p:cNvPr id="19461"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Creditors have several solutions to their vulnerabilities</a:t>
            </a:r>
          </a:p>
          <a:p>
            <a:pPr lvl="1" eaLnBrk="1" hangingPunct="1">
              <a:spcBef>
                <a:spcPts val="0"/>
              </a:spcBef>
            </a:pPr>
            <a:r>
              <a:rPr lang="en-US" altLang="en-US" sz="2200" dirty="0" smtClean="0"/>
              <a:t>Convertibility: give creditors option to convert bonds into shares</a:t>
            </a:r>
          </a:p>
          <a:p>
            <a:pPr lvl="1" eaLnBrk="1" hangingPunct="1">
              <a:spcBef>
                <a:spcPts val="0"/>
              </a:spcBef>
            </a:pPr>
            <a:r>
              <a:rPr lang="en-US" altLang="en-US" sz="2200" dirty="0" smtClean="0"/>
              <a:t>Covenants: contractual obligations of borrower</a:t>
            </a:r>
          </a:p>
          <a:p>
            <a:pPr lvl="1" eaLnBrk="1" hangingPunct="1">
              <a:spcBef>
                <a:spcPts val="0"/>
              </a:spcBef>
            </a:pPr>
            <a:r>
              <a:rPr lang="en-US" altLang="en-US" sz="2200" dirty="0" smtClean="0"/>
              <a:t>Fiduciary duties: force directors to protect creditors’ interests</a:t>
            </a:r>
          </a:p>
        </p:txBody>
      </p:sp>
      <p:pic>
        <p:nvPicPr>
          <p:cNvPr id="19462" name="Picture 2" descr="C:\Users\aviram\AppData\Local\Microsoft\Windows\Temporary Internet Files\Content.IE5\3P7N07T5\MC9000905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0680" y="3200401"/>
            <a:ext cx="359392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745520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Financing firms (MA3/BA6)</a:t>
            </a:r>
            <a:br>
              <a:rPr lang="en-US" altLang="en-US" dirty="0" smtClean="0"/>
            </a:br>
            <a:r>
              <a:rPr lang="en-US" altLang="en-US" sz="3500" dirty="0" smtClean="0"/>
              <a:t>Chapter overview</a:t>
            </a:r>
            <a:endParaRPr lang="en-US" altLang="en-US" dirty="0" smtClean="0"/>
          </a:p>
        </p:txBody>
      </p:sp>
      <p:sp>
        <p:nvSpPr>
          <p:cNvPr id="12293"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buFont typeface="+mj-lt"/>
              <a:buAutoNum type="alphaLcPeriod"/>
            </a:pPr>
            <a:r>
              <a:rPr lang="en-US" altLang="en-US" sz="2800" dirty="0" smtClean="0"/>
              <a:t>Equity Finance</a:t>
            </a:r>
          </a:p>
          <a:p>
            <a:pPr marL="514350" indent="-514350" eaLnBrk="1" hangingPunct="1">
              <a:spcBef>
                <a:spcPts val="0"/>
              </a:spcBef>
              <a:buFont typeface="+mj-lt"/>
              <a:buAutoNum type="alphaLcPeriod"/>
            </a:pPr>
            <a:r>
              <a:rPr lang="en-US" altLang="en-US" sz="2800" dirty="0" smtClean="0">
                <a:solidFill>
                  <a:srgbClr val="0070C0"/>
                </a:solidFill>
              </a:rPr>
              <a:t>Debt finance</a:t>
            </a:r>
          </a:p>
          <a:p>
            <a:pPr marL="914400" lvl="1" indent="-514350" eaLnBrk="1" hangingPunct="1">
              <a:spcBef>
                <a:spcPts val="0"/>
              </a:spcBef>
              <a:buFont typeface="+mj-lt"/>
              <a:buAutoNum type="arabicPeriod"/>
            </a:pPr>
            <a:r>
              <a:rPr lang="en-US" altLang="en-US" sz="2400" dirty="0"/>
              <a:t>Bond basics</a:t>
            </a:r>
          </a:p>
          <a:p>
            <a:pPr marL="914400" lvl="1" indent="-514350" eaLnBrk="1" hangingPunct="1">
              <a:spcBef>
                <a:spcPts val="0"/>
              </a:spcBef>
              <a:buFont typeface="+mj-lt"/>
              <a:buAutoNum type="arabicPeriod"/>
            </a:pPr>
            <a:r>
              <a:rPr lang="en-US" altLang="en-US" sz="2400" dirty="0">
                <a:solidFill>
                  <a:srgbClr val="0070C0"/>
                </a:solidFill>
              </a:rPr>
              <a:t>Contractual solutions to creditor vulnerabilities</a:t>
            </a:r>
          </a:p>
          <a:p>
            <a:pPr marL="914400" lvl="1" indent="-514350" eaLnBrk="1" hangingPunct="1">
              <a:spcBef>
                <a:spcPts val="0"/>
              </a:spcBef>
              <a:buFont typeface="+mj-lt"/>
              <a:buAutoNum type="arabicPeriod"/>
            </a:pPr>
            <a:r>
              <a:rPr lang="en-US" altLang="en-US" sz="2400" dirty="0"/>
              <a:t>FD to </a:t>
            </a:r>
            <a:r>
              <a:rPr lang="en-US" altLang="en-US" sz="2400" dirty="0" smtClean="0"/>
              <a:t>creditors</a:t>
            </a:r>
          </a:p>
          <a:p>
            <a:pPr marL="514350" indent="-514350" eaLnBrk="1" hangingPunct="1">
              <a:spcBef>
                <a:spcPts val="0"/>
              </a:spcBef>
              <a:buFont typeface="+mj-lt"/>
              <a:buAutoNum type="alphaLcPeriod"/>
            </a:pPr>
            <a:r>
              <a:rPr lang="en-US" altLang="en-US" sz="2800" dirty="0" smtClean="0"/>
              <a:t>Securities regulation</a:t>
            </a:r>
          </a:p>
        </p:txBody>
      </p:sp>
    </p:spTree>
    <p:extLst>
      <p:ext uri="{BB962C8B-B14F-4D97-AF65-F5344CB8AC3E}">
        <p14:creationId xmlns:p14="http://schemas.microsoft.com/office/powerpoint/2010/main" val="162384789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Solutions to DH vulnerabilities</a:t>
            </a:r>
            <a:br>
              <a:rPr lang="en-US" altLang="en-US" dirty="0" smtClean="0"/>
            </a:br>
            <a:r>
              <a:rPr lang="en-US" altLang="en-US" sz="3500" dirty="0" smtClean="0"/>
              <a:t>Convertibility</a:t>
            </a:r>
          </a:p>
        </p:txBody>
      </p:sp>
      <p:sp>
        <p:nvSpPr>
          <p:cNvPr id="20485"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Convertibility: give DHs option to convert bonds into shares</a:t>
            </a:r>
          </a:p>
          <a:p>
            <a:pPr lvl="1" eaLnBrk="1" hangingPunct="1">
              <a:spcBef>
                <a:spcPts val="0"/>
              </a:spcBef>
            </a:pPr>
            <a:r>
              <a:rPr lang="en-US" altLang="en-US" sz="2200" dirty="0" smtClean="0"/>
              <a:t>Gives DHs the upside of pro-SH actions (e.g., taking greater risk)</a:t>
            </a:r>
          </a:p>
          <a:p>
            <a:pPr lvl="1" eaLnBrk="1" hangingPunct="1">
              <a:spcBef>
                <a:spcPts val="0"/>
              </a:spcBef>
            </a:pPr>
            <a:r>
              <a:rPr lang="en-US" altLang="en-US" sz="2100" dirty="0" smtClean="0"/>
              <a:t>Dilutes existing SHs, so they don’t gain as much from pro-SH actions</a:t>
            </a:r>
          </a:p>
          <a:p>
            <a:pPr lvl="1" eaLnBrk="1" hangingPunct="1">
              <a:spcBef>
                <a:spcPts val="0"/>
              </a:spcBef>
            </a:pPr>
            <a:r>
              <a:rPr lang="en-US" altLang="en-US" sz="2200" dirty="0" smtClean="0"/>
              <a:t>Not complete protection</a:t>
            </a:r>
          </a:p>
          <a:p>
            <a:pPr lvl="2" eaLnBrk="1" hangingPunct="1">
              <a:spcBef>
                <a:spcPts val="0"/>
              </a:spcBef>
            </a:pPr>
            <a:r>
              <a:rPr lang="en-US" altLang="en-US" sz="2000" dirty="0" smtClean="0"/>
              <a:t>DHs may not want the increased risk involved in owning shares</a:t>
            </a:r>
          </a:p>
          <a:p>
            <a:pPr lvl="2" eaLnBrk="1" hangingPunct="1">
              <a:spcBef>
                <a:spcPts val="0"/>
              </a:spcBef>
            </a:pPr>
            <a:r>
              <a:rPr lang="en-US" altLang="en-US" sz="2000" dirty="0" smtClean="0"/>
              <a:t>SHs may still gain some excess profit as long as the conversion price is higher than the market price of the shares</a:t>
            </a:r>
          </a:p>
        </p:txBody>
      </p:sp>
    </p:spTree>
    <p:extLst>
      <p:ext uri="{BB962C8B-B14F-4D97-AF65-F5344CB8AC3E}">
        <p14:creationId xmlns:p14="http://schemas.microsoft.com/office/powerpoint/2010/main" val="236382312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Solutions to DH vulnerabilities</a:t>
            </a:r>
            <a:br>
              <a:rPr lang="en-US" altLang="en-US" dirty="0" smtClean="0"/>
            </a:br>
            <a:r>
              <a:rPr lang="en-US" altLang="en-US" sz="3500" dirty="0" smtClean="0"/>
              <a:t>Covenants</a:t>
            </a:r>
          </a:p>
        </p:txBody>
      </p:sp>
      <p:sp>
        <p:nvSpPr>
          <p:cNvPr id="21509"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Covenants: contractual obligations of borrower</a:t>
            </a:r>
          </a:p>
          <a:p>
            <a:pPr lvl="1" eaLnBrk="1" hangingPunct="1">
              <a:spcBef>
                <a:spcPts val="0"/>
              </a:spcBef>
            </a:pPr>
            <a:r>
              <a:rPr lang="en-US" altLang="en-US" sz="2000" dirty="0" smtClean="0"/>
              <a:t>When bonds are issued, and indenture (contract) created to specify borrower obligations</a:t>
            </a:r>
          </a:p>
          <a:p>
            <a:pPr lvl="1" eaLnBrk="1" hangingPunct="1">
              <a:spcBef>
                <a:spcPts val="0"/>
              </a:spcBef>
            </a:pPr>
            <a:r>
              <a:rPr lang="en-US" altLang="en-US" sz="2000" dirty="0" smtClean="0"/>
              <a:t>Three common types of covenants</a:t>
            </a:r>
          </a:p>
          <a:p>
            <a:pPr lvl="2" eaLnBrk="1" hangingPunct="1">
              <a:spcBef>
                <a:spcPts val="0"/>
              </a:spcBef>
            </a:pPr>
            <a:r>
              <a:rPr lang="en-US" altLang="en-US" sz="1900" dirty="0" smtClean="0"/>
              <a:t>Obligations that reduce borrower’s ability to exploit DH vulnerabilities (e.g., limits on paying dividends or taking new loans with superior claims)</a:t>
            </a:r>
          </a:p>
          <a:p>
            <a:pPr lvl="2" eaLnBrk="1" hangingPunct="1">
              <a:spcBef>
                <a:spcPts val="0"/>
              </a:spcBef>
            </a:pPr>
            <a:r>
              <a:rPr lang="en-US" altLang="en-US" sz="1900" dirty="0" smtClean="0"/>
              <a:t>Obligations that indicate worsening financial conditions and, if breached, cause loan to be in default and payable immediately – borrower will likely not be able to pay immediately, but DHs’ can leverage their power to force borrower into bankruptcy, to veto or modify undesirable transactions</a:t>
            </a:r>
          </a:p>
          <a:p>
            <a:pPr lvl="2" eaLnBrk="1" hangingPunct="1">
              <a:spcBef>
                <a:spcPts val="0"/>
              </a:spcBef>
            </a:pPr>
            <a:r>
              <a:rPr lang="en-US" altLang="en-US" sz="1900" dirty="0" smtClean="0"/>
              <a:t>Obligations that reduce cost of monitoring borrower (e.g., reporting duties)</a:t>
            </a:r>
          </a:p>
        </p:txBody>
      </p:sp>
    </p:spTree>
    <p:extLst>
      <p:ext uri="{BB962C8B-B14F-4D97-AF65-F5344CB8AC3E}">
        <p14:creationId xmlns:p14="http://schemas.microsoft.com/office/powerpoint/2010/main" val="126383363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Solutions to DH vulnerabilities</a:t>
            </a:r>
            <a:br>
              <a:rPr lang="en-US" altLang="en-US" dirty="0" smtClean="0"/>
            </a:br>
            <a:r>
              <a:rPr lang="en-US" altLang="en-US" sz="3500" i="1" dirty="0" smtClean="0"/>
              <a:t>Katz v. Oak Industries </a:t>
            </a:r>
            <a:r>
              <a:rPr lang="en-US" altLang="en-US" sz="2400" dirty="0" smtClean="0"/>
              <a:t>[Del. Ch. 1986]</a:t>
            </a:r>
          </a:p>
        </p:txBody>
      </p:sp>
      <p:sp>
        <p:nvSpPr>
          <p:cNvPr id="22533"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000" dirty="0" smtClean="0"/>
              <a:t>Oak is in poor financial shape. It brings in a new equity investor, Allied-Signal, but AS’s $15M investment is conditioned on restructuring Oak’s debt:</a:t>
            </a:r>
          </a:p>
          <a:p>
            <a:pPr lvl="1" eaLnBrk="1" hangingPunct="1">
              <a:spcBef>
                <a:spcPts val="0"/>
              </a:spcBef>
            </a:pPr>
            <a:r>
              <a:rPr lang="en-US" altLang="en-US" sz="1900" dirty="0" smtClean="0"/>
              <a:t>Voluntary exchange of ~$39M in debt for common shares</a:t>
            </a:r>
          </a:p>
          <a:p>
            <a:pPr lvl="1" eaLnBrk="1" hangingPunct="1">
              <a:spcBef>
                <a:spcPts val="0"/>
              </a:spcBef>
            </a:pPr>
            <a:r>
              <a:rPr lang="en-US" altLang="en-US" sz="1900" dirty="0" smtClean="0"/>
              <a:t>Voluntary exchange of remaining debt for cash, at $655-918 per $1,000 face value (i.e., a 8.2%-34.5% “haircut”)</a:t>
            </a:r>
          </a:p>
          <a:p>
            <a:pPr lvl="1" eaLnBrk="1" hangingPunct="1">
              <a:spcBef>
                <a:spcPts val="0"/>
              </a:spcBef>
            </a:pPr>
            <a:r>
              <a:rPr lang="en-US" altLang="en-US" sz="1900" dirty="0" smtClean="0"/>
              <a:t>Removing from indenture of remaining bonds the financial covenants &amp; requirement to redeem all bond classes proportionally. </a:t>
            </a:r>
            <a:r>
              <a:rPr lang="en-US" altLang="en-US" sz="1900" dirty="0" smtClean="0">
                <a:solidFill>
                  <a:srgbClr val="FF0000"/>
                </a:solidFill>
              </a:rPr>
              <a:t>Why is this important to Oak?</a:t>
            </a:r>
          </a:p>
          <a:p>
            <a:pPr eaLnBrk="1" hangingPunct="1">
              <a:spcBef>
                <a:spcPts val="0"/>
              </a:spcBef>
            </a:pPr>
            <a:r>
              <a:rPr lang="en-US" altLang="en-US" sz="2000" dirty="0" smtClean="0"/>
              <a:t>Under bond indentures, amendments require approval by holders of 50% or 66⅔% of the principal</a:t>
            </a:r>
          </a:p>
          <a:p>
            <a:pPr eaLnBrk="1" hangingPunct="1">
              <a:spcBef>
                <a:spcPts val="0"/>
              </a:spcBef>
            </a:pPr>
            <a:r>
              <a:rPr lang="en-US" altLang="en-US" sz="2000" dirty="0" smtClean="0"/>
              <a:t>Oak conditions cash for debt exchange in:</a:t>
            </a:r>
          </a:p>
          <a:p>
            <a:pPr lvl="1" eaLnBrk="1" hangingPunct="1">
              <a:spcBef>
                <a:spcPts val="0"/>
              </a:spcBef>
            </a:pPr>
            <a:r>
              <a:rPr lang="en-US" altLang="en-US" sz="1900" dirty="0" smtClean="0"/>
              <a:t>Success of the shares for debt exchange; and</a:t>
            </a:r>
          </a:p>
          <a:p>
            <a:pPr lvl="1" eaLnBrk="1" hangingPunct="1">
              <a:spcBef>
                <a:spcPts val="0"/>
              </a:spcBef>
            </a:pPr>
            <a:r>
              <a:rPr lang="en-US" altLang="en-US" sz="1900" dirty="0" smtClean="0"/>
              <a:t>Consent to amending the indenture</a:t>
            </a:r>
          </a:p>
          <a:p>
            <a:pPr eaLnBrk="1" hangingPunct="1">
              <a:spcBef>
                <a:spcPts val="0"/>
              </a:spcBef>
            </a:pPr>
            <a:r>
              <a:rPr lang="en-US" altLang="en-US" sz="2000" dirty="0" smtClean="0">
                <a:solidFill>
                  <a:srgbClr val="FF0000"/>
                </a:solidFill>
              </a:rPr>
              <a:t>Why does Oak need each of these conditions?</a:t>
            </a:r>
          </a:p>
        </p:txBody>
      </p:sp>
    </p:spTree>
    <p:extLst>
      <p:ext uri="{BB962C8B-B14F-4D97-AF65-F5344CB8AC3E}">
        <p14:creationId xmlns:p14="http://schemas.microsoft.com/office/powerpoint/2010/main" val="286645303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Solutions to DH vulnerabilities</a:t>
            </a:r>
            <a:br>
              <a:rPr lang="en-US" altLang="en-US" dirty="0" smtClean="0"/>
            </a:br>
            <a:r>
              <a:rPr lang="en-US" altLang="en-US" sz="3500" i="1" dirty="0" smtClean="0"/>
              <a:t>Katz v. Oak Industries</a:t>
            </a:r>
            <a:endParaRPr lang="en-US" altLang="en-US" sz="2400" dirty="0" smtClean="0"/>
          </a:p>
        </p:txBody>
      </p:sp>
      <p:sp>
        <p:nvSpPr>
          <p:cNvPr id="23557"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Katz, a DH, sues to enjoin the exchanges</a:t>
            </a:r>
          </a:p>
          <a:p>
            <a:pPr lvl="1" eaLnBrk="1" hangingPunct="1">
              <a:spcBef>
                <a:spcPts val="0"/>
              </a:spcBef>
            </a:pPr>
            <a:r>
              <a:rPr lang="en-US" altLang="en-US" sz="2000" dirty="0" smtClean="0"/>
              <a:t>DHs are structurally coerced into tendering and consenting to indenture amendments, because if a dissenting DH does not tender and majority of DHs do, then dissenting DH is left holding a bond w/weakened covenants</a:t>
            </a:r>
          </a:p>
          <a:p>
            <a:pPr lvl="1" eaLnBrk="1" hangingPunct="1">
              <a:spcBef>
                <a:spcPts val="0"/>
              </a:spcBef>
            </a:pPr>
            <a:r>
              <a:rPr lang="en-US" altLang="en-US" sz="2000" dirty="0" smtClean="0"/>
              <a:t>Viewed differently, dissenting DHs may be forced to accept an indenture amendment approved by the votes of those who are no longer DHs (since they exchanged their bonds for cash)</a:t>
            </a:r>
          </a:p>
          <a:p>
            <a:pPr eaLnBrk="1" hangingPunct="1">
              <a:spcBef>
                <a:spcPts val="0"/>
              </a:spcBef>
            </a:pPr>
            <a:r>
              <a:rPr lang="en-US" altLang="en-US" sz="2400" dirty="0" smtClean="0"/>
              <a:t>Court: Oak doesn’t owe FD to DHs, but to SHs, so structuring the exchange offer to benefit SHs is permitted, expected &amp; even required – as long as all contractual duties to DHs (express &amp; implied) are honored</a:t>
            </a:r>
          </a:p>
          <a:p>
            <a:pPr eaLnBrk="1" hangingPunct="1">
              <a:spcBef>
                <a:spcPts val="0"/>
              </a:spcBef>
            </a:pPr>
            <a:r>
              <a:rPr lang="en-US" altLang="en-US" sz="2400" dirty="0" smtClean="0"/>
              <a:t>No express indenture provisions were violated</a:t>
            </a:r>
          </a:p>
          <a:p>
            <a:pPr lvl="1" eaLnBrk="1" hangingPunct="1">
              <a:spcBef>
                <a:spcPts val="0"/>
              </a:spcBef>
            </a:pPr>
            <a:r>
              <a:rPr lang="en-US" altLang="en-US" sz="2000" dirty="0" smtClean="0"/>
              <a:t>We’re left with implied covenant of good faith &amp; fair dealing</a:t>
            </a:r>
          </a:p>
        </p:txBody>
      </p:sp>
    </p:spTree>
    <p:extLst>
      <p:ext uri="{BB962C8B-B14F-4D97-AF65-F5344CB8AC3E}">
        <p14:creationId xmlns:p14="http://schemas.microsoft.com/office/powerpoint/2010/main" val="130493679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smtClean="0"/>
              <a:t>Solutions to DH vulnerabilities</a:t>
            </a:r>
            <a:br>
              <a:rPr lang="en-US" altLang="en-US" dirty="0" smtClean="0"/>
            </a:br>
            <a:r>
              <a:rPr lang="en-US" altLang="en-US" sz="3500" i="1" dirty="0" smtClean="0"/>
              <a:t>Katz v. Oak Industries</a:t>
            </a:r>
            <a:endParaRPr lang="en-US" altLang="en-US" sz="2400" dirty="0" smtClean="0"/>
          </a:p>
        </p:txBody>
      </p:sp>
      <p:sp>
        <p:nvSpPr>
          <p:cNvPr id="24581" name="Rectangle 3"/>
          <p:cNvSpPr>
            <a:spLocks noGrp="1" noChangeArrowheads="1"/>
          </p:cNvSpPr>
          <p:nvPr>
            <p:ph type="body" idx="4294967295"/>
          </p:nvPr>
        </p:nvSpPr>
        <p:spPr>
          <a:xfrm>
            <a:off x="0" y="1447800"/>
            <a:ext cx="9144000" cy="5410200"/>
          </a:xfrm>
        </p:spPr>
        <p:txBody>
          <a:bodyPr/>
          <a:lstStyle/>
          <a:p>
            <a:pPr eaLnBrk="1" hangingPunct="1">
              <a:spcBef>
                <a:spcPts val="0"/>
              </a:spcBef>
            </a:pPr>
            <a:r>
              <a:rPr lang="en-US" altLang="en-US" sz="2400" dirty="0" smtClean="0"/>
              <a:t>Implied duty of good faith &amp; fair dealing</a:t>
            </a:r>
          </a:p>
          <a:p>
            <a:pPr lvl="1" algn="just" eaLnBrk="1" hangingPunct="1">
              <a:spcBef>
                <a:spcPts val="0"/>
              </a:spcBef>
            </a:pPr>
            <a:r>
              <a:rPr lang="en-US" altLang="en-US" sz="1900" dirty="0" smtClean="0"/>
              <a:t>Standard: “is it clear </a:t>
            </a:r>
            <a:r>
              <a:rPr lang="en-US" altLang="en-US" sz="1900" u="sng" dirty="0" smtClean="0"/>
              <a:t>from what was expressly agreed upon</a:t>
            </a:r>
            <a:r>
              <a:rPr lang="en-US" altLang="en-US" sz="1900" dirty="0" smtClean="0"/>
              <a:t> that the parties who negotiated the express terms of the contract would have agreed to proscribe the act later complained of as a breach of the implied covenant of good faith – had they thought to negotiate with respect to that matter”?</a:t>
            </a:r>
          </a:p>
          <a:p>
            <a:pPr lvl="1" eaLnBrk="1" hangingPunct="1">
              <a:spcBef>
                <a:spcPts val="0"/>
              </a:spcBef>
            </a:pPr>
            <a:r>
              <a:rPr lang="en-US" altLang="en-US" sz="2000" dirty="0" smtClean="0"/>
              <a:t>As in </a:t>
            </a:r>
            <a:r>
              <a:rPr lang="en-US" altLang="en-US" sz="2000" i="1" dirty="0" smtClean="0"/>
              <a:t>MetLife</a:t>
            </a:r>
            <a:r>
              <a:rPr lang="en-US" altLang="en-US" sz="2000" dirty="0" smtClean="0"/>
              <a:t>, implied covenant must facilitate express terms of the indenture. </a:t>
            </a:r>
            <a:r>
              <a:rPr lang="en-US" altLang="en-US" sz="2000" dirty="0" smtClean="0">
                <a:solidFill>
                  <a:srgbClr val="FF0000"/>
                </a:solidFill>
              </a:rPr>
              <a:t>What express terms does Katz point out to?</a:t>
            </a:r>
          </a:p>
          <a:p>
            <a:pPr eaLnBrk="1" hangingPunct="1">
              <a:spcBef>
                <a:spcPts val="0"/>
              </a:spcBef>
            </a:pPr>
            <a:r>
              <a:rPr lang="en-US" altLang="en-US" sz="2400" dirty="0" smtClean="0"/>
              <a:t>Applying to the indenture clauses Katz addresses</a:t>
            </a:r>
          </a:p>
          <a:p>
            <a:pPr lvl="1" eaLnBrk="1" hangingPunct="1">
              <a:spcBef>
                <a:spcPts val="0"/>
              </a:spcBef>
            </a:pPr>
            <a:r>
              <a:rPr lang="en-US" altLang="en-US" sz="2000" dirty="0" smtClean="0"/>
              <a:t>Express terms suggest a commercial relationship, so no implication that inducements to provide consent are prohibited</a:t>
            </a:r>
          </a:p>
          <a:p>
            <a:pPr lvl="2" eaLnBrk="1" hangingPunct="1">
              <a:spcBef>
                <a:spcPts val="0"/>
              </a:spcBef>
            </a:pPr>
            <a:r>
              <a:rPr lang="en-US" altLang="en-US" sz="1900" dirty="0" smtClean="0"/>
              <a:t>Structural coercion is OK here. </a:t>
            </a:r>
            <a:r>
              <a:rPr lang="en-US" altLang="en-US" sz="1900" dirty="0" smtClean="0">
                <a:solidFill>
                  <a:srgbClr val="FF0000"/>
                </a:solidFill>
              </a:rPr>
              <a:t>How does this compare with </a:t>
            </a:r>
            <a:r>
              <a:rPr lang="en-US" altLang="en-US" sz="1900" i="1" dirty="0" smtClean="0">
                <a:solidFill>
                  <a:srgbClr val="FF0000"/>
                </a:solidFill>
              </a:rPr>
              <a:t>Unocal?</a:t>
            </a:r>
            <a:endParaRPr lang="en-US" altLang="en-US" sz="1900" dirty="0" smtClean="0"/>
          </a:p>
          <a:p>
            <a:pPr lvl="1" eaLnBrk="1" hangingPunct="1">
              <a:spcBef>
                <a:spcPts val="0"/>
              </a:spcBef>
            </a:pPr>
            <a:r>
              <a:rPr lang="en-US" altLang="en-US" sz="2000" dirty="0" smtClean="0"/>
              <a:t>Purpose of clause banning Oak from voting its bonds is to prevent </a:t>
            </a:r>
            <a:r>
              <a:rPr lang="en-US" altLang="en-US" sz="2000" dirty="0" err="1" smtClean="0"/>
              <a:t>CoI</a:t>
            </a:r>
            <a:r>
              <a:rPr lang="en-US" altLang="en-US" sz="2000" dirty="0" smtClean="0"/>
              <a:t>; here, consenting DHs have no such </a:t>
            </a:r>
            <a:r>
              <a:rPr lang="en-US" altLang="en-US" sz="2000" dirty="0" err="1" smtClean="0"/>
              <a:t>CoI</a:t>
            </a:r>
            <a:endParaRPr lang="en-US" altLang="en-US" sz="2000" dirty="0" smtClean="0"/>
          </a:p>
          <a:p>
            <a:pPr lvl="1" eaLnBrk="1" hangingPunct="1">
              <a:spcBef>
                <a:spcPts val="0"/>
              </a:spcBef>
            </a:pPr>
            <a:r>
              <a:rPr lang="en-US" altLang="en-US" sz="2000" dirty="0" smtClean="0"/>
              <a:t>Redemption clause applies to forced redemption; exchange is voluntary</a:t>
            </a:r>
          </a:p>
        </p:txBody>
      </p:sp>
    </p:spTree>
    <p:extLst>
      <p:ext uri="{BB962C8B-B14F-4D97-AF65-F5344CB8AC3E}">
        <p14:creationId xmlns:p14="http://schemas.microsoft.com/office/powerpoint/2010/main" val="39089756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15114</Words>
  <Application>Microsoft Office PowerPoint</Application>
  <PresentationFormat>On-screen Show (4:3)</PresentationFormat>
  <Paragraphs>1394</Paragraphs>
  <Slides>176</Slides>
  <Notes>11</Notes>
  <HiddenSlides>0</HiddenSlides>
  <MMClips>0</MMClips>
  <ScaleCrop>false</ScaleCrop>
  <HeadingPairs>
    <vt:vector size="4" baseType="variant">
      <vt:variant>
        <vt:lpstr>Theme</vt:lpstr>
      </vt:variant>
      <vt:variant>
        <vt:i4>1</vt:i4>
      </vt:variant>
      <vt:variant>
        <vt:lpstr>Slide Titles</vt:lpstr>
      </vt:variant>
      <vt:variant>
        <vt:i4>176</vt:i4>
      </vt:variant>
    </vt:vector>
  </HeadingPairs>
  <TitlesOfParts>
    <vt:vector size="177" baseType="lpstr">
      <vt:lpstr>Office Theme</vt:lpstr>
      <vt:lpstr>Mergers &amp; acquisitions, Chapter 3 (Business Associations, Chapter 6) Financing firms</vt:lpstr>
      <vt:lpstr>Financing firms (MA3/BA6) Chapter overview</vt:lpstr>
      <vt:lpstr>Capital market terminology What is capital?</vt:lpstr>
      <vt:lpstr>Capital market terminology Arch-types of capital</vt:lpstr>
      <vt:lpstr>Capital market terminology Primary &amp; secondary markets</vt:lpstr>
      <vt:lpstr>Capital market terminology Purpose</vt:lpstr>
      <vt:lpstr>Capital market terminology Understanding risk</vt:lpstr>
      <vt:lpstr>Capital market terminology Understanding risk</vt:lpstr>
      <vt:lpstr>Capital market terminology Understanding risk</vt:lpstr>
      <vt:lpstr>Capital market terminology Diversification</vt:lpstr>
      <vt:lpstr>Capital market terminology Diversification</vt:lpstr>
      <vt:lpstr>Capital market terminology Diversification / correlation</vt:lpstr>
      <vt:lpstr>Capital market terminology Examples – full correlation</vt:lpstr>
      <vt:lpstr>Capital market terminology Examples – some/no correlation</vt:lpstr>
      <vt:lpstr>Capital market terminology Examples – negative correlation</vt:lpstr>
      <vt:lpstr>Capital market efficiency Purpose of capital markets</vt:lpstr>
      <vt:lpstr>Capital market efficiency </vt:lpstr>
      <vt:lpstr>Capital market efficiency Efficient capital markets hypothesis</vt:lpstr>
      <vt:lpstr>Capital market efficiency Weak form efficiency</vt:lpstr>
      <vt:lpstr>Capital market efficiency Weak form efficiency</vt:lpstr>
      <vt:lpstr>Capital market efficiency Semi-strong form efficiency</vt:lpstr>
      <vt:lpstr>Capital market efficiency Semi-strong form efficiency</vt:lpstr>
      <vt:lpstr>Capital market efficiency Strong form efficiency</vt:lpstr>
      <vt:lpstr>Capital market efficiency Strong form efficiency</vt:lpstr>
      <vt:lpstr>Capital market efficiency Who is right?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Investment strategies Investing in capital markets</vt:lpstr>
      <vt:lpstr>Investment strategies Fundamental analysis</vt:lpstr>
      <vt:lpstr>Investment strategies Fundamental analysis</vt:lpstr>
      <vt:lpstr>Investment strategies Technical analysis</vt:lpstr>
      <vt:lpstr>Investment strategies Matching the market (β)</vt:lpstr>
      <vt:lpstr>Investment strategies Matching the market (β)</vt:lpstr>
      <vt:lpstr>Investment strategies Matching the market (β)</vt:lpstr>
      <vt:lpstr>Investment strategies Beta</vt:lpstr>
      <vt:lpstr>Investment strategies Alpha &amp; beta</vt:lpstr>
      <vt:lpstr>Investment strategies Alpha &amp; beta</vt:lpstr>
      <vt:lpstr>Investment strategies Problems with α</vt:lpstr>
      <vt:lpstr>Investment strategies Problems with α</vt:lpstr>
      <vt:lpstr>Investment strategies Creating α</vt:lpstr>
      <vt:lpstr>Investment strategies Creating α</vt:lpstr>
      <vt:lpstr>Investment strategies Creating α</vt:lpstr>
      <vt:lpstr>Investment strategies Bottom line – for life</vt:lpstr>
      <vt:lpstr>Investment strategies Bottom line – for this course</vt:lpstr>
      <vt:lpstr>Financing firms (MA3/BA6) Chapter overview</vt:lpstr>
      <vt:lpstr>Types of claims How does a firm raise money?</vt:lpstr>
      <vt:lpstr>Types of claims The spectrum</vt:lpstr>
      <vt:lpstr>Types of claims Hybrids</vt:lpstr>
      <vt:lpstr>Types of claims Junior bonds</vt:lpstr>
      <vt:lpstr>Types of claims Convertible bonds</vt:lpstr>
      <vt:lpstr>Types of claims Convertible bonds</vt:lpstr>
      <vt:lpstr>Types of claims Preferred shares</vt:lpstr>
      <vt:lpstr>Preferred shares Participating vs. Non-participating</vt:lpstr>
      <vt:lpstr>Preferred shares Cumulative vs. Non-cumulative</vt:lpstr>
      <vt:lpstr>Types of claims Warrants</vt:lpstr>
      <vt:lpstr>Types of claims Warrants</vt:lpstr>
      <vt:lpstr>Financing firms (MA3/BA6) Chapter overview</vt:lpstr>
      <vt:lpstr>Intra-shareholder conflicts Which SH wealth to maximize?</vt:lpstr>
      <vt:lpstr>Intra-shareholder conflicts Which SH wealth to maximize?</vt:lpstr>
      <vt:lpstr>Intra-shareholder conflicts Equity-linked Investors LP v. Adams [Del.Ch. 1997]</vt:lpstr>
      <vt:lpstr>Intra-shareholder conflicts Equity-linked Investors LP v. Adams</vt:lpstr>
      <vt:lpstr>Intra-shareholder conflicts Equity-linked Investors LP v. Adams</vt:lpstr>
      <vt:lpstr>Intra-shareholder conflicts Equity-linked Investors LP v. Adams</vt:lpstr>
      <vt:lpstr>Intra-shareholder conflicts Orban v. Field [Del. Ch. 1997]</vt:lpstr>
      <vt:lpstr>Intra-shareholder conflicts Orban v. Field</vt:lpstr>
      <vt:lpstr>Intra-shareholder conflicts Orban v. Field</vt:lpstr>
      <vt:lpstr>Intra-shareholder conflicts Orban v. Field</vt:lpstr>
      <vt:lpstr>Intra-shareholder conflicts Orban v. Field</vt:lpstr>
      <vt:lpstr>Intra-shareholder conflicts Orban v. Field</vt:lpstr>
      <vt:lpstr>Financing firms (MA3/BA6) Chapter overview</vt:lpstr>
      <vt:lpstr>Bond basics Some terminology</vt:lpstr>
      <vt:lpstr>Bond basics Some terminology</vt:lpstr>
      <vt:lpstr>Bond basics Some terminology</vt:lpstr>
      <vt:lpstr>Bond basics Some terminology</vt:lpstr>
      <vt:lpstr>Bond basics Price &amp; yield</vt:lpstr>
      <vt:lpstr>Bond basics Price &amp; yield</vt:lpstr>
      <vt:lpstr>Bond basics Price &amp; yield</vt:lpstr>
      <vt:lpstr>Bond basics Creditor vulnerabilities</vt:lpstr>
      <vt:lpstr>Creditor vulnerabilities SH-DH conflicts</vt:lpstr>
      <vt:lpstr>Creditor vulnerabilities SH-DH conflicts</vt:lpstr>
      <vt:lpstr>Creditor vulnerabilities MetLife v. RJR Nabisco [SDNY 1989]</vt:lpstr>
      <vt:lpstr>Creditor vulnerabilities MetLife v. RJR Nabisco</vt:lpstr>
      <vt:lpstr>Creditor vulnerabilities MetLife v. RJR Nabisco</vt:lpstr>
      <vt:lpstr>Creditor vulnerabilities MetLife v. RJR Nabisco</vt:lpstr>
      <vt:lpstr>Creditor vulnerabilities MetLife v. RJR Nabisco</vt:lpstr>
      <vt:lpstr>Creditor vulnerabilities Options for solutions</vt:lpstr>
      <vt:lpstr>Financing firms (MA3/BA6) Chapter overview</vt:lpstr>
      <vt:lpstr>Solutions to DH vulnerabilities Convertibility</vt:lpstr>
      <vt:lpstr>Solutions to DH vulnerabilities Covenants</vt:lpstr>
      <vt:lpstr>Solutions to DH vulnerabilities Katz v. Oak Industries [Del. Ch. 1986]</vt:lpstr>
      <vt:lpstr>Solutions to DH vulnerabilities Katz v. Oak Industries</vt:lpstr>
      <vt:lpstr>Solutions to DH vulnerabilities Katz v. Oak Industries</vt:lpstr>
      <vt:lpstr>Solutions to DH vulnerabilities Covenants</vt:lpstr>
      <vt:lpstr>Financing firms (MA3/BA6) Chapter overview</vt:lpstr>
      <vt:lpstr>Solutions to DH vulnerabilities Fiduciary duties</vt:lpstr>
      <vt:lpstr>Fiduciary duties to creditors FD of an insolvent firm</vt:lpstr>
      <vt:lpstr>Fiduciary duties to creditors FD of an insolvent firm</vt:lpstr>
      <vt:lpstr>Fiduciary duties to creditors FD of an insolvent firm</vt:lpstr>
      <vt:lpstr>Fiduciary duties to creditors FD of an insolvent firm</vt:lpstr>
      <vt:lpstr>Financing firms (MA3/BA6) Chapter overview</vt:lpstr>
      <vt:lpstr>Securities regulation Methods of regulating</vt:lpstr>
      <vt:lpstr>Securities regulation Securities Act of 1933</vt:lpstr>
      <vt:lpstr>Securities regulation Securities Exchange Act of 1934</vt:lpstr>
      <vt:lpstr>Securities Act v. Exchange Act Disclosure requirements</vt:lpstr>
      <vt:lpstr>Financing firms (MA3/BA6) Chapter overview</vt:lpstr>
      <vt:lpstr>What’s a security? Why does it matter?</vt:lpstr>
      <vt:lpstr>What’s a security? </vt:lpstr>
      <vt:lpstr>What’s a security? </vt:lpstr>
      <vt:lpstr>What’s a security? Stock (Forman / Landreth)</vt:lpstr>
      <vt:lpstr>What’s a security? Note (Reves)</vt:lpstr>
      <vt:lpstr>What’s a security? Note (Reves)</vt:lpstr>
      <vt:lpstr>What’s a security? Note (Reves)</vt:lpstr>
      <vt:lpstr>What’s a security? Investment contract (Howey)</vt:lpstr>
      <vt:lpstr>Investment contracts The Howey test</vt:lpstr>
      <vt:lpstr>Investment contracts The Howey test</vt:lpstr>
      <vt:lpstr>Investment contracts The Howey test</vt:lpstr>
      <vt:lpstr>Investment contracts The Howey test</vt:lpstr>
      <vt:lpstr>Investment contracts The Howey test</vt:lpstr>
      <vt:lpstr>Investment contracts The Howey test</vt:lpstr>
      <vt:lpstr>Investment contracts The Howey test</vt:lpstr>
      <vt:lpstr>Financing firms (MA3/BA6) Chapter overview</vt:lpstr>
      <vt:lpstr>The registration process Prior to filing a registration statement</vt:lpstr>
      <vt:lpstr>The registration process  From filing until statement becomes effective</vt:lpstr>
      <vt:lpstr>The registration process  Once registration statement becomes effective</vt:lpstr>
      <vt:lpstr>Civil liabilities </vt:lpstr>
      <vt:lpstr>Civil liabilities Misrepresentations in registration statements</vt:lpstr>
      <vt:lpstr>Civil liabilities Misrepresentations in registration statements</vt:lpstr>
      <vt:lpstr>Civil liabilities Misrepresentations in registration statements</vt:lpstr>
      <vt:lpstr>Civil liabilities Misrepresentations in registration statements</vt:lpstr>
      <vt:lpstr>Civil liabilities Violating the registration process</vt:lpstr>
      <vt:lpstr>Exemption from registration Securities Act §3-4</vt:lpstr>
      <vt:lpstr>Exemption from registration Doran v. Petroleum Management Corp.</vt:lpstr>
      <vt:lpstr>Exemption from registration Doran v. Petroleum Management Corp.</vt:lpstr>
      <vt:lpstr>Exemption from registration Doran v. Petroleum Management Corp.</vt:lpstr>
      <vt:lpstr>Exemption from registration Regulation D</vt:lpstr>
      <vt:lpstr>Financing firms (MA3/BA6) Chapter overview</vt:lpstr>
      <vt:lpstr>Securities fraud Why is there a special rule?</vt:lpstr>
      <vt:lpstr>Securities fraud Exchange Act §10(b)</vt:lpstr>
      <vt:lpstr>Securities fraud Rule 10b-5</vt:lpstr>
      <vt:lpstr>Securities fraud Liability for violating Rule 10b-5</vt:lpstr>
      <vt:lpstr>Rule 10b-5 Elements</vt:lpstr>
      <vt:lpstr>Rule 10b-5 Deception / manipulation</vt:lpstr>
      <vt:lpstr>Deception / manipulation Duty to disclose</vt:lpstr>
      <vt:lpstr>Rule 10b-5 Jurisdictional nexus</vt:lpstr>
      <vt:lpstr>Rule 10b-5 Transactional nexus</vt:lpstr>
      <vt:lpstr>Rule 10b-5 Materiality</vt:lpstr>
      <vt:lpstr>Materiality Basic, Inc. v. Levinson [US 1988]</vt:lpstr>
      <vt:lpstr>Rule 10b-5 Scienter</vt:lpstr>
      <vt:lpstr>Rule 10b-5 Reliance (transaction causation)</vt:lpstr>
      <vt:lpstr>Reliance Explaining ‘fraud on the market’</vt:lpstr>
      <vt:lpstr>Reliance Fraud on the market</vt:lpstr>
      <vt:lpstr>Reliance Fraud on the market</vt:lpstr>
      <vt:lpstr>Rule 10b-5 Loss Causation</vt:lpstr>
      <vt:lpstr>Financing firms (MA3/BA6) Chapter overview</vt:lpstr>
      <vt:lpstr>Insider trading Is insider trading bad?</vt:lpstr>
      <vt:lpstr>Is insider trading bad? Yes: Fairness</vt:lpstr>
      <vt:lpstr>Is insider trading bad? Yes: Incentives for bad management</vt:lpstr>
      <vt:lpstr>Is insider trading bad? Yes: Disclosing secret information</vt:lpstr>
      <vt:lpstr>Is insider trading bad? No: Market efficiency</vt:lpstr>
      <vt:lpstr>Is insider trading bad? No: Executive compensation</vt:lpstr>
      <vt:lpstr>Applying 10b-5 to insider trading </vt:lpstr>
      <vt:lpstr>Applying 10b-5 to insider trading Scienter</vt:lpstr>
      <vt:lpstr>Applying 10b-5 to insider trading Deception / manipulation</vt:lpstr>
      <vt:lpstr>Applying 10b-5 to insider trading Traditional theory</vt:lpstr>
      <vt:lpstr>Applying 10b-5 to insider trading Limits of the traditional theory</vt:lpstr>
      <vt:lpstr>Applying 10b-5 to insider trading Limits of the traditional theory</vt:lpstr>
      <vt:lpstr>Applying 10b-5 to insider trading Misappropriation theory</vt:lpstr>
      <vt:lpstr>Applying 10b-5 to insider trading Misappropriation theory</vt:lpstr>
      <vt:lpstr>Insider trading &amp; tender offers Rule 14e-3</vt:lpstr>
    </vt:vector>
  </TitlesOfParts>
  <Company>University of Illinois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Section 6a: Equity finance</dc:title>
  <dc:creator>Aviram, Amitai</dc:creator>
  <cp:lastModifiedBy>Amitai Aviram</cp:lastModifiedBy>
  <cp:revision>116</cp:revision>
  <cp:lastPrinted>2013-08-07T22:32:06Z</cp:lastPrinted>
  <dcterms:created xsi:type="dcterms:W3CDTF">2013-06-10T20:53:57Z</dcterms:created>
  <dcterms:modified xsi:type="dcterms:W3CDTF">2016-03-30T20:12:09Z</dcterms:modified>
</cp:coreProperties>
</file>