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2"/>
  </p:notesMasterIdLst>
  <p:handoutMasterIdLst>
    <p:handoutMasterId r:id="rId143"/>
  </p:handoutMasterIdLst>
  <p:sldIdLst>
    <p:sldId id="256" r:id="rId2"/>
    <p:sldId id="422" r:id="rId3"/>
    <p:sldId id="405" r:id="rId4"/>
    <p:sldId id="406" r:id="rId5"/>
    <p:sldId id="407" r:id="rId6"/>
    <p:sldId id="311" r:id="rId7"/>
    <p:sldId id="312" r:id="rId8"/>
    <p:sldId id="327" r:id="rId9"/>
    <p:sldId id="328" r:id="rId10"/>
    <p:sldId id="377" r:id="rId11"/>
    <p:sldId id="378" r:id="rId12"/>
    <p:sldId id="566" r:id="rId13"/>
    <p:sldId id="413" r:id="rId14"/>
    <p:sldId id="414" r:id="rId15"/>
    <p:sldId id="415" r:id="rId16"/>
    <p:sldId id="416" r:id="rId17"/>
    <p:sldId id="417" r:id="rId18"/>
    <p:sldId id="424" r:id="rId19"/>
    <p:sldId id="418" r:id="rId20"/>
    <p:sldId id="313" r:id="rId21"/>
    <p:sldId id="568" r:id="rId22"/>
    <p:sldId id="315" r:id="rId23"/>
    <p:sldId id="316" r:id="rId24"/>
    <p:sldId id="317" r:id="rId25"/>
    <p:sldId id="419" r:id="rId26"/>
    <p:sldId id="318" r:id="rId27"/>
    <p:sldId id="326" r:id="rId28"/>
    <p:sldId id="420" r:id="rId29"/>
    <p:sldId id="357" r:id="rId30"/>
    <p:sldId id="363" r:id="rId31"/>
    <p:sldId id="364" r:id="rId32"/>
    <p:sldId id="338" r:id="rId33"/>
    <p:sldId id="474" r:id="rId34"/>
    <p:sldId id="426" r:id="rId35"/>
    <p:sldId id="427" r:id="rId36"/>
    <p:sldId id="428" r:id="rId37"/>
    <p:sldId id="429" r:id="rId38"/>
    <p:sldId id="430" r:id="rId39"/>
    <p:sldId id="431" r:id="rId40"/>
    <p:sldId id="432" r:id="rId41"/>
    <p:sldId id="433" r:id="rId42"/>
    <p:sldId id="434" r:id="rId43"/>
    <p:sldId id="435" r:id="rId44"/>
    <p:sldId id="564" r:id="rId45"/>
    <p:sldId id="439" r:id="rId46"/>
    <p:sldId id="538" r:id="rId47"/>
    <p:sldId id="539" r:id="rId48"/>
    <p:sldId id="540" r:id="rId49"/>
    <p:sldId id="541" r:id="rId50"/>
    <p:sldId id="565" r:id="rId51"/>
    <p:sldId id="542" r:id="rId52"/>
    <p:sldId id="475" r:id="rId53"/>
    <p:sldId id="447" r:id="rId54"/>
    <p:sldId id="448" r:id="rId55"/>
    <p:sldId id="449" r:id="rId56"/>
    <p:sldId id="450" r:id="rId57"/>
    <p:sldId id="451" r:id="rId58"/>
    <p:sldId id="452" r:id="rId59"/>
    <p:sldId id="453" r:id="rId60"/>
    <p:sldId id="454" r:id="rId61"/>
    <p:sldId id="455" r:id="rId62"/>
    <p:sldId id="456" r:id="rId63"/>
    <p:sldId id="476" r:id="rId64"/>
    <p:sldId id="458" r:id="rId65"/>
    <p:sldId id="459" r:id="rId66"/>
    <p:sldId id="460" r:id="rId67"/>
    <p:sldId id="461" r:id="rId68"/>
    <p:sldId id="462" r:id="rId69"/>
    <p:sldId id="463" r:id="rId70"/>
    <p:sldId id="464" r:id="rId71"/>
    <p:sldId id="465" r:id="rId72"/>
    <p:sldId id="466" r:id="rId73"/>
    <p:sldId id="467" r:id="rId74"/>
    <p:sldId id="468" r:id="rId75"/>
    <p:sldId id="469" r:id="rId76"/>
    <p:sldId id="470" r:id="rId77"/>
    <p:sldId id="471" r:id="rId78"/>
    <p:sldId id="472" r:id="rId79"/>
    <p:sldId id="473" r:id="rId80"/>
    <p:sldId id="477" r:id="rId81"/>
    <p:sldId id="478" r:id="rId82"/>
    <p:sldId id="479" r:id="rId83"/>
    <p:sldId id="480" r:id="rId84"/>
    <p:sldId id="481" r:id="rId85"/>
    <p:sldId id="482" r:id="rId86"/>
    <p:sldId id="488" r:id="rId87"/>
    <p:sldId id="546" r:id="rId88"/>
    <p:sldId id="547" r:id="rId89"/>
    <p:sldId id="548" r:id="rId90"/>
    <p:sldId id="549" r:id="rId91"/>
    <p:sldId id="550" r:id="rId92"/>
    <p:sldId id="551" r:id="rId93"/>
    <p:sldId id="492" r:id="rId94"/>
    <p:sldId id="553" r:id="rId95"/>
    <p:sldId id="554" r:id="rId96"/>
    <p:sldId id="557" r:id="rId97"/>
    <p:sldId id="545" r:id="rId98"/>
    <p:sldId id="332" r:id="rId99"/>
    <p:sldId id="352" r:id="rId100"/>
    <p:sldId id="333" r:id="rId101"/>
    <p:sldId id="334" r:id="rId102"/>
    <p:sldId id="569" r:id="rId103"/>
    <p:sldId id="543" r:id="rId104"/>
    <p:sldId id="494" r:id="rId105"/>
    <p:sldId id="500" r:id="rId106"/>
    <p:sldId id="501" r:id="rId107"/>
    <p:sldId id="502" r:id="rId108"/>
    <p:sldId id="567" r:id="rId109"/>
    <p:sldId id="504" r:id="rId110"/>
    <p:sldId id="544" r:id="rId111"/>
    <p:sldId id="508" r:id="rId112"/>
    <p:sldId id="509" r:id="rId113"/>
    <p:sldId id="510" r:id="rId114"/>
    <p:sldId id="511" r:id="rId115"/>
    <p:sldId id="512" r:id="rId116"/>
    <p:sldId id="513" r:id="rId117"/>
    <p:sldId id="514" r:id="rId118"/>
    <p:sldId id="537" r:id="rId119"/>
    <p:sldId id="529" r:id="rId120"/>
    <p:sldId id="530" r:id="rId121"/>
    <p:sldId id="531" r:id="rId122"/>
    <p:sldId id="532" r:id="rId123"/>
    <p:sldId id="533" r:id="rId124"/>
    <p:sldId id="534" r:id="rId125"/>
    <p:sldId id="535" r:id="rId126"/>
    <p:sldId id="536" r:id="rId127"/>
    <p:sldId id="516" r:id="rId128"/>
    <p:sldId id="517" r:id="rId129"/>
    <p:sldId id="559" r:id="rId130"/>
    <p:sldId id="560" r:id="rId131"/>
    <p:sldId id="520" r:id="rId132"/>
    <p:sldId id="521" r:id="rId133"/>
    <p:sldId id="522" r:id="rId134"/>
    <p:sldId id="523" r:id="rId135"/>
    <p:sldId id="524" r:id="rId136"/>
    <p:sldId id="525" r:id="rId137"/>
    <p:sldId id="526" r:id="rId138"/>
    <p:sldId id="561" r:id="rId139"/>
    <p:sldId id="562" r:id="rId140"/>
    <p:sldId id="563" r:id="rId141"/>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B6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609" autoAdjust="0"/>
  </p:normalViewPr>
  <p:slideViewPr>
    <p:cSldViewPr>
      <p:cViewPr varScale="1">
        <p:scale>
          <a:sx n="111" d="100"/>
          <a:sy n="111" d="100"/>
        </p:scale>
        <p:origin x="161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627" cy="461963"/>
          </a:xfrm>
          <a:prstGeom prst="rect">
            <a:avLst/>
          </a:prstGeom>
        </p:spPr>
        <p:txBody>
          <a:bodyPr vert="horz" lIns="92492" tIns="46246" rIns="92492" bIns="46246" rtlCol="0"/>
          <a:lstStyle>
            <a:lvl1pPr algn="l">
              <a:defRPr sz="1200"/>
            </a:lvl1pPr>
          </a:lstStyle>
          <a:p>
            <a:pPr>
              <a:defRPr/>
            </a:pPr>
            <a:endParaRPr lang="en-US"/>
          </a:p>
        </p:txBody>
      </p:sp>
      <p:sp>
        <p:nvSpPr>
          <p:cNvPr id="3" name="Date Placeholder 2"/>
          <p:cNvSpPr>
            <a:spLocks noGrp="1"/>
          </p:cNvSpPr>
          <p:nvPr>
            <p:ph type="dt" sz="quarter" idx="1"/>
          </p:nvPr>
        </p:nvSpPr>
        <p:spPr>
          <a:xfrm>
            <a:off x="3971172" y="1"/>
            <a:ext cx="3037627" cy="461963"/>
          </a:xfrm>
          <a:prstGeom prst="rect">
            <a:avLst/>
          </a:prstGeom>
        </p:spPr>
        <p:txBody>
          <a:bodyPr vert="horz" lIns="92492" tIns="46246" rIns="92492" bIns="46246" rtlCol="0"/>
          <a:lstStyle>
            <a:lvl1pPr algn="r">
              <a:defRPr sz="1200"/>
            </a:lvl1pPr>
          </a:lstStyle>
          <a:p>
            <a:pPr>
              <a:defRPr/>
            </a:pPr>
            <a:fld id="{108671B5-F55B-4010-A28D-2AEC2B3EB51B}" type="datetimeFigureOut">
              <a:rPr lang="en-US"/>
              <a:pPr>
                <a:defRPr/>
              </a:pPr>
              <a:t>1/18/2022</a:t>
            </a:fld>
            <a:endParaRPr lang="en-US"/>
          </a:p>
        </p:txBody>
      </p:sp>
      <p:sp>
        <p:nvSpPr>
          <p:cNvPr id="4" name="Footer Placeholder 3"/>
          <p:cNvSpPr>
            <a:spLocks noGrp="1"/>
          </p:cNvSpPr>
          <p:nvPr>
            <p:ph type="ftr" sz="quarter" idx="2"/>
          </p:nvPr>
        </p:nvSpPr>
        <p:spPr>
          <a:xfrm>
            <a:off x="0" y="8772526"/>
            <a:ext cx="3037627" cy="461963"/>
          </a:xfrm>
          <a:prstGeom prst="rect">
            <a:avLst/>
          </a:prstGeom>
        </p:spPr>
        <p:txBody>
          <a:bodyPr vert="horz" lIns="92492" tIns="46246" rIns="92492" bIns="4624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1172" y="8772526"/>
            <a:ext cx="3037627" cy="461963"/>
          </a:xfrm>
          <a:prstGeom prst="rect">
            <a:avLst/>
          </a:prstGeom>
        </p:spPr>
        <p:txBody>
          <a:bodyPr vert="horz" lIns="92492" tIns="46246" rIns="92492" bIns="46246" rtlCol="0" anchor="b"/>
          <a:lstStyle>
            <a:lvl1pPr algn="r">
              <a:defRPr sz="1200"/>
            </a:lvl1pPr>
          </a:lstStyle>
          <a:p>
            <a:pPr>
              <a:defRPr/>
            </a:pPr>
            <a:fld id="{BDEAED7A-E555-4073-BD42-AB19FE39D11C}" type="slidenum">
              <a:rPr lang="en-US"/>
              <a:pPr>
                <a:defRPr/>
              </a:pPr>
              <a:t>‹#›</a:t>
            </a:fld>
            <a:endParaRPr lang="en-US"/>
          </a:p>
        </p:txBody>
      </p:sp>
    </p:spTree>
    <p:extLst>
      <p:ext uri="{BB962C8B-B14F-4D97-AF65-F5344CB8AC3E}">
        <p14:creationId xmlns:p14="http://schemas.microsoft.com/office/powerpoint/2010/main" val="2274301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627" cy="461963"/>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1172" y="1"/>
            <a:ext cx="3037627" cy="461963"/>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FD52B326-07A6-4269-AB6E-DDE4915EA057}" type="datetimeFigureOut">
              <a:rPr lang="en-US"/>
              <a:pPr>
                <a:defRPr/>
              </a:pPr>
              <a:t>1/18/2022</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701361" y="4387851"/>
            <a:ext cx="5607679" cy="4156075"/>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6"/>
            <a:ext cx="3037627" cy="461963"/>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1172" y="8772526"/>
            <a:ext cx="3037627" cy="461963"/>
          </a:xfrm>
          <a:prstGeom prst="rect">
            <a:avLst/>
          </a:prstGeom>
        </p:spPr>
        <p:txBody>
          <a:bodyPr vert="horz" lIns="92492" tIns="46246" rIns="92492" bIns="46246" rtlCol="0" anchor="b"/>
          <a:lstStyle>
            <a:lvl1pPr algn="r" fontAlgn="auto">
              <a:spcBef>
                <a:spcPts val="0"/>
              </a:spcBef>
              <a:spcAft>
                <a:spcPts val="0"/>
              </a:spcAft>
              <a:defRPr sz="1200">
                <a:latin typeface="+mn-lt"/>
                <a:cs typeface="+mn-cs"/>
              </a:defRPr>
            </a:lvl1pPr>
          </a:lstStyle>
          <a:p>
            <a:pPr>
              <a:defRPr/>
            </a:pPr>
            <a:fld id="{0B785F5F-AE2A-4423-8A45-F2E297836155}" type="slidenum">
              <a:rPr lang="en-US"/>
              <a:pPr>
                <a:defRPr/>
              </a:pPr>
              <a:t>‹#›</a:t>
            </a:fld>
            <a:endParaRPr lang="en-US"/>
          </a:p>
        </p:txBody>
      </p:sp>
    </p:spTree>
    <p:extLst>
      <p:ext uri="{BB962C8B-B14F-4D97-AF65-F5344CB8AC3E}">
        <p14:creationId xmlns:p14="http://schemas.microsoft.com/office/powerpoint/2010/main" val="2325964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2</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110</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118</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126</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12</a:t>
            </a:fld>
            <a:endParaRPr lang="en-US"/>
          </a:p>
        </p:txBody>
      </p:sp>
    </p:spTree>
    <p:extLst>
      <p:ext uri="{BB962C8B-B14F-4D97-AF65-F5344CB8AC3E}">
        <p14:creationId xmlns:p14="http://schemas.microsoft.com/office/powerpoint/2010/main" val="3694507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18</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33</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52</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63</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80</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97</a:t>
            </a:fld>
            <a:endParaRPr lang="en-US"/>
          </a:p>
        </p:txBody>
      </p:sp>
    </p:spTree>
    <p:extLst>
      <p:ext uri="{BB962C8B-B14F-4D97-AF65-F5344CB8AC3E}">
        <p14:creationId xmlns:p14="http://schemas.microsoft.com/office/powerpoint/2010/main" val="650202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103</a:t>
            </a:fld>
            <a:endParaRPr lang="en-US"/>
          </a:p>
        </p:txBody>
      </p:sp>
    </p:spTree>
    <p:extLst>
      <p:ext uri="{BB962C8B-B14F-4D97-AF65-F5344CB8AC3E}">
        <p14:creationId xmlns:p14="http://schemas.microsoft.com/office/powerpoint/2010/main" val="6502022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7467600" y="1447800"/>
            <a:ext cx="0" cy="5410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40"/>
          <p:cNvSpPr>
            <a:spLocks noChangeShapeType="1"/>
          </p:cNvSpPr>
          <p:nvPr userDrawn="1"/>
        </p:nvSpPr>
        <p:spPr bwMode="auto">
          <a:xfrm>
            <a:off x="0" y="3800475"/>
            <a:ext cx="9144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 name="Picture 2" descr="C:\Users\aviram\SkyDrive\Pictures\i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96200" y="3886200"/>
            <a:ext cx="12954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ectangle 3"/>
          <p:cNvSpPr>
            <a:spLocks noGrp="1" noChangeArrowheads="1"/>
          </p:cNvSpPr>
          <p:nvPr>
            <p:ph type="ctrTitle"/>
          </p:nvPr>
        </p:nvSpPr>
        <p:spPr>
          <a:xfrm>
            <a:off x="0" y="1447800"/>
            <a:ext cx="7467600" cy="2133600"/>
          </a:xfrm>
        </p:spPr>
        <p:txBody>
          <a:bodyPr/>
          <a:lstStyle>
            <a:lvl1pPr algn="ctr">
              <a:defRPr sz="4800"/>
            </a:lvl1pPr>
          </a:lstStyle>
          <a:p>
            <a:r>
              <a:rPr lang="en-US" altLang="en-US" dirty="0"/>
              <a:t>Click to edit Master title style</a:t>
            </a:r>
          </a:p>
        </p:txBody>
      </p:sp>
      <p:sp>
        <p:nvSpPr>
          <p:cNvPr id="42" name="Rectangle 4"/>
          <p:cNvSpPr>
            <a:spLocks noGrp="1" noChangeArrowheads="1"/>
          </p:cNvSpPr>
          <p:nvPr>
            <p:ph type="subTitle" idx="1"/>
          </p:nvPr>
        </p:nvSpPr>
        <p:spPr>
          <a:xfrm>
            <a:off x="0" y="4030663"/>
            <a:ext cx="7467600" cy="2362200"/>
          </a:xfrm>
        </p:spPr>
        <p:txBody>
          <a:bodyPr/>
          <a:lstStyle>
            <a:lvl1pPr marL="0" indent="0" algn="l">
              <a:buFont typeface="Wingdings" pitchFamily="2" charset="2"/>
              <a:buNone/>
              <a:defRPr sz="3200"/>
            </a:lvl1pPr>
          </a:lstStyle>
          <a:p>
            <a:r>
              <a:rPr lang="en-US" altLang="en-US" dirty="0"/>
              <a:t>Click to edit Master subtitle style</a:t>
            </a:r>
          </a:p>
        </p:txBody>
      </p:sp>
    </p:spTree>
    <p:extLst>
      <p:ext uri="{BB962C8B-B14F-4D97-AF65-F5344CB8AC3E}">
        <p14:creationId xmlns:p14="http://schemas.microsoft.com/office/powerpoint/2010/main" val="454849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a:xfrm>
            <a:off x="0" y="1447800"/>
            <a:ext cx="91440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9"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80595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1447800"/>
            <a:ext cx="1600200" cy="54102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0" y="1447800"/>
            <a:ext cx="74676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9"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067451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a:t>Click to edit Master title style</a:t>
            </a:r>
          </a:p>
        </p:txBody>
      </p:sp>
      <p:sp>
        <p:nvSpPr>
          <p:cNvPr id="3" name="Text Placeholder 2"/>
          <p:cNvSpPr>
            <a:spLocks noGrp="1"/>
          </p:cNvSpPr>
          <p:nvPr>
            <p:ph type="body" sz="half" idx="1"/>
          </p:nvPr>
        </p:nvSpPr>
        <p:spPr>
          <a:xfrm>
            <a:off x="457200" y="1447800"/>
            <a:ext cx="4038600" cy="54101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038600" cy="54101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10"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584816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dirty="0"/>
              <a:t>Click to edit Master title style</a:t>
            </a:r>
          </a:p>
        </p:txBody>
      </p:sp>
      <p:sp>
        <p:nvSpPr>
          <p:cNvPr id="3" name="Content Placeholder 2"/>
          <p:cNvSpPr>
            <a:spLocks noGrp="1"/>
          </p:cNvSpPr>
          <p:nvPr>
            <p:ph idx="1"/>
          </p:nvPr>
        </p:nvSpPr>
        <p:spPr>
          <a:xfrm>
            <a:off x="0" y="1447800"/>
            <a:ext cx="9144000" cy="5410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11"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4152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9"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27452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0" y="1600200"/>
            <a:ext cx="4495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495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10"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05066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0" y="1535113"/>
            <a:ext cx="4497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0" y="2174874"/>
            <a:ext cx="4497388" cy="4683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498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4"/>
            <a:ext cx="4498975" cy="4683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12"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15811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0155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46325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3465513" cy="91440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498850" y="1447800"/>
            <a:ext cx="5645150" cy="5410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0" y="2362200"/>
            <a:ext cx="3465513" cy="4495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10"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95609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10200"/>
            <a:ext cx="5486400" cy="533400"/>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447800"/>
            <a:ext cx="5486400" cy="3962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943600"/>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10"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2855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0" y="14478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 Amitai Aviram.  All rights reserved.</a:t>
            </a:r>
            <a:endParaRPr lang="en-US" dirty="0"/>
          </a:p>
        </p:txBody>
      </p:sp>
      <p:sp>
        <p:nvSpPr>
          <p:cNvPr id="6" name="Slide Number Placeholder 5"/>
          <p:cNvSpPr>
            <a:spLocks noGrp="1"/>
          </p:cNvSpPr>
          <p:nvPr>
            <p:ph type="sldNum" sz="quarter" idx="4"/>
          </p:nvPr>
        </p:nvSpPr>
        <p:spPr>
          <a:xfrm>
            <a:off x="0" y="6492875"/>
            <a:ext cx="609600" cy="365125"/>
          </a:xfrm>
          <a:prstGeom prst="rect">
            <a:avLst/>
          </a:prstGeom>
        </p:spPr>
        <p:txBody>
          <a:bodyPr vert="horz" lIns="91440" tIns="45720" rIns="91440" bIns="45720" rtlCol="0" anchor="ctr"/>
          <a:lstStyle>
            <a:lvl1pPr algn="just" fontAlgn="auto">
              <a:spcBef>
                <a:spcPts val="0"/>
              </a:spcBef>
              <a:spcAft>
                <a:spcPts val="0"/>
              </a:spcAft>
              <a:defRPr sz="2000" b="1">
                <a:solidFill>
                  <a:schemeClr val="tx1">
                    <a:tint val="75000"/>
                  </a:schemeClr>
                </a:solidFill>
                <a:latin typeface="+mn-lt"/>
                <a:cs typeface="+mn-cs"/>
              </a:defRPr>
            </a:lvl1pPr>
          </a:lstStyle>
          <a:p>
            <a:pPr>
              <a:defRPr/>
            </a:pPr>
            <a:fld id="{C58F17C7-B6DF-4615-B360-8EC9B5FB686D}" type="slidenum">
              <a:rPr lang="en-US"/>
              <a:pPr>
                <a:defRPr/>
              </a:pPr>
              <a:t>‹#›</a:t>
            </a:fld>
            <a:endParaRPr lang="en-US" dirty="0"/>
          </a:p>
        </p:txBody>
      </p:sp>
      <p:cxnSp>
        <p:nvCxnSpPr>
          <p:cNvPr id="9" name="Straight Connector 8"/>
          <p:cNvCxnSpPr/>
          <p:nvPr userDrawn="1"/>
        </p:nvCxnSpPr>
        <p:spPr>
          <a:xfrm>
            <a:off x="0" y="13716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4478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295400"/>
            <a:ext cx="914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91" r:id="rId1"/>
    <p:sldLayoutId id="2147484089" r:id="rId2"/>
    <p:sldLayoutId id="2147484090"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 id="2147484100" r:id="rId12"/>
  </p:sldLayoutIdLst>
  <p:hf hdr="0" dt="0"/>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Calibri" pitchFamily="34" charset="0"/>
        </a:defRPr>
      </a:lvl2pPr>
      <a:lvl3pPr algn="ctr" rtl="0" eaLnBrk="0" fontAlgn="base" hangingPunct="0">
        <a:spcBef>
          <a:spcPct val="0"/>
        </a:spcBef>
        <a:spcAft>
          <a:spcPct val="0"/>
        </a:spcAft>
        <a:defRPr sz="3900">
          <a:solidFill>
            <a:schemeClr val="tx1"/>
          </a:solidFill>
          <a:latin typeface="Calibri" pitchFamily="34" charset="0"/>
        </a:defRPr>
      </a:lvl3pPr>
      <a:lvl4pPr algn="ctr" rtl="0" eaLnBrk="0" fontAlgn="base" hangingPunct="0">
        <a:spcBef>
          <a:spcPct val="0"/>
        </a:spcBef>
        <a:spcAft>
          <a:spcPct val="0"/>
        </a:spcAft>
        <a:defRPr sz="3900">
          <a:solidFill>
            <a:schemeClr val="tx1"/>
          </a:solidFill>
          <a:latin typeface="Calibri" pitchFamily="34" charset="0"/>
        </a:defRPr>
      </a:lvl4pPr>
      <a:lvl5pPr algn="ctr" rtl="0" eaLnBrk="0" fontAlgn="base" hangingPunct="0">
        <a:spcBef>
          <a:spcPct val="0"/>
        </a:spcBef>
        <a:spcAft>
          <a:spcPct val="0"/>
        </a:spcAft>
        <a:defRPr sz="3900">
          <a:solidFill>
            <a:schemeClr val="tx1"/>
          </a:solidFill>
          <a:latin typeface="Calibri" pitchFamily="34" charset="0"/>
        </a:defRPr>
      </a:lvl5pPr>
      <a:lvl6pPr marL="457200" algn="ctr" rtl="0" fontAlgn="base">
        <a:spcBef>
          <a:spcPct val="0"/>
        </a:spcBef>
        <a:spcAft>
          <a:spcPct val="0"/>
        </a:spcAft>
        <a:defRPr sz="3900">
          <a:solidFill>
            <a:schemeClr val="tx1"/>
          </a:solidFill>
          <a:latin typeface="Calibri" pitchFamily="34" charset="0"/>
        </a:defRPr>
      </a:lvl6pPr>
      <a:lvl7pPr marL="914400" algn="ctr" rtl="0" fontAlgn="base">
        <a:spcBef>
          <a:spcPct val="0"/>
        </a:spcBef>
        <a:spcAft>
          <a:spcPct val="0"/>
        </a:spcAft>
        <a:defRPr sz="3900">
          <a:solidFill>
            <a:schemeClr val="tx1"/>
          </a:solidFill>
          <a:latin typeface="Calibri" pitchFamily="34" charset="0"/>
        </a:defRPr>
      </a:lvl7pPr>
      <a:lvl8pPr marL="1371600" algn="ctr" rtl="0" fontAlgn="base">
        <a:spcBef>
          <a:spcPct val="0"/>
        </a:spcBef>
        <a:spcAft>
          <a:spcPct val="0"/>
        </a:spcAft>
        <a:defRPr sz="3900">
          <a:solidFill>
            <a:schemeClr val="tx1"/>
          </a:solidFill>
          <a:latin typeface="Calibri" pitchFamily="34" charset="0"/>
        </a:defRPr>
      </a:lvl8pPr>
      <a:lvl9pPr marL="1828800" algn="ctr" rtl="0" fontAlgn="base">
        <a:spcBef>
          <a:spcPct val="0"/>
        </a:spcBef>
        <a:spcAft>
          <a:spcPct val="0"/>
        </a:spcAft>
        <a:defRPr sz="39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1447800"/>
            <a:ext cx="7467600" cy="2362200"/>
          </a:xfrm>
        </p:spPr>
        <p:txBody>
          <a:bodyPr/>
          <a:lstStyle/>
          <a:p>
            <a:pPr eaLnBrk="1" hangingPunct="1"/>
            <a:r>
              <a:rPr lang="en-US" altLang="en-US" sz="3800" dirty="0">
                <a:solidFill>
                  <a:srgbClr val="0070C0"/>
                </a:solidFill>
              </a:rPr>
              <a:t>Mergers &amp; acquisitions, Chapter 1</a:t>
            </a:r>
            <a:br>
              <a:rPr lang="en-US" altLang="en-US" sz="3800" dirty="0">
                <a:solidFill>
                  <a:srgbClr val="0070C0"/>
                </a:solidFill>
              </a:rPr>
            </a:br>
            <a:r>
              <a:rPr lang="en-US" altLang="en-US" sz="2800" dirty="0">
                <a:solidFill>
                  <a:srgbClr val="0070C0"/>
                </a:solidFill>
              </a:rPr>
              <a:t>(Business Associations, Chapter 4)</a:t>
            </a:r>
            <a:br>
              <a:rPr lang="en-US" altLang="en-US" sz="2800" dirty="0">
                <a:solidFill>
                  <a:srgbClr val="0070C0"/>
                </a:solidFill>
              </a:rPr>
            </a:br>
            <a:r>
              <a:rPr lang="en-US" altLang="en-US" dirty="0">
                <a:solidFill>
                  <a:srgbClr val="0070C0"/>
                </a:solidFill>
              </a:rPr>
              <a:t>Shareholder Activism</a:t>
            </a:r>
          </a:p>
        </p:txBody>
      </p:sp>
      <p:sp>
        <p:nvSpPr>
          <p:cNvPr id="12291" name="Rectangle 3"/>
          <p:cNvSpPr>
            <a:spLocks noGrp="1" noChangeArrowheads="1"/>
          </p:cNvSpPr>
          <p:nvPr>
            <p:ph type="subTitle" idx="1"/>
          </p:nvPr>
        </p:nvSpPr>
        <p:spPr>
          <a:xfrm>
            <a:off x="0" y="3810000"/>
            <a:ext cx="7467600" cy="2638425"/>
          </a:xfrm>
        </p:spPr>
        <p:txBody>
          <a:bodyPr/>
          <a:lstStyle/>
          <a:p>
            <a:pPr marL="1828800" eaLnBrk="1" hangingPunct="1">
              <a:lnSpc>
                <a:spcPct val="80000"/>
              </a:lnSpc>
              <a:defRPr/>
            </a:pPr>
            <a:r>
              <a:rPr lang="en-US" sz="2800" dirty="0"/>
              <a:t>Prof. Amitai Aviram</a:t>
            </a:r>
          </a:p>
          <a:p>
            <a:pPr marL="1828800" eaLnBrk="1" hangingPunct="1">
              <a:lnSpc>
                <a:spcPct val="80000"/>
              </a:lnSpc>
              <a:defRPr/>
            </a:pPr>
            <a:r>
              <a:rPr lang="en-US" sz="1800" dirty="0"/>
              <a:t>Aviram@illinois.edu</a:t>
            </a:r>
          </a:p>
          <a:p>
            <a:pPr marL="1828800" eaLnBrk="1" hangingPunct="1">
              <a:lnSpc>
                <a:spcPct val="80000"/>
              </a:lnSpc>
              <a:defRPr/>
            </a:pPr>
            <a:r>
              <a:rPr lang="en-US" sz="2800" dirty="0"/>
              <a:t>University of Illinois College of Law</a:t>
            </a:r>
          </a:p>
          <a:p>
            <a:pPr marL="1828800" eaLnBrk="1" hangingPunct="1">
              <a:lnSpc>
                <a:spcPct val="80000"/>
              </a:lnSpc>
              <a:defRPr/>
            </a:pPr>
            <a:r>
              <a:rPr lang="en-US" sz="1800" dirty="0"/>
              <a:t>Copyright </a:t>
            </a:r>
            <a:r>
              <a:rPr lang="en-US" sz="1800" dirty="0">
                <a:latin typeface="Tahoma" pitchFamily="34" charset="0"/>
              </a:rPr>
              <a:t>©</a:t>
            </a:r>
            <a:r>
              <a:rPr lang="en-US" sz="1800" dirty="0"/>
              <a:t> Amitai Aviram.  All Rights Reserved</a:t>
            </a:r>
          </a:p>
          <a:p>
            <a:pPr eaLnBrk="1" hangingPunct="1">
              <a:lnSpc>
                <a:spcPct val="80000"/>
              </a:lnSpc>
              <a:defRPr/>
            </a:pPr>
            <a:endParaRPr lang="en-US" sz="2000" b="1" u="sng" dirty="0"/>
          </a:p>
          <a:p>
            <a:pPr eaLnBrk="1" hangingPunct="1">
              <a:lnSpc>
                <a:spcPct val="80000"/>
              </a:lnSpc>
              <a:defRPr/>
            </a:pPr>
            <a:endParaRPr lang="en-US" sz="2000" b="1" u="sng" dirty="0"/>
          </a:p>
          <a:p>
            <a:pPr eaLnBrk="1" hangingPunct="1">
              <a:lnSpc>
                <a:spcPct val="80000"/>
              </a:lnSpc>
              <a:defRPr/>
            </a:pPr>
            <a:r>
              <a:rPr lang="en-US" sz="2800" b="1" u="sng" dirty="0"/>
              <a:t>S22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dirty="0"/>
              <a:t>Ownership mechanics</a:t>
            </a:r>
            <a:br>
              <a:rPr lang="en-US" altLang="en-US" sz="3500" dirty="0"/>
            </a:br>
            <a:r>
              <a:rPr lang="en-US" altLang="en-US" sz="3500" dirty="0"/>
              <a:t>Record SHs &amp; beneficial SHs</a:t>
            </a:r>
          </a:p>
        </p:txBody>
      </p:sp>
      <p:sp>
        <p:nvSpPr>
          <p:cNvPr id="5120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Many SHs acquire stock through brokers</a:t>
            </a:r>
          </a:p>
          <a:p>
            <a:pPr lvl="1" eaLnBrk="1" hangingPunct="1">
              <a:spcBef>
                <a:spcPct val="0"/>
              </a:spcBef>
            </a:pPr>
            <a:r>
              <a:rPr lang="en-US" altLang="en-US" sz="2000" dirty="0"/>
              <a:t>Every corporation has a SH list; SHs listed in it</a:t>
            </a:r>
            <a:br>
              <a:rPr lang="en-US" altLang="en-US" sz="2000" dirty="0"/>
            </a:br>
            <a:r>
              <a:rPr lang="en-US" altLang="en-US" sz="2000" dirty="0"/>
              <a:t>are called </a:t>
            </a:r>
            <a:r>
              <a:rPr lang="en-US" altLang="en-US" sz="2000" b="1" u="sng" dirty="0"/>
              <a:t>record SHs</a:t>
            </a:r>
            <a:r>
              <a:rPr lang="en-US" altLang="en-US" sz="2000" dirty="0"/>
              <a:t> (or record owners)</a:t>
            </a:r>
          </a:p>
          <a:p>
            <a:pPr lvl="2" eaLnBrk="1" hangingPunct="1">
              <a:spcBef>
                <a:spcPct val="0"/>
              </a:spcBef>
            </a:pPr>
            <a:r>
              <a:rPr lang="en-US" altLang="en-US" sz="1800" dirty="0"/>
              <a:t>Many record SHs are intermediaries called </a:t>
            </a:r>
            <a:br>
              <a:rPr lang="en-US" altLang="en-US" sz="1800" dirty="0"/>
            </a:br>
            <a:r>
              <a:rPr lang="en-US" altLang="en-US" sz="1800" dirty="0"/>
              <a:t>“nominees” or “designees”: firms that hold shares</a:t>
            </a:r>
            <a:br>
              <a:rPr lang="en-US" altLang="en-US" sz="1800" dirty="0"/>
            </a:br>
            <a:r>
              <a:rPr lang="en-US" altLang="en-US" sz="1800" dirty="0"/>
              <a:t>on behalf of someone else)</a:t>
            </a:r>
          </a:p>
          <a:p>
            <a:pPr lvl="2" eaLnBrk="1" hangingPunct="1">
              <a:spcBef>
                <a:spcPct val="0"/>
              </a:spcBef>
            </a:pPr>
            <a:r>
              <a:rPr lang="en-US" altLang="en-US" sz="1800" dirty="0"/>
              <a:t>Such stocks are said to be “held in street name”</a:t>
            </a:r>
          </a:p>
          <a:p>
            <a:pPr lvl="2" eaLnBrk="1" hangingPunct="1">
              <a:spcBef>
                <a:spcPct val="0"/>
              </a:spcBef>
            </a:pPr>
            <a:r>
              <a:rPr lang="en-US" altLang="en-US" sz="1800" dirty="0"/>
              <a:t>Depository Trust &amp; Clearing Corporation (DTCC) is</a:t>
            </a:r>
            <a:br>
              <a:rPr lang="en-US" altLang="en-US" sz="1800" dirty="0"/>
            </a:br>
            <a:r>
              <a:rPr lang="en-US" altLang="en-US" sz="1800" dirty="0"/>
              <a:t>the most commonly used nominee</a:t>
            </a:r>
          </a:p>
          <a:p>
            <a:pPr lvl="2" eaLnBrk="1" hangingPunct="1">
              <a:spcBef>
                <a:spcPct val="0"/>
              </a:spcBef>
            </a:pPr>
            <a:r>
              <a:rPr lang="en-US" altLang="en-US" sz="1800" dirty="0">
                <a:solidFill>
                  <a:srgbClr val="FF0000"/>
                </a:solidFill>
              </a:rPr>
              <a:t>Why do people hold stocks in street name?</a:t>
            </a:r>
            <a:endParaRPr lang="en-US" altLang="en-US" sz="1800" dirty="0"/>
          </a:p>
          <a:p>
            <a:pPr lvl="1" eaLnBrk="1" hangingPunct="1">
              <a:spcBef>
                <a:spcPct val="0"/>
              </a:spcBef>
            </a:pPr>
            <a:r>
              <a:rPr lang="en-US" altLang="en-US" sz="2000" dirty="0"/>
              <a:t>Investor who purchased the shares is the </a:t>
            </a:r>
            <a:r>
              <a:rPr lang="en-US" altLang="en-US" sz="2000" b="1" u="sng" dirty="0"/>
              <a:t>beneficial SH</a:t>
            </a:r>
            <a:r>
              <a:rPr lang="en-US" altLang="en-US" sz="2000" dirty="0"/>
              <a:t> or beneficial owner</a:t>
            </a:r>
          </a:p>
          <a:p>
            <a:pPr>
              <a:spcBef>
                <a:spcPct val="0"/>
              </a:spcBef>
            </a:pPr>
            <a:endParaRPr lang="en-US" altLang="en-US" sz="2400" dirty="0"/>
          </a:p>
          <a:p>
            <a:pPr>
              <a:spcBef>
                <a:spcPct val="0"/>
              </a:spcBef>
            </a:pPr>
            <a:r>
              <a:rPr lang="en-US" altLang="en-US" sz="2400" dirty="0"/>
              <a:t>Types of SH lists (relevant for SH inspection rights)</a:t>
            </a:r>
          </a:p>
          <a:p>
            <a:pPr lvl="1">
              <a:spcBef>
                <a:spcPct val="0"/>
              </a:spcBef>
            </a:pPr>
            <a:r>
              <a:rPr lang="en-US" altLang="en-US" sz="2000" dirty="0"/>
              <a:t>“CEDE list”: list of record SHs</a:t>
            </a:r>
          </a:p>
          <a:p>
            <a:pPr lvl="1">
              <a:spcBef>
                <a:spcPct val="0"/>
              </a:spcBef>
            </a:pPr>
            <a:r>
              <a:rPr lang="en-US" altLang="en-US" sz="2000" dirty="0"/>
              <a:t>NOBO (Non-Objecting Beneficial Owners) list: specifies beneficial SHs</a:t>
            </a:r>
          </a:p>
        </p:txBody>
      </p:sp>
      <p:sp>
        <p:nvSpPr>
          <p:cNvPr id="51204" name="Rectangle 3"/>
          <p:cNvSpPr>
            <a:spLocks noChangeArrowheads="1"/>
          </p:cNvSpPr>
          <p:nvPr/>
        </p:nvSpPr>
        <p:spPr bwMode="auto">
          <a:xfrm>
            <a:off x="6553200" y="1828800"/>
            <a:ext cx="1447800" cy="533400"/>
          </a:xfrm>
          <a:prstGeom prst="rect">
            <a:avLst/>
          </a:prstGeom>
          <a:solidFill>
            <a:srgbClr val="47B1B9"/>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51205" name="Text Box 4"/>
          <p:cNvSpPr txBox="1">
            <a:spLocks noChangeArrowheads="1"/>
          </p:cNvSpPr>
          <p:nvPr/>
        </p:nvSpPr>
        <p:spPr bwMode="auto">
          <a:xfrm>
            <a:off x="6629400" y="19050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dirty="0">
                <a:latin typeface="Arial" charset="0"/>
              </a:rPr>
              <a:t>DTCC</a:t>
            </a:r>
          </a:p>
        </p:txBody>
      </p:sp>
      <p:sp>
        <p:nvSpPr>
          <p:cNvPr id="51206" name="Rectangle 5"/>
          <p:cNvSpPr>
            <a:spLocks noChangeArrowheads="1"/>
          </p:cNvSpPr>
          <p:nvPr/>
        </p:nvSpPr>
        <p:spPr bwMode="auto">
          <a:xfrm>
            <a:off x="6553200" y="2438400"/>
            <a:ext cx="1447800" cy="533400"/>
          </a:xfrm>
          <a:prstGeom prst="rect">
            <a:avLst/>
          </a:prstGeom>
          <a:solidFill>
            <a:srgbClr val="F0D076"/>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51207" name="Text Box 6"/>
          <p:cNvSpPr txBox="1">
            <a:spLocks noChangeArrowheads="1"/>
          </p:cNvSpPr>
          <p:nvPr/>
        </p:nvSpPr>
        <p:spPr bwMode="auto">
          <a:xfrm>
            <a:off x="6629400" y="2528888"/>
            <a:ext cx="1295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Citibank</a:t>
            </a:r>
          </a:p>
        </p:txBody>
      </p:sp>
      <p:sp>
        <p:nvSpPr>
          <p:cNvPr id="51208" name="Rectangle 20"/>
          <p:cNvSpPr>
            <a:spLocks noChangeArrowheads="1"/>
          </p:cNvSpPr>
          <p:nvPr/>
        </p:nvSpPr>
        <p:spPr bwMode="auto">
          <a:xfrm>
            <a:off x="6553200" y="3048000"/>
            <a:ext cx="1447800" cy="533400"/>
          </a:xfrm>
          <a:prstGeom prst="rect">
            <a:avLst/>
          </a:prstGeom>
          <a:solidFill>
            <a:srgbClr val="19F808"/>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US" altLang="en-US" sz="1800">
              <a:latin typeface="Arial" charset="0"/>
            </a:endParaRPr>
          </a:p>
        </p:txBody>
      </p:sp>
      <p:sp>
        <p:nvSpPr>
          <p:cNvPr id="51209" name="Text Box 21"/>
          <p:cNvSpPr txBox="1">
            <a:spLocks noChangeArrowheads="1"/>
          </p:cNvSpPr>
          <p:nvPr/>
        </p:nvSpPr>
        <p:spPr bwMode="auto">
          <a:xfrm>
            <a:off x="6629400" y="31242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Jane Doe</a:t>
            </a:r>
          </a:p>
        </p:txBody>
      </p:sp>
      <p:sp>
        <p:nvSpPr>
          <p:cNvPr id="51210" name="TextBox 13"/>
          <p:cNvSpPr txBox="1">
            <a:spLocks noChangeArrowheads="1"/>
          </p:cNvSpPr>
          <p:nvPr/>
        </p:nvSpPr>
        <p:spPr bwMode="auto">
          <a:xfrm>
            <a:off x="8077200" y="3048000"/>
            <a:ext cx="99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a:latin typeface="Arial" charset="0"/>
              </a:rPr>
              <a:t>Beneficial SH</a:t>
            </a:r>
          </a:p>
        </p:txBody>
      </p:sp>
      <p:sp>
        <p:nvSpPr>
          <p:cNvPr id="51211" name="TextBox 14"/>
          <p:cNvSpPr txBox="1">
            <a:spLocks noChangeArrowheads="1"/>
          </p:cNvSpPr>
          <p:nvPr/>
        </p:nvSpPr>
        <p:spPr bwMode="auto">
          <a:xfrm>
            <a:off x="8077200" y="2514600"/>
            <a:ext cx="990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a:latin typeface="Arial" charset="0"/>
              </a:rPr>
              <a:t>Broker</a:t>
            </a:r>
          </a:p>
        </p:txBody>
      </p:sp>
      <p:sp>
        <p:nvSpPr>
          <p:cNvPr id="51212" name="TextBox 15"/>
          <p:cNvSpPr txBox="1">
            <a:spLocks noChangeArrowheads="1"/>
          </p:cNvSpPr>
          <p:nvPr/>
        </p:nvSpPr>
        <p:spPr bwMode="auto">
          <a:xfrm>
            <a:off x="8077200" y="1828800"/>
            <a:ext cx="99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a:latin typeface="Arial" charset="0"/>
              </a:rPr>
              <a:t>Record SH</a:t>
            </a:r>
          </a:p>
        </p:txBody>
      </p:sp>
    </p:spTree>
    <p:extLst>
      <p:ext uri="{BB962C8B-B14F-4D97-AF65-F5344CB8AC3E}">
        <p14:creationId xmlns:p14="http://schemas.microsoft.com/office/powerpoint/2010/main" val="277146578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t>Derivative actions</a:t>
            </a:r>
            <a:br>
              <a:rPr lang="en-US" altLang="en-US" sz="3500" i="1" dirty="0"/>
            </a:br>
            <a:r>
              <a:rPr lang="en-US" altLang="en-US" sz="3500" dirty="0"/>
              <a:t>Definition: Is the action direct?</a:t>
            </a:r>
          </a:p>
        </p:txBody>
      </p:sp>
      <p:sp>
        <p:nvSpPr>
          <p:cNvPr id="3891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i="1" dirty="0" err="1">
                <a:solidFill>
                  <a:schemeClr val="bg1">
                    <a:lumMod val="75000"/>
                  </a:schemeClr>
                </a:solidFill>
              </a:rPr>
              <a:t>Tooley</a:t>
            </a:r>
            <a:r>
              <a:rPr lang="en-US" altLang="en-US" sz="2400" dirty="0">
                <a:solidFill>
                  <a:schemeClr val="bg1">
                    <a:lumMod val="75000"/>
                  </a:schemeClr>
                </a:solidFill>
              </a:rPr>
              <a:t> test – whether suit is derivative or direct depends on:</a:t>
            </a:r>
          </a:p>
          <a:p>
            <a:pPr lvl="1" eaLnBrk="1" hangingPunct="1">
              <a:spcBef>
                <a:spcPct val="0"/>
              </a:spcBef>
            </a:pPr>
            <a:r>
              <a:rPr lang="en-US" altLang="en-US" sz="2000" dirty="0"/>
              <a:t>Who suffered the alleged harm – corporation or plaintiff SH individually?</a:t>
            </a:r>
          </a:p>
          <a:p>
            <a:pPr lvl="2" eaLnBrk="1" hangingPunct="1">
              <a:spcBef>
                <a:spcPct val="0"/>
              </a:spcBef>
            </a:pPr>
            <a:r>
              <a:rPr lang="en-US" altLang="en-US" sz="1900" i="1" dirty="0" err="1"/>
              <a:t>Tooley</a:t>
            </a:r>
            <a:r>
              <a:rPr lang="en-US" altLang="en-US" sz="1900" dirty="0"/>
              <a:t> endorses test in </a:t>
            </a:r>
            <a:r>
              <a:rPr lang="en-US" altLang="en-US" sz="1900" i="1" dirty="0"/>
              <a:t>Agostino v. Hicks</a:t>
            </a:r>
            <a:r>
              <a:rPr lang="en-US" altLang="en-US" sz="1900" dirty="0"/>
              <a:t> [</a:t>
            </a:r>
            <a:r>
              <a:rPr lang="en-US" altLang="en-US" sz="1900" dirty="0" err="1"/>
              <a:t>Del.Ch</a:t>
            </a:r>
            <a:r>
              <a:rPr lang="en-US" altLang="en-US" sz="1900" dirty="0"/>
              <a:t>. 2004]:</a:t>
            </a:r>
            <a:r>
              <a:rPr lang="en-US" altLang="en-US" sz="1900" i="1" dirty="0"/>
              <a:t> </a:t>
            </a:r>
            <a:r>
              <a:rPr lang="en-US" altLang="en-US" sz="1900" dirty="0"/>
              <a:t>“… </a:t>
            </a:r>
            <a:r>
              <a:rPr lang="en-US" altLang="en-US" sz="1900" u="sng" dirty="0">
                <a:solidFill>
                  <a:srgbClr val="0070C0"/>
                </a:solidFill>
              </a:rPr>
              <a:t>[Can plaintiff] prevail without showing an injury to the corporation</a:t>
            </a:r>
            <a:r>
              <a:rPr lang="en-US" altLang="en-US" sz="1900" dirty="0"/>
              <a:t>?”</a:t>
            </a:r>
          </a:p>
          <a:p>
            <a:pPr lvl="1" eaLnBrk="1" hangingPunct="1">
              <a:spcBef>
                <a:spcPct val="0"/>
              </a:spcBef>
            </a:pPr>
            <a:r>
              <a:rPr lang="en-US" altLang="en-US" sz="2000" dirty="0">
                <a:solidFill>
                  <a:schemeClr val="bg1">
                    <a:lumMod val="75000"/>
                  </a:schemeClr>
                </a:solidFill>
              </a:rPr>
              <a:t>Who would receive the benefit of recovery or other remedy?</a:t>
            </a:r>
          </a:p>
        </p:txBody>
      </p:sp>
    </p:spTree>
    <p:extLst>
      <p:ext uri="{BB962C8B-B14F-4D97-AF65-F5344CB8AC3E}">
        <p14:creationId xmlns:p14="http://schemas.microsoft.com/office/powerpoint/2010/main" val="18580209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t>Derivative actions</a:t>
            </a:r>
            <a:br>
              <a:rPr lang="en-US" altLang="en-US" sz="3500" i="1" dirty="0"/>
            </a:br>
            <a:r>
              <a:rPr lang="en-US" altLang="en-US" sz="3500" dirty="0"/>
              <a:t>Definition: Is the action direct?</a:t>
            </a:r>
          </a:p>
        </p:txBody>
      </p:sp>
      <p:sp>
        <p:nvSpPr>
          <p:cNvPr id="3891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i="1" dirty="0">
                <a:solidFill>
                  <a:schemeClr val="bg1">
                    <a:lumMod val="75000"/>
                  </a:schemeClr>
                </a:solidFill>
              </a:rPr>
              <a:t>Tooley</a:t>
            </a:r>
            <a:r>
              <a:rPr lang="en-US" altLang="en-US" sz="2400" dirty="0">
                <a:solidFill>
                  <a:schemeClr val="bg1">
                    <a:lumMod val="75000"/>
                  </a:schemeClr>
                </a:solidFill>
              </a:rPr>
              <a:t> test – whether suit is derivative or direct depends on:</a:t>
            </a:r>
          </a:p>
          <a:p>
            <a:pPr lvl="1" eaLnBrk="1" hangingPunct="1">
              <a:spcBef>
                <a:spcPct val="0"/>
              </a:spcBef>
            </a:pPr>
            <a:r>
              <a:rPr lang="en-US" altLang="en-US" sz="2000" dirty="0">
                <a:solidFill>
                  <a:schemeClr val="bg1">
                    <a:lumMod val="75000"/>
                  </a:schemeClr>
                </a:solidFill>
              </a:rPr>
              <a:t>Who suffered the alleged harm – corporation or plaintiff SH individually?</a:t>
            </a:r>
          </a:p>
          <a:p>
            <a:pPr lvl="2" eaLnBrk="1" hangingPunct="1">
              <a:spcBef>
                <a:spcPct val="0"/>
              </a:spcBef>
            </a:pPr>
            <a:r>
              <a:rPr lang="en-US" altLang="en-US" sz="1900" i="1" dirty="0">
                <a:solidFill>
                  <a:schemeClr val="bg1">
                    <a:lumMod val="75000"/>
                  </a:schemeClr>
                </a:solidFill>
              </a:rPr>
              <a:t>Tooley </a:t>
            </a:r>
            <a:r>
              <a:rPr lang="en-US" altLang="en-US" sz="1900" dirty="0">
                <a:solidFill>
                  <a:schemeClr val="bg1">
                    <a:lumMod val="75000"/>
                  </a:schemeClr>
                </a:solidFill>
              </a:rPr>
              <a:t>endorses test in </a:t>
            </a:r>
            <a:r>
              <a:rPr lang="en-US" altLang="en-US" sz="1900" i="1" dirty="0">
                <a:solidFill>
                  <a:schemeClr val="bg1">
                    <a:lumMod val="75000"/>
                  </a:schemeClr>
                </a:solidFill>
              </a:rPr>
              <a:t>Agostino v. Hicks</a:t>
            </a:r>
            <a:r>
              <a:rPr lang="en-US" altLang="en-US" sz="1900" dirty="0">
                <a:solidFill>
                  <a:schemeClr val="bg1">
                    <a:lumMod val="75000"/>
                  </a:schemeClr>
                </a:solidFill>
              </a:rPr>
              <a:t> [</a:t>
            </a:r>
            <a:r>
              <a:rPr lang="en-US" altLang="en-US" sz="1900" dirty="0" err="1">
                <a:solidFill>
                  <a:schemeClr val="bg1">
                    <a:lumMod val="75000"/>
                  </a:schemeClr>
                </a:solidFill>
              </a:rPr>
              <a:t>Del.Ch</a:t>
            </a:r>
            <a:r>
              <a:rPr lang="en-US" altLang="en-US" sz="1900" dirty="0">
                <a:solidFill>
                  <a:schemeClr val="bg1">
                    <a:lumMod val="75000"/>
                  </a:schemeClr>
                </a:solidFill>
              </a:rPr>
              <a:t>. 2004]: “… [Can plaintiff] prevail without showing an injury to the corporation?”</a:t>
            </a:r>
          </a:p>
          <a:p>
            <a:pPr lvl="1" eaLnBrk="1" hangingPunct="1">
              <a:spcBef>
                <a:spcPct val="0"/>
              </a:spcBef>
            </a:pPr>
            <a:r>
              <a:rPr lang="en-US" altLang="en-US" sz="2000" dirty="0"/>
              <a:t>Who would receive the benefit of recovery or other remedy?</a:t>
            </a:r>
          </a:p>
          <a:p>
            <a:pPr lvl="2" eaLnBrk="1" hangingPunct="1">
              <a:spcBef>
                <a:spcPct val="0"/>
              </a:spcBef>
            </a:pPr>
            <a:r>
              <a:rPr lang="en-US" altLang="en-US" sz="1900" dirty="0"/>
              <a:t>This prong gives a clear answer when the remedy is monetary damages, but often less clear when injunctive remedies are requested</a:t>
            </a:r>
            <a:endParaRPr lang="en-US" altLang="en-US" sz="2400" dirty="0"/>
          </a:p>
        </p:txBody>
      </p:sp>
    </p:spTree>
    <p:extLst>
      <p:ext uri="{BB962C8B-B14F-4D97-AF65-F5344CB8AC3E}">
        <p14:creationId xmlns:p14="http://schemas.microsoft.com/office/powerpoint/2010/main" val="2993440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t>Derivative actions</a:t>
            </a:r>
            <a:br>
              <a:rPr lang="en-US" altLang="en-US" sz="3500" i="1" dirty="0"/>
            </a:br>
            <a:r>
              <a:rPr lang="en-US" altLang="en-US" sz="3500" dirty="0"/>
              <a:t>Definition: Is the action direct?</a:t>
            </a:r>
          </a:p>
        </p:txBody>
      </p:sp>
      <p:sp>
        <p:nvSpPr>
          <p:cNvPr id="3891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i="1" dirty="0">
                <a:solidFill>
                  <a:schemeClr val="bg1">
                    <a:lumMod val="75000"/>
                  </a:schemeClr>
                </a:solidFill>
              </a:rPr>
              <a:t>Tooley</a:t>
            </a:r>
            <a:r>
              <a:rPr lang="en-US" altLang="en-US" sz="2400" dirty="0">
                <a:solidFill>
                  <a:schemeClr val="bg1">
                    <a:lumMod val="75000"/>
                  </a:schemeClr>
                </a:solidFill>
              </a:rPr>
              <a:t> test – whether suit is derivative or direct depends on:</a:t>
            </a:r>
          </a:p>
          <a:p>
            <a:pPr lvl="1" eaLnBrk="1" hangingPunct="1">
              <a:spcBef>
                <a:spcPct val="0"/>
              </a:spcBef>
            </a:pPr>
            <a:r>
              <a:rPr lang="en-US" altLang="en-US" sz="2000" dirty="0">
                <a:solidFill>
                  <a:schemeClr val="bg1">
                    <a:lumMod val="75000"/>
                  </a:schemeClr>
                </a:solidFill>
              </a:rPr>
              <a:t>Who suffered the alleged harm – corporation or plaintiff SH individually?</a:t>
            </a:r>
          </a:p>
          <a:p>
            <a:pPr lvl="2" eaLnBrk="1" hangingPunct="1">
              <a:spcBef>
                <a:spcPct val="0"/>
              </a:spcBef>
            </a:pPr>
            <a:r>
              <a:rPr lang="en-US" altLang="en-US" sz="1900" i="1" dirty="0">
                <a:solidFill>
                  <a:schemeClr val="bg1">
                    <a:lumMod val="75000"/>
                  </a:schemeClr>
                </a:solidFill>
              </a:rPr>
              <a:t>Tooley </a:t>
            </a:r>
            <a:r>
              <a:rPr lang="en-US" altLang="en-US" sz="1900" dirty="0">
                <a:solidFill>
                  <a:schemeClr val="bg1">
                    <a:lumMod val="75000"/>
                  </a:schemeClr>
                </a:solidFill>
              </a:rPr>
              <a:t>endorses test in </a:t>
            </a:r>
            <a:r>
              <a:rPr lang="en-US" altLang="en-US" sz="1900" i="1" dirty="0">
                <a:solidFill>
                  <a:schemeClr val="bg1">
                    <a:lumMod val="75000"/>
                  </a:schemeClr>
                </a:solidFill>
              </a:rPr>
              <a:t>Agostino v. Hicks</a:t>
            </a:r>
            <a:r>
              <a:rPr lang="en-US" altLang="en-US" sz="1900" dirty="0">
                <a:solidFill>
                  <a:schemeClr val="bg1">
                    <a:lumMod val="75000"/>
                  </a:schemeClr>
                </a:solidFill>
              </a:rPr>
              <a:t> [</a:t>
            </a:r>
            <a:r>
              <a:rPr lang="en-US" altLang="en-US" sz="1900" dirty="0" err="1">
                <a:solidFill>
                  <a:schemeClr val="bg1">
                    <a:lumMod val="75000"/>
                  </a:schemeClr>
                </a:solidFill>
              </a:rPr>
              <a:t>Del.Ch</a:t>
            </a:r>
            <a:r>
              <a:rPr lang="en-US" altLang="en-US" sz="1900" dirty="0">
                <a:solidFill>
                  <a:schemeClr val="bg1">
                    <a:lumMod val="75000"/>
                  </a:schemeClr>
                </a:solidFill>
              </a:rPr>
              <a:t>. 2004]: “… [Can plaintiff] prevail without showing an injury to the corporation?”</a:t>
            </a:r>
          </a:p>
          <a:p>
            <a:pPr lvl="1" eaLnBrk="1" hangingPunct="1">
              <a:spcBef>
                <a:spcPct val="0"/>
              </a:spcBef>
            </a:pPr>
            <a:r>
              <a:rPr lang="en-US" altLang="en-US" sz="2000" dirty="0">
                <a:solidFill>
                  <a:schemeClr val="bg1">
                    <a:lumMod val="75000"/>
                  </a:schemeClr>
                </a:solidFill>
              </a:rPr>
              <a:t>Who would receive the benefit of recovery or other remedy?</a:t>
            </a:r>
          </a:p>
          <a:p>
            <a:pPr lvl="2" eaLnBrk="1" hangingPunct="1">
              <a:spcBef>
                <a:spcPct val="0"/>
              </a:spcBef>
            </a:pPr>
            <a:r>
              <a:rPr lang="en-US" altLang="en-US" sz="1900" dirty="0">
                <a:solidFill>
                  <a:schemeClr val="bg1">
                    <a:lumMod val="75000"/>
                  </a:schemeClr>
                </a:solidFill>
              </a:rPr>
              <a:t>This prong gives a clear answer when the remedy is monetary damages, but often less clear when injunctive remedies are requested</a:t>
            </a:r>
          </a:p>
          <a:p>
            <a:pPr eaLnBrk="1" hangingPunct="1">
              <a:lnSpc>
                <a:spcPct val="90000"/>
              </a:lnSpc>
              <a:spcBef>
                <a:spcPct val="0"/>
              </a:spcBef>
            </a:pPr>
            <a:endParaRPr lang="en-US" altLang="en-US" sz="2400" dirty="0"/>
          </a:p>
          <a:p>
            <a:pPr eaLnBrk="1" hangingPunct="1">
              <a:lnSpc>
                <a:spcPct val="90000"/>
              </a:lnSpc>
              <a:spcBef>
                <a:spcPct val="0"/>
              </a:spcBef>
            </a:pPr>
            <a:r>
              <a:rPr lang="en-US" altLang="en-US" sz="2400" i="1" dirty="0"/>
              <a:t>Tooley</a:t>
            </a:r>
            <a:r>
              <a:rPr lang="en-US" altLang="en-US" sz="2400" dirty="0"/>
              <a:t> rejected two old tests:</a:t>
            </a:r>
          </a:p>
          <a:p>
            <a:pPr lvl="1" eaLnBrk="1" hangingPunct="1">
              <a:lnSpc>
                <a:spcPct val="90000"/>
              </a:lnSpc>
              <a:spcBef>
                <a:spcPct val="0"/>
              </a:spcBef>
            </a:pPr>
            <a:r>
              <a:rPr lang="en-US" altLang="en-US" sz="2000" dirty="0"/>
              <a:t>Whether there was a “special injury” suffered only by some SHs (</a:t>
            </a:r>
            <a:r>
              <a:rPr lang="en-US" altLang="en-US" sz="2000" i="1" dirty="0"/>
              <a:t>Lipton</a:t>
            </a:r>
            <a:r>
              <a:rPr lang="en-US" altLang="en-US" sz="2000" dirty="0"/>
              <a:t>)</a:t>
            </a:r>
          </a:p>
          <a:p>
            <a:pPr lvl="1" eaLnBrk="1" hangingPunct="1">
              <a:lnSpc>
                <a:spcPct val="90000"/>
              </a:lnSpc>
              <a:spcBef>
                <a:spcPct val="0"/>
              </a:spcBef>
            </a:pPr>
            <a:r>
              <a:rPr lang="en-US" altLang="en-US" sz="2000" dirty="0"/>
              <a:t>Presumption that claim is derivative if it affects all SH equally (</a:t>
            </a:r>
            <a:r>
              <a:rPr lang="en-US" altLang="en-US" sz="2000" i="1" dirty="0" err="1"/>
              <a:t>Bokat</a:t>
            </a:r>
            <a:r>
              <a:rPr lang="en-US" altLang="en-US" sz="2000" dirty="0"/>
              <a:t>)</a:t>
            </a:r>
            <a:endParaRPr lang="en-US" altLang="en-US" sz="2400" i="1" dirty="0"/>
          </a:p>
        </p:txBody>
      </p:sp>
    </p:spTree>
    <p:extLst>
      <p:ext uri="{BB962C8B-B14F-4D97-AF65-F5344CB8AC3E}">
        <p14:creationId xmlns:p14="http://schemas.microsoft.com/office/powerpoint/2010/main" val="362271282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514350" indent="-514350" eaLnBrk="1" hangingPunct="1">
              <a:spcBef>
                <a:spcPts val="0"/>
              </a:spcBef>
              <a:buFont typeface="+mj-lt"/>
              <a:buAutoNum type="alphaLcPeriod"/>
            </a:pPr>
            <a:r>
              <a:rPr lang="en-US" altLang="en-US" sz="2800" dirty="0"/>
              <a:t>Shareholder voting</a:t>
            </a:r>
          </a:p>
          <a:p>
            <a:pPr marL="514350" indent="-514350" eaLnBrk="1" hangingPunct="1">
              <a:spcBef>
                <a:spcPts val="0"/>
              </a:spcBef>
              <a:buFont typeface="+mj-lt"/>
              <a:buAutoNum type="alphaLcPeriod"/>
            </a:pPr>
            <a:r>
              <a:rPr lang="en-US" altLang="en-US" sz="2800" dirty="0">
                <a:solidFill>
                  <a:srgbClr val="0070C0"/>
                </a:solidFill>
              </a:rPr>
              <a:t>Shareholder litigation</a:t>
            </a:r>
          </a:p>
          <a:p>
            <a:pPr marL="914400" lvl="1" indent="-514350" eaLnBrk="1" hangingPunct="1">
              <a:spcBef>
                <a:spcPts val="0"/>
              </a:spcBef>
              <a:buFont typeface="+mj-lt"/>
              <a:buAutoNum type="arabicPeriod"/>
            </a:pPr>
            <a:r>
              <a:rPr lang="en-US" altLang="en-US" sz="2400" dirty="0">
                <a:solidFill>
                  <a:srgbClr val="0070C0"/>
                </a:solidFill>
              </a:rPr>
              <a:t>Derivative actions</a:t>
            </a:r>
          </a:p>
          <a:p>
            <a:pPr marL="1314450" lvl="2" indent="-514350" eaLnBrk="1" hangingPunct="1">
              <a:spcBef>
                <a:spcPts val="0"/>
              </a:spcBef>
            </a:pPr>
            <a:r>
              <a:rPr lang="en-US" altLang="en-US" sz="2000" dirty="0"/>
              <a:t>SH litigation policy</a:t>
            </a:r>
          </a:p>
          <a:p>
            <a:pPr marL="1314450" lvl="2" indent="-514350" eaLnBrk="1" hangingPunct="1">
              <a:spcBef>
                <a:spcPts val="0"/>
              </a:spcBef>
            </a:pPr>
            <a:r>
              <a:rPr lang="en-US" altLang="en-US" sz="2000" dirty="0"/>
              <a:t>Definition (Is the action direct?)</a:t>
            </a:r>
          </a:p>
          <a:p>
            <a:pPr marL="1314450" lvl="2" indent="-514350" eaLnBrk="1" hangingPunct="1">
              <a:spcBef>
                <a:spcPts val="0"/>
              </a:spcBef>
            </a:pPr>
            <a:r>
              <a:rPr lang="en-US" altLang="en-US" sz="2000" dirty="0">
                <a:solidFill>
                  <a:srgbClr val="0070C0"/>
                </a:solidFill>
              </a:rPr>
              <a:t>Demand (Effect of an action being derivative)</a:t>
            </a:r>
          </a:p>
          <a:p>
            <a:pPr marL="1314450" lvl="2" indent="-514350" eaLnBrk="1" hangingPunct="1">
              <a:spcBef>
                <a:spcPts val="0"/>
              </a:spcBef>
            </a:pPr>
            <a:r>
              <a:rPr lang="en-US" altLang="en-US" sz="2000" dirty="0"/>
              <a:t>Special litigation committees</a:t>
            </a:r>
          </a:p>
          <a:p>
            <a:pPr marL="914400" lvl="1" indent="-514350" eaLnBrk="1" hangingPunct="1">
              <a:spcBef>
                <a:spcPts val="0"/>
              </a:spcBef>
              <a:buFont typeface="+mj-lt"/>
              <a:buAutoNum type="arabicPeriod"/>
            </a:pPr>
            <a:r>
              <a:rPr lang="en-US" altLang="en-US" sz="2400" dirty="0"/>
              <a:t>SH inspection rights</a:t>
            </a:r>
          </a:p>
          <a:p>
            <a:pPr marL="914400" lvl="1" indent="-514350" eaLnBrk="1" hangingPunct="1">
              <a:spcBef>
                <a:spcPts val="0"/>
              </a:spcBef>
              <a:buFont typeface="+mj-lt"/>
              <a:buAutoNum type="arabicPeriod"/>
            </a:pPr>
            <a:r>
              <a:rPr lang="en-US" altLang="en-US" sz="2400" dirty="0"/>
              <a:t>Board FD in addressing SH activism</a:t>
            </a:r>
          </a:p>
        </p:txBody>
      </p:sp>
    </p:spTree>
    <p:extLst>
      <p:ext uri="{BB962C8B-B14F-4D97-AF65-F5344CB8AC3E}">
        <p14:creationId xmlns:p14="http://schemas.microsoft.com/office/powerpoint/2010/main" val="409172301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a:t>Derivative actions</a:t>
            </a:r>
            <a:br>
              <a:rPr lang="en-US" altLang="en-US" dirty="0"/>
            </a:br>
            <a:r>
              <a:rPr lang="en-US" altLang="en-US" sz="3500" dirty="0"/>
              <a:t>Implications of action being derivative</a:t>
            </a:r>
            <a:endParaRPr lang="en-US" altLang="en-US" sz="2200" dirty="0"/>
          </a:p>
        </p:txBody>
      </p:sp>
      <p:sp>
        <p:nvSpPr>
          <p:cNvPr id="31747" name="Rectangle 3"/>
          <p:cNvSpPr>
            <a:spLocks noGrp="1" noChangeArrowheads="1"/>
          </p:cNvSpPr>
          <p:nvPr>
            <p:ph type="body" idx="1"/>
          </p:nvPr>
        </p:nvSpPr>
        <p:spPr>
          <a:xfrm>
            <a:off x="0" y="1447800"/>
            <a:ext cx="9144000" cy="5410200"/>
          </a:xfrm>
        </p:spPr>
        <p:txBody>
          <a:bodyPr/>
          <a:lstStyle/>
          <a:p>
            <a:pPr marL="457200" indent="-457200" eaLnBrk="1" hangingPunct="1">
              <a:spcBef>
                <a:spcPct val="0"/>
              </a:spcBef>
              <a:buFont typeface="+mj-lt"/>
              <a:buAutoNum type="arabicPeriod"/>
            </a:pPr>
            <a:r>
              <a:rPr lang="en-US" altLang="en-US" sz="2400" dirty="0"/>
              <a:t>Plaintiff is a stakeholder with the right to bring a derivative action</a:t>
            </a:r>
          </a:p>
          <a:p>
            <a:pPr marL="457200" indent="-457200" eaLnBrk="1" hangingPunct="1">
              <a:spcBef>
                <a:spcPct val="0"/>
              </a:spcBef>
              <a:buFont typeface="+mj-lt"/>
              <a:buAutoNum type="arabicPeriod"/>
            </a:pPr>
            <a:endParaRPr lang="en-US" altLang="en-US" sz="2400" dirty="0"/>
          </a:p>
          <a:p>
            <a:pPr marL="457200" indent="-457200" eaLnBrk="1" hangingPunct="1">
              <a:spcBef>
                <a:spcPct val="0"/>
              </a:spcBef>
              <a:buFont typeface="+mj-lt"/>
              <a:buAutoNum type="arabicPeriod"/>
            </a:pPr>
            <a:r>
              <a:rPr lang="en-US" altLang="en-US" sz="2400" dirty="0"/>
              <a:t>Contemporaneous ownership requirement: Plaintiff must have been a SH at time of the alleged wrong &amp; maintained that status throughout the litigation</a:t>
            </a:r>
          </a:p>
          <a:p>
            <a:pPr marL="457200" indent="-457200" eaLnBrk="1" hangingPunct="1">
              <a:spcBef>
                <a:spcPct val="0"/>
              </a:spcBef>
              <a:buFont typeface="+mj-lt"/>
              <a:buAutoNum type="arabicPeriod"/>
            </a:pPr>
            <a:endParaRPr lang="en-US" altLang="en-US" sz="2400" b="1" dirty="0">
              <a:solidFill>
                <a:srgbClr val="0070C0"/>
              </a:solidFill>
            </a:endParaRPr>
          </a:p>
          <a:p>
            <a:pPr marL="457200" indent="-457200" eaLnBrk="1" hangingPunct="1">
              <a:spcBef>
                <a:spcPct val="0"/>
              </a:spcBef>
              <a:buFont typeface="+mj-lt"/>
              <a:buAutoNum type="arabicPeriod"/>
            </a:pPr>
            <a:r>
              <a:rPr lang="en-US" altLang="en-US" sz="2400" b="1" dirty="0">
                <a:solidFill>
                  <a:srgbClr val="0070C0"/>
                </a:solidFill>
              </a:rPr>
              <a:t>Demand requirement</a:t>
            </a:r>
            <a:r>
              <a:rPr lang="en-US" altLang="en-US" sz="2400" dirty="0"/>
              <a:t>: </a:t>
            </a:r>
            <a:r>
              <a:rPr lang="en-US" altLang="en-US" sz="2100" dirty="0"/>
              <a:t>SH must ask board to sue before suing derivatively</a:t>
            </a:r>
          </a:p>
          <a:p>
            <a:pPr lvl="1" eaLnBrk="1" hangingPunct="1">
              <a:spcBef>
                <a:spcPct val="0"/>
              </a:spcBef>
            </a:pPr>
            <a:r>
              <a:rPr lang="en-US" altLang="en-US" sz="2000" dirty="0"/>
              <a:t>Facilitates board’s qualified ability to intervene </a:t>
            </a:r>
            <a:r>
              <a:rPr lang="en-US" altLang="en-US" sz="1600" dirty="0"/>
              <a:t>(to keep plaintiff’s lawyer accountable)</a:t>
            </a:r>
          </a:p>
          <a:p>
            <a:pPr lvl="1" eaLnBrk="1" hangingPunct="1">
              <a:spcBef>
                <a:spcPct val="0"/>
              </a:spcBef>
            </a:pPr>
            <a:r>
              <a:rPr lang="en-US" altLang="en-US" sz="2000" dirty="0"/>
              <a:t>In some jurisdictions (e.g., MBCA), demand is universal (must always be made)</a:t>
            </a:r>
          </a:p>
          <a:p>
            <a:pPr lvl="1" eaLnBrk="1" hangingPunct="1">
              <a:spcBef>
                <a:spcPct val="0"/>
              </a:spcBef>
            </a:pPr>
            <a:r>
              <a:rPr lang="en-US" altLang="en-US" sz="2000" dirty="0"/>
              <a:t>In other jurisdictions (e.g., Delaware), demand is excused when it is futile – the differences will be explored in the next sub-section</a:t>
            </a:r>
          </a:p>
          <a:p>
            <a:pPr marL="457200" indent="-457200" eaLnBrk="1" hangingPunct="1">
              <a:spcBef>
                <a:spcPct val="0"/>
              </a:spcBef>
              <a:buFont typeface="+mj-lt"/>
              <a:buAutoNum type="arabicPeriod"/>
            </a:pPr>
            <a:endParaRPr lang="en-US" altLang="en-US" sz="2400" b="1" dirty="0"/>
          </a:p>
          <a:p>
            <a:pPr marL="457200" indent="-457200" eaLnBrk="1" hangingPunct="1">
              <a:spcBef>
                <a:spcPct val="0"/>
              </a:spcBef>
              <a:buFont typeface="+mj-lt"/>
              <a:buAutoNum type="arabicPeriod"/>
            </a:pPr>
            <a:r>
              <a:rPr lang="en-US" altLang="en-US" sz="2400" b="1" dirty="0"/>
              <a:t>Board’s/SLC’s qualified ability to intervene</a:t>
            </a:r>
          </a:p>
        </p:txBody>
      </p:sp>
    </p:spTree>
    <p:extLst>
      <p:ext uri="{BB962C8B-B14F-4D97-AF65-F5344CB8AC3E}">
        <p14:creationId xmlns:p14="http://schemas.microsoft.com/office/powerpoint/2010/main" val="20496587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a:t>Demand</a:t>
            </a:r>
            <a:br>
              <a:rPr lang="en-US" altLang="en-US"/>
            </a:br>
            <a:r>
              <a:rPr lang="en-US" altLang="en-US" sz="3500"/>
              <a:t>MBCA (universal demand)</a:t>
            </a:r>
          </a:p>
        </p:txBody>
      </p:sp>
      <p:sp>
        <p:nvSpPr>
          <p:cNvPr id="41987"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MBCA §7.42</a:t>
            </a:r>
          </a:p>
          <a:p>
            <a:pPr lvl="1" eaLnBrk="1" hangingPunct="1">
              <a:lnSpc>
                <a:spcPct val="90000"/>
              </a:lnSpc>
              <a:spcBef>
                <a:spcPct val="0"/>
              </a:spcBef>
            </a:pPr>
            <a:r>
              <a:rPr lang="en-US" altLang="en-US" sz="2000" dirty="0"/>
              <a:t>A demand is required in all derivative actions</a:t>
            </a:r>
          </a:p>
          <a:p>
            <a:pPr lvl="1" eaLnBrk="1" hangingPunct="1">
              <a:lnSpc>
                <a:spcPct val="90000"/>
              </a:lnSpc>
              <a:spcBef>
                <a:spcPct val="0"/>
              </a:spcBef>
            </a:pPr>
            <a:r>
              <a:rPr lang="en-US" altLang="en-US" sz="2000" dirty="0"/>
              <a:t>SH must not bring suit for 90 days after demand is made, unless irreparable injury would result, or board rejected demand</a:t>
            </a:r>
          </a:p>
          <a:p>
            <a:pPr eaLnBrk="1" hangingPunct="1">
              <a:lnSpc>
                <a:spcPct val="90000"/>
              </a:lnSpc>
              <a:spcBef>
                <a:spcPct val="0"/>
              </a:spcBef>
            </a:pPr>
            <a:r>
              <a:rPr lang="en-US" altLang="en-US" sz="2400" dirty="0"/>
              <a:t>MBCA §7.44 - Alternatives for review of the demand:</a:t>
            </a:r>
          </a:p>
          <a:p>
            <a:pPr lvl="1" eaLnBrk="1" hangingPunct="1">
              <a:lnSpc>
                <a:spcPct val="90000"/>
              </a:lnSpc>
              <a:spcBef>
                <a:spcPct val="0"/>
              </a:spcBef>
            </a:pPr>
            <a:r>
              <a:rPr lang="en-US" altLang="en-US" sz="2000" dirty="0"/>
              <a:t>If independent directors constitute a quorum, the demand may be reviewed by the board (but only the independent directors vote)</a:t>
            </a:r>
          </a:p>
          <a:p>
            <a:pPr lvl="1" eaLnBrk="1" hangingPunct="1">
              <a:lnSpc>
                <a:spcPct val="90000"/>
              </a:lnSpc>
              <a:spcBef>
                <a:spcPct val="0"/>
              </a:spcBef>
            </a:pPr>
            <a:r>
              <a:rPr lang="en-US" altLang="en-US" sz="2000" dirty="0"/>
              <a:t>In all cases, the independent directors may appoint by majority vote a committee of two or more independent directors to review the demand</a:t>
            </a:r>
          </a:p>
          <a:p>
            <a:pPr lvl="1" eaLnBrk="1" hangingPunct="1">
              <a:lnSpc>
                <a:spcPct val="90000"/>
              </a:lnSpc>
              <a:spcBef>
                <a:spcPct val="0"/>
              </a:spcBef>
            </a:pPr>
            <a:r>
              <a:rPr lang="en-US" altLang="en-US" sz="2000" dirty="0"/>
              <a:t>Upon motion by corporation, court may appoint an independent panel</a:t>
            </a:r>
          </a:p>
          <a:p>
            <a:pPr eaLnBrk="1" hangingPunct="1">
              <a:lnSpc>
                <a:spcPct val="90000"/>
              </a:lnSpc>
              <a:spcBef>
                <a:spcPct val="0"/>
              </a:spcBef>
            </a:pPr>
            <a:r>
              <a:rPr lang="en-US" altLang="en-US" sz="2400" dirty="0"/>
              <a:t>MBCA §7.44 (continued)</a:t>
            </a:r>
          </a:p>
          <a:p>
            <a:pPr lvl="1" eaLnBrk="1" hangingPunct="1">
              <a:lnSpc>
                <a:spcPct val="90000"/>
              </a:lnSpc>
              <a:spcBef>
                <a:spcPct val="0"/>
              </a:spcBef>
            </a:pPr>
            <a:r>
              <a:rPr lang="en-US" altLang="en-US" sz="2000" dirty="0"/>
              <a:t>If the reviewing institution determines </a:t>
            </a:r>
            <a:r>
              <a:rPr lang="en-US" altLang="en-US" sz="2000" u="sng" dirty="0"/>
              <a:t>in good faith</a:t>
            </a:r>
            <a:r>
              <a:rPr lang="en-US" altLang="en-US" sz="2000" dirty="0"/>
              <a:t>, </a:t>
            </a:r>
            <a:r>
              <a:rPr lang="en-US" altLang="en-US" sz="2000" u="sng" dirty="0"/>
              <a:t>after conducting a reasonable investigation</a:t>
            </a:r>
            <a:r>
              <a:rPr lang="en-US" altLang="en-US" sz="2000" dirty="0"/>
              <a:t>, that the maintenance of the derivative action is not in the best interest of the corporation, the court will dismiss the complaint (without examining the reasonableness of the determination)</a:t>
            </a:r>
          </a:p>
          <a:p>
            <a:pPr lvl="1" eaLnBrk="1" hangingPunct="1">
              <a:lnSpc>
                <a:spcPct val="90000"/>
              </a:lnSpc>
              <a:spcBef>
                <a:spcPct val="0"/>
              </a:spcBef>
            </a:pPr>
            <a:r>
              <a:rPr lang="en-US" altLang="en-US" sz="2000" dirty="0"/>
              <a:t>Burden of proof as to good faith and reasonable investigation lies on:</a:t>
            </a:r>
          </a:p>
          <a:p>
            <a:pPr lvl="2" eaLnBrk="1" hangingPunct="1">
              <a:lnSpc>
                <a:spcPct val="90000"/>
              </a:lnSpc>
              <a:spcBef>
                <a:spcPct val="0"/>
              </a:spcBef>
            </a:pPr>
            <a:r>
              <a:rPr lang="en-US" altLang="en-US" sz="1800" dirty="0"/>
              <a:t>SH, if majority of board is independent, or review was by court appointed panel</a:t>
            </a:r>
          </a:p>
          <a:p>
            <a:pPr lvl="2" eaLnBrk="1" hangingPunct="1">
              <a:lnSpc>
                <a:spcPct val="90000"/>
              </a:lnSpc>
              <a:spcBef>
                <a:spcPct val="0"/>
              </a:spcBef>
            </a:pPr>
            <a:r>
              <a:rPr lang="en-US" altLang="en-US" sz="1800" dirty="0"/>
              <a:t>Corporation, if majority of board is not independent</a:t>
            </a:r>
            <a:endParaRPr lang="en-US" altLang="en-US" sz="1800" dirty="0">
              <a:solidFill>
                <a:srgbClr val="FF0000"/>
              </a:solidFill>
            </a:endParaRPr>
          </a:p>
        </p:txBody>
      </p:sp>
    </p:spTree>
    <p:extLst>
      <p:ext uri="{BB962C8B-B14F-4D97-AF65-F5344CB8AC3E}">
        <p14:creationId xmlns:p14="http://schemas.microsoft.com/office/powerpoint/2010/main" val="105803046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dirty="0"/>
              <a:t>Demand</a:t>
            </a:r>
            <a:br>
              <a:rPr lang="en-US" altLang="en-US" dirty="0"/>
            </a:br>
            <a:r>
              <a:rPr lang="en-US" altLang="en-US" sz="3500" dirty="0"/>
              <a:t>Delaware (excusable demand)</a:t>
            </a:r>
          </a:p>
        </p:txBody>
      </p:sp>
      <p:sp>
        <p:nvSpPr>
          <p:cNvPr id="4301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Delaware has a narrower demand requirement: Where the directors cannot be expected to make a fair decision, demand would be futile and is excused</a:t>
            </a:r>
          </a:p>
          <a:p>
            <a:pPr eaLnBrk="1" hangingPunct="1">
              <a:spcBef>
                <a:spcPts val="0"/>
              </a:spcBef>
            </a:pPr>
            <a:r>
              <a:rPr lang="en-US" altLang="en-US" sz="2400" dirty="0"/>
              <a:t>If a demand was made, the directors may reach a decision whether the company should pursue the cause of action</a:t>
            </a:r>
          </a:p>
          <a:p>
            <a:pPr lvl="1" eaLnBrk="1" hangingPunct="1">
              <a:spcBef>
                <a:spcPts val="0"/>
              </a:spcBef>
            </a:pPr>
            <a:r>
              <a:rPr lang="en-US" altLang="en-US" sz="2000" dirty="0"/>
              <a:t>BJR applies to the board decision, unless rebutted</a:t>
            </a:r>
          </a:p>
        </p:txBody>
      </p:sp>
    </p:spTree>
    <p:extLst>
      <p:ext uri="{BB962C8B-B14F-4D97-AF65-F5344CB8AC3E}">
        <p14:creationId xmlns:p14="http://schemas.microsoft.com/office/powerpoint/2010/main" val="172102096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a:t>Demand</a:t>
            </a:r>
            <a:br>
              <a:rPr lang="en-US" altLang="en-US"/>
            </a:br>
            <a:r>
              <a:rPr lang="en-US" altLang="en-US" sz="3500"/>
              <a:t>Delaware: litigation strategy</a:t>
            </a:r>
          </a:p>
        </p:txBody>
      </p:sp>
      <p:sp>
        <p:nvSpPr>
          <p:cNvPr id="44035" name="Rectangle 3"/>
          <p:cNvSpPr>
            <a:spLocks noGrp="1" noChangeArrowheads="1"/>
          </p:cNvSpPr>
          <p:nvPr>
            <p:ph type="body" idx="1"/>
          </p:nvPr>
        </p:nvSpPr>
        <p:spPr>
          <a:xfrm>
            <a:off x="0" y="1447800"/>
            <a:ext cx="9144000" cy="5410200"/>
          </a:xfrm>
        </p:spPr>
        <p:txBody>
          <a:bodyPr/>
          <a:lstStyle/>
          <a:p>
            <a:pPr eaLnBrk="1" hangingPunct="1">
              <a:lnSpc>
                <a:spcPct val="90000"/>
              </a:lnSpc>
              <a:spcBef>
                <a:spcPts val="0"/>
              </a:spcBef>
            </a:pPr>
            <a:r>
              <a:rPr lang="en-US" altLang="en-US" sz="2400" dirty="0"/>
              <a:t>Under Del. law, demand must be made unless it is futile</a:t>
            </a:r>
          </a:p>
          <a:p>
            <a:pPr lvl="1" eaLnBrk="1" hangingPunct="1">
              <a:lnSpc>
                <a:spcPct val="90000"/>
              </a:lnSpc>
              <a:spcBef>
                <a:spcPts val="0"/>
              </a:spcBef>
            </a:pPr>
            <a:r>
              <a:rPr lang="en-US" altLang="en-US" sz="2000" dirty="0"/>
              <a:t>Making a demand is deemed a concession that a demand was required</a:t>
            </a:r>
          </a:p>
          <a:p>
            <a:pPr eaLnBrk="1" hangingPunct="1">
              <a:lnSpc>
                <a:spcPct val="90000"/>
              </a:lnSpc>
              <a:spcBef>
                <a:spcPts val="0"/>
              </a:spcBef>
            </a:pPr>
            <a:r>
              <a:rPr lang="en-US" altLang="en-US" sz="2400" dirty="0"/>
              <a:t>If demand is made, board’s decision regarding the demand benefits from the BJR, unless it is rebutted</a:t>
            </a:r>
          </a:p>
          <a:p>
            <a:pPr lvl="1" eaLnBrk="1" hangingPunct="1">
              <a:lnSpc>
                <a:spcPct val="90000"/>
              </a:lnSpc>
              <a:spcBef>
                <a:spcPts val="0"/>
              </a:spcBef>
            </a:pPr>
            <a:r>
              <a:rPr lang="en-US" altLang="en-US" sz="2000" dirty="0"/>
              <a:t>At this point, plaintiff isn’t entitled to discovery, so info on firm must come from public sources &amp; SH inspection rights</a:t>
            </a:r>
          </a:p>
          <a:p>
            <a:pPr lvl="1" eaLnBrk="1" hangingPunct="1">
              <a:lnSpc>
                <a:spcPct val="90000"/>
              </a:lnSpc>
              <a:spcBef>
                <a:spcPts val="0"/>
              </a:spcBef>
            </a:pPr>
            <a:r>
              <a:rPr lang="en-US" altLang="en-US" sz="2000" dirty="0">
                <a:solidFill>
                  <a:srgbClr val="FF0000"/>
                </a:solidFill>
              </a:rPr>
              <a:t>Why is this important?</a:t>
            </a:r>
          </a:p>
          <a:p>
            <a:pPr eaLnBrk="1" hangingPunct="1">
              <a:lnSpc>
                <a:spcPct val="90000"/>
              </a:lnSpc>
              <a:spcBef>
                <a:spcPts val="0"/>
              </a:spcBef>
            </a:pPr>
            <a:r>
              <a:rPr lang="en-US" altLang="en-US" sz="2400" dirty="0"/>
              <a:t>Result: Plaintiff usually loses if demand was made &amp; board rejected it</a:t>
            </a:r>
          </a:p>
          <a:p>
            <a:pPr eaLnBrk="1" hangingPunct="1">
              <a:lnSpc>
                <a:spcPct val="90000"/>
              </a:lnSpc>
              <a:spcBef>
                <a:spcPts val="0"/>
              </a:spcBef>
            </a:pPr>
            <a:r>
              <a:rPr lang="en-US" altLang="en-US" sz="2400" dirty="0"/>
              <a:t>Harm to plaintiff from foregoing demand?</a:t>
            </a:r>
          </a:p>
          <a:p>
            <a:pPr lvl="1" eaLnBrk="1" hangingPunct="1">
              <a:lnSpc>
                <a:spcPct val="90000"/>
              </a:lnSpc>
              <a:spcBef>
                <a:spcPts val="0"/>
              </a:spcBef>
            </a:pPr>
            <a:r>
              <a:rPr lang="en-US" altLang="en-US" sz="2000" dirty="0"/>
              <a:t>If demand is required &amp; plaintiff didn’t make the demand, litigation will be stayed while plaintiff makes the demand</a:t>
            </a:r>
          </a:p>
          <a:p>
            <a:pPr eaLnBrk="1" hangingPunct="1">
              <a:lnSpc>
                <a:spcPct val="90000"/>
              </a:lnSpc>
              <a:spcBef>
                <a:spcPts val="0"/>
              </a:spcBef>
            </a:pPr>
            <a:r>
              <a:rPr lang="en-US" altLang="en-US" sz="2400" dirty="0"/>
              <a:t>Conclusion: Typically, a </a:t>
            </a:r>
            <a:r>
              <a:rPr lang="en-US" altLang="en-US" sz="2400" u="sng" dirty="0"/>
              <a:t>plaintiff will not make a demand, and instead argue that demand was excused</a:t>
            </a:r>
            <a:endParaRPr lang="en-US" altLang="en-US" sz="2400" dirty="0"/>
          </a:p>
          <a:p>
            <a:pPr lvl="1" eaLnBrk="1" hangingPunct="1">
              <a:lnSpc>
                <a:spcPct val="90000"/>
              </a:lnSpc>
              <a:spcBef>
                <a:spcPts val="0"/>
              </a:spcBef>
            </a:pPr>
            <a:r>
              <a:rPr lang="en-US" altLang="en-US" sz="2000" dirty="0"/>
              <a:t>So, most litigation is about whether demand was futile (rather than whether demand was wrongfully rejected)</a:t>
            </a:r>
            <a:endParaRPr lang="en-US" altLang="en-US" sz="2400" dirty="0"/>
          </a:p>
        </p:txBody>
      </p:sp>
    </p:spTree>
    <p:extLst>
      <p:ext uri="{BB962C8B-B14F-4D97-AF65-F5344CB8AC3E}">
        <p14:creationId xmlns:p14="http://schemas.microsoft.com/office/powerpoint/2010/main" val="206984903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a:t>Demand</a:t>
            </a:r>
            <a:br>
              <a:rPr lang="en-US" altLang="en-US" dirty="0"/>
            </a:br>
            <a:r>
              <a:rPr lang="en-US" altLang="en-US" sz="3500" dirty="0"/>
              <a:t>Delaware: demand excusal</a:t>
            </a:r>
          </a:p>
        </p:txBody>
      </p:sp>
      <p:sp>
        <p:nvSpPr>
          <p:cNvPr id="4608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i="1" dirty="0"/>
              <a:t>United Food &amp; Commercial Workers Union v. Zuckerberg</a:t>
            </a:r>
            <a:r>
              <a:rPr lang="en-US" altLang="en-US" sz="2400" dirty="0"/>
              <a:t> [Del. 2021]: Courts should ask the following three questions on a director-by-director basis when evaluating allegations of demand futility:</a:t>
            </a:r>
          </a:p>
          <a:p>
            <a:pPr marL="971550" lvl="1" indent="-514350" eaLnBrk="1" hangingPunct="1">
              <a:spcBef>
                <a:spcPct val="0"/>
              </a:spcBef>
              <a:buFont typeface="+mj-lt"/>
              <a:buAutoNum type="romanLcPeriod"/>
            </a:pPr>
            <a:r>
              <a:rPr lang="en-US" altLang="en-US" sz="2000" dirty="0"/>
              <a:t>whether the director received a </a:t>
            </a:r>
            <a:r>
              <a:rPr lang="en-US" altLang="en-US" sz="2000" dirty="0">
                <a:solidFill>
                  <a:srgbClr val="0070C0"/>
                </a:solidFill>
              </a:rPr>
              <a:t>material personal benefit</a:t>
            </a:r>
            <a:r>
              <a:rPr lang="en-US" altLang="en-US" sz="2000" dirty="0"/>
              <a:t> from the alleged misconduct that is the subject of the litigation demand;</a:t>
            </a:r>
          </a:p>
          <a:p>
            <a:pPr marL="971550" lvl="1" indent="-514350" eaLnBrk="1" hangingPunct="1">
              <a:spcBef>
                <a:spcPct val="0"/>
              </a:spcBef>
              <a:buFont typeface="+mj-lt"/>
              <a:buAutoNum type="romanLcPeriod"/>
            </a:pPr>
            <a:r>
              <a:rPr lang="en-US" altLang="en-US" sz="2000" dirty="0"/>
              <a:t>whether the director faces a </a:t>
            </a:r>
            <a:r>
              <a:rPr lang="en-US" altLang="en-US" sz="2000" dirty="0">
                <a:solidFill>
                  <a:srgbClr val="0070C0"/>
                </a:solidFill>
              </a:rPr>
              <a:t>substantial likelihood of liability</a:t>
            </a:r>
            <a:r>
              <a:rPr lang="en-US" altLang="en-US" sz="2000" dirty="0"/>
              <a:t> on any of the claims that would be the subject of the litigation demand; and </a:t>
            </a:r>
          </a:p>
          <a:p>
            <a:pPr marL="971550" lvl="1" indent="-514350" eaLnBrk="1" hangingPunct="1">
              <a:spcBef>
                <a:spcPct val="0"/>
              </a:spcBef>
              <a:buFont typeface="+mj-lt"/>
              <a:buAutoNum type="romanLcPeriod"/>
            </a:pPr>
            <a:r>
              <a:rPr lang="en-US" altLang="en-US" sz="2000" dirty="0"/>
              <a:t>whether the director </a:t>
            </a:r>
            <a:r>
              <a:rPr lang="en-US" altLang="en-US" sz="2000" dirty="0">
                <a:solidFill>
                  <a:srgbClr val="0070C0"/>
                </a:solidFill>
              </a:rPr>
              <a:t>lacks independence from someone</a:t>
            </a:r>
            <a:r>
              <a:rPr lang="en-US" altLang="en-US" sz="2000" dirty="0"/>
              <a:t> who received a material personal benefit from the alleged misconduct that would be the subject of the litigation demand or who would face a substantial likelihood of liability on any of the claims that are the subject of the litigation demand.</a:t>
            </a:r>
          </a:p>
          <a:p>
            <a:pPr eaLnBrk="1" hangingPunct="1">
              <a:spcBef>
                <a:spcPct val="0"/>
              </a:spcBef>
            </a:pPr>
            <a:endParaRPr lang="en-US" altLang="en-US" sz="1200" dirty="0"/>
          </a:p>
          <a:p>
            <a:pPr eaLnBrk="1" hangingPunct="1">
              <a:spcBef>
                <a:spcPct val="0"/>
              </a:spcBef>
            </a:pPr>
            <a:r>
              <a:rPr lang="en-US" altLang="en-US" sz="2400" dirty="0"/>
              <a:t>If the answer to any of the questions is “yes” for at least half of the members of the demand board, then demand is excused as futile.</a:t>
            </a:r>
          </a:p>
          <a:p>
            <a:pPr eaLnBrk="1" hangingPunct="1">
              <a:spcBef>
                <a:spcPct val="0"/>
              </a:spcBef>
            </a:pPr>
            <a:endParaRPr lang="en-US" altLang="en-US" sz="1200" dirty="0"/>
          </a:p>
          <a:p>
            <a:pPr eaLnBrk="1" hangingPunct="1">
              <a:spcBef>
                <a:spcPct val="0"/>
              </a:spcBef>
            </a:pPr>
            <a:r>
              <a:rPr lang="en-US" altLang="en-US" sz="2000" dirty="0"/>
              <a:t>Note:  </a:t>
            </a:r>
            <a:r>
              <a:rPr lang="en-US" altLang="en-US" sz="2000" i="1" dirty="0"/>
              <a:t>Zuckerberg</a:t>
            </a:r>
            <a:r>
              <a:rPr lang="en-US" altLang="en-US" sz="2000" dirty="0"/>
              <a:t> replaced the “reasonable doubt” tests (</a:t>
            </a:r>
            <a:r>
              <a:rPr lang="en-US" altLang="en-US" sz="2000" i="1" dirty="0"/>
              <a:t>Aronson</a:t>
            </a:r>
            <a:r>
              <a:rPr lang="en-US" altLang="en-US" sz="2000" dirty="0"/>
              <a:t> and </a:t>
            </a:r>
            <a:r>
              <a:rPr lang="en-US" altLang="en-US" sz="2000" i="1" dirty="0"/>
              <a:t>Rales</a:t>
            </a:r>
            <a:r>
              <a:rPr lang="en-US" altLang="en-US" sz="2000" dirty="0"/>
              <a:t>).</a:t>
            </a:r>
          </a:p>
        </p:txBody>
      </p:sp>
      <p:sp>
        <p:nvSpPr>
          <p:cNvPr id="2" name="Rectangle 1"/>
          <p:cNvSpPr/>
          <p:nvPr/>
        </p:nvSpPr>
        <p:spPr>
          <a:xfrm>
            <a:off x="381000" y="1524000"/>
            <a:ext cx="8763000" cy="4419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74033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a:t>Demand</a:t>
            </a:r>
            <a:br>
              <a:rPr lang="en-US" altLang="en-US"/>
            </a:br>
            <a:r>
              <a:rPr lang="en-US" altLang="en-US" sz="3500"/>
              <a:t>Delaware: demand excusal</a:t>
            </a:r>
          </a:p>
        </p:txBody>
      </p:sp>
      <p:sp>
        <p:nvSpPr>
          <p:cNvPr id="4710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300" dirty="0"/>
              <a:t>The test for lacking independence (third prong of the </a:t>
            </a:r>
            <a:r>
              <a:rPr lang="en-US" altLang="en-US" sz="2300" i="1" dirty="0"/>
              <a:t>Zuckerberg</a:t>
            </a:r>
            <a:r>
              <a:rPr lang="en-US" altLang="en-US" sz="2300" dirty="0"/>
              <a:t> test): </a:t>
            </a:r>
            <a:r>
              <a:rPr lang="en-US" altLang="en-US" sz="2300" i="1" dirty="0"/>
              <a:t>Beam v. Stewart</a:t>
            </a:r>
            <a:r>
              <a:rPr lang="en-US" altLang="en-US" sz="2300" dirty="0"/>
              <a:t> (Del. 2004): “a plaintiff must plead facts that would support the inference that… </a:t>
            </a:r>
            <a:r>
              <a:rPr lang="en-US" altLang="en-US" sz="2300" b="1" u="sng" dirty="0"/>
              <a:t>the non-interested director would be more willing to risk his or her reputation than risk the relationship with the interested director</a:t>
            </a:r>
            <a:r>
              <a:rPr lang="en-US" altLang="en-US" sz="2300" dirty="0"/>
              <a:t>.”</a:t>
            </a:r>
          </a:p>
          <a:p>
            <a:pPr eaLnBrk="1" hangingPunct="1">
              <a:spcBef>
                <a:spcPct val="0"/>
              </a:spcBef>
            </a:pPr>
            <a:endParaRPr lang="en-US" altLang="en-US" sz="2400" dirty="0"/>
          </a:p>
          <a:p>
            <a:pPr eaLnBrk="1" hangingPunct="1">
              <a:spcBef>
                <a:spcPct val="0"/>
              </a:spcBef>
            </a:pPr>
            <a:r>
              <a:rPr lang="en-US" altLang="en-US" sz="2400" dirty="0"/>
              <a:t>Note that under the Zuckerberg test, a director may be independent even if she:</a:t>
            </a:r>
          </a:p>
          <a:p>
            <a:pPr lvl="1" eaLnBrk="1" hangingPunct="1">
              <a:spcBef>
                <a:spcPct val="0"/>
              </a:spcBef>
            </a:pPr>
            <a:r>
              <a:rPr lang="en-US" altLang="en-US" sz="2000" dirty="0"/>
              <a:t>approved the challenged transaction;</a:t>
            </a:r>
          </a:p>
          <a:p>
            <a:pPr lvl="1" eaLnBrk="1" hangingPunct="1">
              <a:spcBef>
                <a:spcPct val="0"/>
              </a:spcBef>
            </a:pPr>
            <a:r>
              <a:rPr lang="en-US" altLang="en-US" sz="2000" dirty="0"/>
              <a:t>was named as a defendant in the derivative action; or</a:t>
            </a:r>
          </a:p>
          <a:p>
            <a:pPr lvl="1" eaLnBrk="1" hangingPunct="1">
              <a:spcBef>
                <a:spcPct val="0"/>
              </a:spcBef>
            </a:pPr>
            <a:r>
              <a:rPr lang="en-US" altLang="en-US" sz="2000" dirty="0"/>
              <a:t>was nominated by the alleged wrongdoer</a:t>
            </a:r>
          </a:p>
        </p:txBody>
      </p:sp>
    </p:spTree>
    <p:extLst>
      <p:ext uri="{BB962C8B-B14F-4D97-AF65-F5344CB8AC3E}">
        <p14:creationId xmlns:p14="http://schemas.microsoft.com/office/powerpoint/2010/main" val="411693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a:t>Ownership mechanics</a:t>
            </a:r>
            <a:br>
              <a:rPr lang="en-US" altLang="en-US" sz="3500" dirty="0"/>
            </a:br>
            <a:r>
              <a:rPr lang="en-US" altLang="en-US" sz="3500" dirty="0"/>
              <a:t>Designee’s ability to vote shares</a:t>
            </a:r>
            <a:endParaRPr lang="en-US" altLang="en-US" dirty="0"/>
          </a:p>
        </p:txBody>
      </p:sp>
      <p:sp>
        <p:nvSpPr>
          <p:cNvPr id="52227"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Designee’s ability to vote the shares is limited by contract &amp; stock exchange rules</a:t>
            </a:r>
          </a:p>
          <a:p>
            <a:pPr eaLnBrk="1" hangingPunct="1">
              <a:lnSpc>
                <a:spcPct val="90000"/>
              </a:lnSpc>
              <a:spcBef>
                <a:spcPct val="0"/>
              </a:spcBef>
            </a:pPr>
            <a:r>
              <a:rPr lang="en-US" altLang="en-US" sz="2400" dirty="0"/>
              <a:t>Exchange Act §6(b) requires exchanges to prohibit designees from voting shares in director elections, with respect to executive compensation &amp; any other significant matter as determined by SEC rules</a:t>
            </a:r>
            <a:endParaRPr lang="en-US" altLang="en-US" sz="2300" dirty="0"/>
          </a:p>
          <a:p>
            <a:pPr lvl="1" eaLnBrk="1" hangingPunct="1">
              <a:lnSpc>
                <a:spcPct val="90000"/>
              </a:lnSpc>
              <a:spcBef>
                <a:spcPct val="0"/>
              </a:spcBef>
            </a:pPr>
            <a:r>
              <a:rPr lang="en-US" altLang="en-US" sz="2000" dirty="0"/>
              <a:t>NYSE rule 452 allows designees, who solicited but didn’t receive instructions from beneficial SH, to vote the shares on “routine” matters</a:t>
            </a:r>
          </a:p>
          <a:p>
            <a:pPr lvl="1" eaLnBrk="1" hangingPunct="1">
              <a:lnSpc>
                <a:spcPct val="90000"/>
              </a:lnSpc>
              <a:spcBef>
                <a:spcPct val="0"/>
              </a:spcBef>
            </a:pPr>
            <a:r>
              <a:rPr lang="en-US" altLang="en-US" sz="2200" dirty="0"/>
              <a:t>Matters addressed by Exchange Act §6(b) would be “non-routine”</a:t>
            </a:r>
          </a:p>
          <a:p>
            <a:pPr eaLnBrk="1" hangingPunct="1">
              <a:lnSpc>
                <a:spcPct val="90000"/>
              </a:lnSpc>
              <a:spcBef>
                <a:spcPct val="0"/>
              </a:spcBef>
            </a:pPr>
            <a:r>
              <a:rPr lang="en-US" altLang="en-US" sz="2400" dirty="0"/>
              <a:t>On non-routine matters, these shares (called “broker non-votes”, see </a:t>
            </a:r>
            <a:r>
              <a:rPr lang="en-US" altLang="en-US" sz="2400" i="1" dirty="0" err="1"/>
              <a:t>Licht</a:t>
            </a:r>
            <a:r>
              <a:rPr lang="en-US" altLang="en-US" sz="2400" dirty="0"/>
              <a:t>, FN 8) do not count as “voting power present”</a:t>
            </a:r>
          </a:p>
          <a:p>
            <a:pPr eaLnBrk="1" hangingPunct="1">
              <a:lnSpc>
                <a:spcPct val="90000"/>
              </a:lnSpc>
              <a:spcBef>
                <a:spcPct val="0"/>
              </a:spcBef>
            </a:pPr>
            <a:r>
              <a:rPr lang="en-US" altLang="en-US" sz="2400" dirty="0"/>
              <a:t>However, since these shares can still vote on routine matters, they count for establishing a quorum if any routine matter was voted on in the SH meeting</a:t>
            </a:r>
          </a:p>
        </p:txBody>
      </p:sp>
    </p:spTree>
    <p:extLst>
      <p:ext uri="{BB962C8B-B14F-4D97-AF65-F5344CB8AC3E}">
        <p14:creationId xmlns:p14="http://schemas.microsoft.com/office/powerpoint/2010/main" val="34111888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514350" indent="-514350" eaLnBrk="1" hangingPunct="1">
              <a:spcBef>
                <a:spcPts val="0"/>
              </a:spcBef>
              <a:buFont typeface="+mj-lt"/>
              <a:buAutoNum type="alphaLcPeriod"/>
            </a:pPr>
            <a:r>
              <a:rPr lang="en-US" altLang="en-US" sz="2800" dirty="0"/>
              <a:t>Shareholder voting</a:t>
            </a:r>
          </a:p>
          <a:p>
            <a:pPr marL="514350" indent="-514350" eaLnBrk="1" hangingPunct="1">
              <a:spcBef>
                <a:spcPts val="0"/>
              </a:spcBef>
              <a:buFont typeface="+mj-lt"/>
              <a:buAutoNum type="alphaLcPeriod"/>
            </a:pPr>
            <a:r>
              <a:rPr lang="en-US" altLang="en-US" sz="2800" dirty="0">
                <a:solidFill>
                  <a:srgbClr val="0070C0"/>
                </a:solidFill>
              </a:rPr>
              <a:t>Shareholder litigation</a:t>
            </a:r>
          </a:p>
          <a:p>
            <a:pPr marL="914400" lvl="1" indent="-514350" eaLnBrk="1" hangingPunct="1">
              <a:spcBef>
                <a:spcPts val="0"/>
              </a:spcBef>
              <a:buFont typeface="+mj-lt"/>
              <a:buAutoNum type="arabicPeriod"/>
            </a:pPr>
            <a:r>
              <a:rPr lang="en-US" altLang="en-US" sz="2400" dirty="0">
                <a:solidFill>
                  <a:srgbClr val="0070C0"/>
                </a:solidFill>
              </a:rPr>
              <a:t>Derivative actions</a:t>
            </a:r>
          </a:p>
          <a:p>
            <a:pPr marL="1314450" lvl="2" indent="-514350" eaLnBrk="1" hangingPunct="1">
              <a:spcBef>
                <a:spcPts val="0"/>
              </a:spcBef>
            </a:pPr>
            <a:r>
              <a:rPr lang="en-US" altLang="en-US" sz="2000" dirty="0"/>
              <a:t>SH litigation policy</a:t>
            </a:r>
          </a:p>
          <a:p>
            <a:pPr marL="1314450" lvl="2" indent="-514350" eaLnBrk="1" hangingPunct="1">
              <a:spcBef>
                <a:spcPts val="0"/>
              </a:spcBef>
            </a:pPr>
            <a:r>
              <a:rPr lang="en-US" altLang="en-US" sz="2000" dirty="0"/>
              <a:t>Definition</a:t>
            </a:r>
          </a:p>
          <a:p>
            <a:pPr marL="1314450" lvl="2" indent="-514350" eaLnBrk="1" hangingPunct="1">
              <a:spcBef>
                <a:spcPts val="0"/>
              </a:spcBef>
            </a:pPr>
            <a:r>
              <a:rPr lang="en-US" altLang="en-US" sz="2000" dirty="0"/>
              <a:t>Demand</a:t>
            </a:r>
          </a:p>
          <a:p>
            <a:pPr marL="1314450" lvl="2" indent="-514350" eaLnBrk="1" hangingPunct="1">
              <a:spcBef>
                <a:spcPts val="0"/>
              </a:spcBef>
            </a:pPr>
            <a:r>
              <a:rPr lang="en-US" altLang="en-US" sz="2000" dirty="0">
                <a:solidFill>
                  <a:srgbClr val="0070C0"/>
                </a:solidFill>
              </a:rPr>
              <a:t>Special litigation committees</a:t>
            </a:r>
          </a:p>
          <a:p>
            <a:pPr marL="914400" lvl="1" indent="-514350" eaLnBrk="1" hangingPunct="1">
              <a:spcBef>
                <a:spcPts val="0"/>
              </a:spcBef>
              <a:buFont typeface="+mj-lt"/>
              <a:buAutoNum type="arabicPeriod"/>
            </a:pPr>
            <a:r>
              <a:rPr lang="en-US" altLang="en-US" sz="2400" dirty="0"/>
              <a:t>SH inspection rights</a:t>
            </a:r>
          </a:p>
          <a:p>
            <a:pPr marL="914400" lvl="1" indent="-514350" eaLnBrk="1" hangingPunct="1">
              <a:spcBef>
                <a:spcPts val="0"/>
              </a:spcBef>
              <a:buFont typeface="+mj-lt"/>
              <a:buAutoNum type="arabicPeriod"/>
            </a:pPr>
            <a:r>
              <a:rPr lang="en-US" altLang="en-US" sz="2400" dirty="0"/>
              <a:t>Board FD in addressing SH activism</a:t>
            </a:r>
          </a:p>
        </p:txBody>
      </p:sp>
    </p:spTree>
    <p:extLst>
      <p:ext uri="{BB962C8B-B14F-4D97-AF65-F5344CB8AC3E}">
        <p14:creationId xmlns:p14="http://schemas.microsoft.com/office/powerpoint/2010/main" val="187374782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a:t>Special litigation committees</a:t>
            </a:r>
            <a:br>
              <a:rPr lang="en-US" altLang="en-US"/>
            </a:br>
            <a:r>
              <a:rPr lang="en-US" altLang="en-US" sz="3500"/>
              <a:t>Vulnerability of biased boards</a:t>
            </a:r>
          </a:p>
        </p:txBody>
      </p:sp>
      <p:sp>
        <p:nvSpPr>
          <p:cNvPr id="52227"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Firms get one more chance to dismiss a derivative suit when demand is futile, by forming a Special Litigation Committee</a:t>
            </a:r>
            <a:endParaRPr lang="en-US" altLang="en-US" sz="2000" dirty="0">
              <a:solidFill>
                <a:srgbClr val="FF0000"/>
              </a:solidFill>
            </a:endParaRPr>
          </a:p>
          <a:p>
            <a:pPr lvl="1" eaLnBrk="1" hangingPunct="1">
              <a:lnSpc>
                <a:spcPct val="90000"/>
              </a:lnSpc>
              <a:spcBef>
                <a:spcPct val="0"/>
              </a:spcBef>
            </a:pPr>
            <a:r>
              <a:rPr lang="en-US" altLang="en-US" sz="2000" dirty="0"/>
              <a:t>This is because fair decisions that happen to have been made by a conflicted board create attractive targets for strike suits</a:t>
            </a:r>
          </a:p>
          <a:p>
            <a:pPr eaLnBrk="1" hangingPunct="1">
              <a:lnSpc>
                <a:spcPct val="90000"/>
              </a:lnSpc>
              <a:spcBef>
                <a:spcPct val="0"/>
              </a:spcBef>
            </a:pPr>
            <a:r>
              <a:rPr lang="en-US" altLang="en-US" sz="2400" dirty="0"/>
              <a:t>Firm asks court to apply BJR (i.e., defer) to a decision of an SLC </a:t>
            </a:r>
            <a:r>
              <a:rPr lang="en-US" altLang="en-US" sz="2000" dirty="0"/>
              <a:t>(composed of disinterested directors) </a:t>
            </a:r>
            <a:r>
              <a:rPr lang="en-US" altLang="en-US" sz="2400" dirty="0"/>
              <a:t>that the derivative action lacks merit</a:t>
            </a:r>
          </a:p>
          <a:p>
            <a:pPr lvl="1" eaLnBrk="1" hangingPunct="1">
              <a:lnSpc>
                <a:spcPct val="90000"/>
              </a:lnSpc>
              <a:spcBef>
                <a:spcPct val="0"/>
              </a:spcBef>
            </a:pPr>
            <a:r>
              <a:rPr lang="en-US" altLang="en-US" sz="2000" dirty="0"/>
              <a:t>Unlike demand futility litigation, in SLC litigation plaintiff is entitled to limited discovery (as to the independence of the SLC members)</a:t>
            </a:r>
          </a:p>
          <a:p>
            <a:pPr eaLnBrk="1" hangingPunct="1">
              <a:lnSpc>
                <a:spcPct val="90000"/>
              </a:lnSpc>
              <a:spcBef>
                <a:spcPct val="0"/>
              </a:spcBef>
            </a:pPr>
            <a:r>
              <a:rPr lang="en-US" altLang="en-US" sz="2400" dirty="0"/>
              <a:t>Most states simply apply BJR analysis to SLC’s decision</a:t>
            </a:r>
          </a:p>
          <a:p>
            <a:pPr eaLnBrk="1" hangingPunct="1">
              <a:lnSpc>
                <a:spcPct val="90000"/>
              </a:lnSpc>
              <a:spcBef>
                <a:spcPct val="0"/>
              </a:spcBef>
            </a:pPr>
            <a:r>
              <a:rPr lang="en-US" altLang="en-US" sz="2400" dirty="0"/>
              <a:t>Delaware applies two steps (</a:t>
            </a:r>
            <a:r>
              <a:rPr lang="en-US" altLang="en-US" sz="2400" i="1" dirty="0"/>
              <a:t>Zapata Corp. v. Maldonado</a:t>
            </a:r>
            <a:r>
              <a:rPr lang="en-US" altLang="en-US" sz="2400" dirty="0"/>
              <a:t> [Del. 1981])</a:t>
            </a:r>
          </a:p>
          <a:p>
            <a:pPr lvl="1" eaLnBrk="1" hangingPunct="1">
              <a:lnSpc>
                <a:spcPct val="90000"/>
              </a:lnSpc>
              <a:spcBef>
                <a:spcPct val="0"/>
              </a:spcBef>
            </a:pPr>
            <a:r>
              <a:rPr lang="en-US" altLang="en-US" sz="2200" dirty="0"/>
              <a:t>Quasi-BJR analysis to SLC’s decision</a:t>
            </a:r>
          </a:p>
          <a:p>
            <a:pPr lvl="2" eaLnBrk="1" hangingPunct="1">
              <a:lnSpc>
                <a:spcPct val="90000"/>
              </a:lnSpc>
              <a:spcBef>
                <a:spcPct val="0"/>
              </a:spcBef>
            </a:pPr>
            <a:r>
              <a:rPr lang="en-US" altLang="en-US" sz="2100" dirty="0"/>
              <a:t>SLC independence &amp; good faith</a:t>
            </a:r>
          </a:p>
          <a:p>
            <a:pPr lvl="2" eaLnBrk="1" hangingPunct="1">
              <a:lnSpc>
                <a:spcPct val="90000"/>
              </a:lnSpc>
              <a:spcBef>
                <a:spcPct val="0"/>
              </a:spcBef>
            </a:pPr>
            <a:r>
              <a:rPr lang="en-US" altLang="en-US" sz="2100" dirty="0"/>
              <a:t>Reasonable bases for the SLC’s recommendations</a:t>
            </a:r>
          </a:p>
          <a:p>
            <a:pPr lvl="1" eaLnBrk="1" hangingPunct="1">
              <a:lnSpc>
                <a:spcPct val="90000"/>
              </a:lnSpc>
              <a:spcBef>
                <a:spcPct val="0"/>
              </a:spcBef>
            </a:pPr>
            <a:r>
              <a:rPr lang="en-US" altLang="en-US" sz="2200" dirty="0"/>
              <a:t>Court may apply its own “independent business judgment” as to whether to dismiss the suit</a:t>
            </a:r>
            <a:endParaRPr lang="en-US" altLang="en-US" sz="2400" dirty="0"/>
          </a:p>
        </p:txBody>
      </p:sp>
    </p:spTree>
    <p:extLst>
      <p:ext uri="{BB962C8B-B14F-4D97-AF65-F5344CB8AC3E}">
        <p14:creationId xmlns:p14="http://schemas.microsoft.com/office/powerpoint/2010/main" val="32375699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a:t>Special litigation committees</a:t>
            </a:r>
            <a:br>
              <a:rPr lang="en-US" altLang="en-US" sz="3500"/>
            </a:br>
            <a:r>
              <a:rPr lang="en-US" altLang="en-US" sz="3500" i="1"/>
              <a:t>In re Oracle Deriv. Litig.</a:t>
            </a:r>
            <a:r>
              <a:rPr lang="en-US" altLang="en-US" sz="3500"/>
              <a:t> </a:t>
            </a:r>
            <a:r>
              <a:rPr lang="en-US" altLang="en-US" sz="2000"/>
              <a:t>[Del. Ch. 2003]</a:t>
            </a:r>
          </a:p>
        </p:txBody>
      </p:sp>
      <p:sp>
        <p:nvSpPr>
          <p:cNvPr id="5427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Plaintiffs allege that four directors of Oracle – Ellison, Henley, Lucas and </a:t>
            </a:r>
            <a:r>
              <a:rPr lang="en-US" altLang="en-US" sz="2400" dirty="0" err="1"/>
              <a:t>Boskin</a:t>
            </a:r>
            <a:r>
              <a:rPr lang="en-US" altLang="en-US" sz="2400" dirty="0"/>
              <a:t> - engaged in insider trading</a:t>
            </a:r>
          </a:p>
          <a:p>
            <a:pPr eaLnBrk="1" hangingPunct="1">
              <a:spcBef>
                <a:spcPct val="0"/>
              </a:spcBef>
            </a:pPr>
            <a:r>
              <a:rPr lang="en-US" altLang="en-US" sz="2400" dirty="0"/>
              <a:t>Upon being sued, Oracle appoints an SLC of two new directors (weren’t on the board when alleged events took place)</a:t>
            </a:r>
          </a:p>
          <a:p>
            <a:pPr lvl="1" eaLnBrk="1" hangingPunct="1">
              <a:spcBef>
                <a:spcPct val="0"/>
              </a:spcBef>
            </a:pPr>
            <a:r>
              <a:rPr lang="en-US" altLang="en-US" sz="2000" dirty="0"/>
              <a:t>Garcia-Molina: chairman of Stanford’s computer science department</a:t>
            </a:r>
          </a:p>
          <a:p>
            <a:pPr lvl="1" eaLnBrk="1" hangingPunct="1">
              <a:spcBef>
                <a:spcPct val="0"/>
              </a:spcBef>
            </a:pPr>
            <a:r>
              <a:rPr lang="en-US" altLang="en-US" sz="2000" dirty="0" err="1"/>
              <a:t>Grundfest</a:t>
            </a:r>
            <a:r>
              <a:rPr lang="en-US" altLang="en-US" sz="2000" dirty="0"/>
              <a:t>: professor at Stanford law school</a:t>
            </a:r>
          </a:p>
          <a:p>
            <a:pPr lvl="2" eaLnBrk="1" hangingPunct="1">
              <a:spcBef>
                <a:spcPct val="0"/>
              </a:spcBef>
            </a:pPr>
            <a:r>
              <a:rPr lang="en-US" altLang="en-US" sz="1900" dirty="0"/>
              <a:t>Directs Stanford’s director college &amp; the program in law, business and corporate governance.</a:t>
            </a:r>
            <a:endParaRPr lang="en-US" altLang="en-US" sz="1900" dirty="0">
              <a:solidFill>
                <a:srgbClr val="FF0000"/>
              </a:solidFill>
            </a:endParaRPr>
          </a:p>
        </p:txBody>
      </p:sp>
    </p:spTree>
    <p:extLst>
      <p:ext uri="{BB962C8B-B14F-4D97-AF65-F5344CB8AC3E}">
        <p14:creationId xmlns:p14="http://schemas.microsoft.com/office/powerpoint/2010/main" val="311522758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a:t>Special litigation committees</a:t>
            </a:r>
            <a:br>
              <a:rPr lang="en-US" altLang="en-US"/>
            </a:br>
            <a:r>
              <a:rPr lang="en-US" altLang="en-US" sz="3500" i="1"/>
              <a:t>Oracle</a:t>
            </a:r>
          </a:p>
        </p:txBody>
      </p:sp>
      <p:sp>
        <p:nvSpPr>
          <p:cNvPr id="5529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Compensation: $250/hour (below their market price)</a:t>
            </a:r>
          </a:p>
          <a:p>
            <a:pPr lvl="1" eaLnBrk="1" hangingPunct="1">
              <a:spcBef>
                <a:spcPct val="0"/>
              </a:spcBef>
            </a:pPr>
            <a:r>
              <a:rPr lang="en-US" altLang="en-US" sz="2000" dirty="0"/>
              <a:t>To preserve their objectivity, SLC members agreed to give up compensation if court determined that it impaired their impartiality</a:t>
            </a:r>
          </a:p>
          <a:p>
            <a:pPr eaLnBrk="1" hangingPunct="1">
              <a:spcBef>
                <a:spcPct val="0"/>
              </a:spcBef>
            </a:pPr>
            <a:r>
              <a:rPr lang="en-US" altLang="en-US" sz="2400" dirty="0"/>
              <a:t>Advisors’ objectivity</a:t>
            </a:r>
          </a:p>
          <a:p>
            <a:pPr lvl="1" eaLnBrk="1" hangingPunct="1">
              <a:spcBef>
                <a:spcPct val="0"/>
              </a:spcBef>
            </a:pPr>
            <a:r>
              <a:rPr lang="en-US" altLang="en-US" sz="2000" dirty="0"/>
              <a:t>The SLC hires legal counsel (Simpson </a:t>
            </a:r>
            <a:r>
              <a:rPr lang="en-US" altLang="en-US" sz="2000" dirty="0" err="1"/>
              <a:t>Thacher</a:t>
            </a:r>
            <a:r>
              <a:rPr lang="en-US" altLang="en-US" sz="2000" dirty="0"/>
              <a:t>) &amp; economists (NERA).  Court examines the advisors’ objectivity and finds no problem.</a:t>
            </a:r>
          </a:p>
          <a:p>
            <a:pPr lvl="1" eaLnBrk="1" hangingPunct="1">
              <a:spcBef>
                <a:spcPct val="0"/>
              </a:spcBef>
            </a:pPr>
            <a:r>
              <a:rPr lang="en-US" altLang="en-US" sz="2000" dirty="0">
                <a:solidFill>
                  <a:srgbClr val="FF0000"/>
                </a:solidFill>
              </a:rPr>
              <a:t>What evidence would taint the advisors’ objectivity?</a:t>
            </a:r>
          </a:p>
          <a:p>
            <a:pPr eaLnBrk="1" hangingPunct="1">
              <a:spcBef>
                <a:spcPct val="0"/>
              </a:spcBef>
            </a:pPr>
            <a:r>
              <a:rPr lang="en-US" altLang="en-US" sz="2400" dirty="0"/>
              <a:t>SLC’s report</a:t>
            </a:r>
          </a:p>
          <a:p>
            <a:pPr lvl="1" eaLnBrk="1" hangingPunct="1">
              <a:spcBef>
                <a:spcPct val="0"/>
              </a:spcBef>
            </a:pPr>
            <a:r>
              <a:rPr lang="en-US" altLang="en-US" sz="2000" dirty="0"/>
              <a:t>SLC interviewed 70 witnesses. Its report was 1,110 pages long. Court finds no problems with the SLC’s investigation procedure</a:t>
            </a:r>
          </a:p>
          <a:p>
            <a:pPr lvl="1" eaLnBrk="1" hangingPunct="1">
              <a:spcBef>
                <a:spcPct val="0"/>
              </a:spcBef>
            </a:pPr>
            <a:r>
              <a:rPr lang="en-US" altLang="en-US" sz="2000" dirty="0"/>
              <a:t>SLC recommends to dismiss the claims</a:t>
            </a:r>
          </a:p>
        </p:txBody>
      </p:sp>
    </p:spTree>
    <p:extLst>
      <p:ext uri="{BB962C8B-B14F-4D97-AF65-F5344CB8AC3E}">
        <p14:creationId xmlns:p14="http://schemas.microsoft.com/office/powerpoint/2010/main" val="102628653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a:t>Special litigation committees</a:t>
            </a:r>
            <a:br>
              <a:rPr lang="en-US" altLang="en-US"/>
            </a:br>
            <a:r>
              <a:rPr lang="en-US" altLang="en-US" sz="3500" i="1"/>
              <a:t>Oracle</a:t>
            </a:r>
            <a:endParaRPr lang="en-US" altLang="en-US" sz="3500"/>
          </a:p>
        </p:txBody>
      </p:sp>
      <p:sp>
        <p:nvSpPr>
          <p:cNvPr id="56323" name="Rectangle 3"/>
          <p:cNvSpPr>
            <a:spLocks noGrp="1" noChangeArrowheads="1"/>
          </p:cNvSpPr>
          <p:nvPr>
            <p:ph type="body" idx="1"/>
          </p:nvPr>
        </p:nvSpPr>
        <p:spPr>
          <a:xfrm>
            <a:off x="0" y="1447800"/>
            <a:ext cx="9144000" cy="5410200"/>
          </a:xfrm>
        </p:spPr>
        <p:txBody>
          <a:bodyPr/>
          <a:lstStyle/>
          <a:p>
            <a:pPr eaLnBrk="1" hangingPunct="1">
              <a:spcBef>
                <a:spcPct val="0"/>
              </a:spcBef>
              <a:buFont typeface="Wingdings" pitchFamily="2" charset="2"/>
              <a:buNone/>
            </a:pPr>
            <a:r>
              <a:rPr lang="en-US" altLang="en-US" sz="2600" dirty="0"/>
              <a:t>Legal analysis (</a:t>
            </a:r>
            <a:r>
              <a:rPr lang="en-US" altLang="en-US" sz="2600" i="1" dirty="0"/>
              <a:t>Zapata</a:t>
            </a:r>
            <a:r>
              <a:rPr lang="en-US" altLang="en-US" sz="2600" dirty="0"/>
              <a:t>)</a:t>
            </a:r>
          </a:p>
          <a:p>
            <a:pPr eaLnBrk="1" hangingPunct="1">
              <a:spcBef>
                <a:spcPct val="0"/>
              </a:spcBef>
            </a:pPr>
            <a:endParaRPr lang="en-US" altLang="en-US" sz="2600" dirty="0"/>
          </a:p>
          <a:p>
            <a:pPr eaLnBrk="1" hangingPunct="1">
              <a:spcBef>
                <a:spcPct val="0"/>
              </a:spcBef>
            </a:pPr>
            <a:r>
              <a:rPr lang="en-US" altLang="en-US" sz="2600" dirty="0"/>
              <a:t>Step 1: Quasi-BJR analysis</a:t>
            </a:r>
          </a:p>
          <a:p>
            <a:pPr lvl="1" eaLnBrk="1" hangingPunct="1">
              <a:spcBef>
                <a:spcPct val="0"/>
              </a:spcBef>
            </a:pPr>
            <a:r>
              <a:rPr lang="en-US" altLang="en-US" sz="2200" dirty="0"/>
              <a:t>SLC members’ independence</a:t>
            </a:r>
          </a:p>
          <a:p>
            <a:pPr lvl="1" eaLnBrk="1" hangingPunct="1">
              <a:spcBef>
                <a:spcPct val="0"/>
              </a:spcBef>
            </a:pPr>
            <a:endParaRPr lang="en-US" altLang="en-US" sz="2200" dirty="0"/>
          </a:p>
          <a:p>
            <a:pPr lvl="1" eaLnBrk="1" hangingPunct="1">
              <a:spcBef>
                <a:spcPct val="0"/>
              </a:spcBef>
            </a:pPr>
            <a:r>
              <a:rPr lang="en-US" altLang="en-US" sz="2200" dirty="0"/>
              <a:t>SLC members’ good faith</a:t>
            </a:r>
          </a:p>
          <a:p>
            <a:pPr lvl="1" eaLnBrk="1" hangingPunct="1">
              <a:spcBef>
                <a:spcPct val="0"/>
              </a:spcBef>
            </a:pPr>
            <a:endParaRPr lang="en-US" altLang="en-US" sz="2200" dirty="0"/>
          </a:p>
          <a:p>
            <a:pPr lvl="1" eaLnBrk="1" hangingPunct="1">
              <a:spcBef>
                <a:spcPct val="0"/>
              </a:spcBef>
            </a:pPr>
            <a:r>
              <a:rPr lang="en-US" altLang="en-US" sz="2200" dirty="0"/>
              <a:t>Reasonable bases for the SLC’s recommendations</a:t>
            </a:r>
          </a:p>
          <a:p>
            <a:pPr eaLnBrk="1" hangingPunct="1">
              <a:spcBef>
                <a:spcPct val="0"/>
              </a:spcBef>
            </a:pPr>
            <a:endParaRPr lang="en-US" altLang="en-US" sz="2600" dirty="0"/>
          </a:p>
          <a:p>
            <a:pPr eaLnBrk="1" hangingPunct="1">
              <a:spcBef>
                <a:spcPct val="0"/>
              </a:spcBef>
            </a:pPr>
            <a:r>
              <a:rPr lang="en-US" altLang="en-US" sz="2600" dirty="0"/>
              <a:t>Step 2: “Independent business judgment”</a:t>
            </a:r>
          </a:p>
        </p:txBody>
      </p:sp>
      <p:pic>
        <p:nvPicPr>
          <p:cNvPr id="56324" name="Picture 4" descr="ch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338512"/>
            <a:ext cx="447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5" descr="ch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948112"/>
            <a:ext cx="4476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6" name="Picture 6" descr="bcj_zsul[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667000"/>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164225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a:t>Special litigation committees</a:t>
            </a:r>
            <a:br>
              <a:rPr lang="en-US" altLang="en-US"/>
            </a:br>
            <a:r>
              <a:rPr lang="en-US" altLang="en-US" sz="3500" i="1"/>
              <a:t>Oracle</a:t>
            </a:r>
          </a:p>
        </p:txBody>
      </p:sp>
      <p:pic>
        <p:nvPicPr>
          <p:cNvPr id="57347" name="Picture 5" descr="logo_stanfo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347913"/>
            <a:ext cx="26670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8" name="Text Box 6"/>
          <p:cNvSpPr txBox="1">
            <a:spLocks noChangeArrowheads="1"/>
          </p:cNvSpPr>
          <p:nvPr/>
        </p:nvSpPr>
        <p:spPr bwMode="auto">
          <a:xfrm>
            <a:off x="76200" y="2271713"/>
            <a:ext cx="1676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800" b="1">
                <a:latin typeface="Arial" charset="0"/>
              </a:rPr>
              <a:t>Ellison</a:t>
            </a:r>
          </a:p>
        </p:txBody>
      </p:sp>
      <p:sp>
        <p:nvSpPr>
          <p:cNvPr id="57349" name="Text Box 7"/>
          <p:cNvSpPr txBox="1">
            <a:spLocks noChangeArrowheads="1"/>
          </p:cNvSpPr>
          <p:nvPr/>
        </p:nvSpPr>
        <p:spPr bwMode="auto">
          <a:xfrm>
            <a:off x="76200" y="2971800"/>
            <a:ext cx="167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800" b="1">
                <a:latin typeface="Arial" charset="0"/>
              </a:rPr>
              <a:t>Boskin</a:t>
            </a:r>
          </a:p>
        </p:txBody>
      </p:sp>
      <p:sp>
        <p:nvSpPr>
          <p:cNvPr id="57350" name="Text Box 8"/>
          <p:cNvSpPr txBox="1">
            <a:spLocks noChangeArrowheads="1"/>
          </p:cNvSpPr>
          <p:nvPr/>
        </p:nvSpPr>
        <p:spPr bwMode="auto">
          <a:xfrm>
            <a:off x="0" y="3643313"/>
            <a:ext cx="1676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800" b="1">
                <a:latin typeface="Arial" charset="0"/>
              </a:rPr>
              <a:t>Lucas</a:t>
            </a:r>
          </a:p>
        </p:txBody>
      </p:sp>
      <p:sp>
        <p:nvSpPr>
          <p:cNvPr id="57351" name="Text Box 9"/>
          <p:cNvSpPr txBox="1">
            <a:spLocks noChangeArrowheads="1"/>
          </p:cNvSpPr>
          <p:nvPr/>
        </p:nvSpPr>
        <p:spPr bwMode="auto">
          <a:xfrm>
            <a:off x="6324600" y="2286000"/>
            <a:ext cx="2743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800" b="1">
                <a:latin typeface="Arial" charset="0"/>
              </a:rPr>
              <a:t>Garcia-Molina</a:t>
            </a:r>
          </a:p>
        </p:txBody>
      </p:sp>
      <p:sp>
        <p:nvSpPr>
          <p:cNvPr id="57352" name="Text Box 10"/>
          <p:cNvSpPr txBox="1">
            <a:spLocks noChangeArrowheads="1"/>
          </p:cNvSpPr>
          <p:nvPr/>
        </p:nvSpPr>
        <p:spPr bwMode="auto">
          <a:xfrm>
            <a:off x="6553200" y="3643313"/>
            <a:ext cx="1981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800" b="1">
                <a:latin typeface="Arial" charset="0"/>
              </a:rPr>
              <a:t>Grundfest</a:t>
            </a:r>
          </a:p>
        </p:txBody>
      </p:sp>
      <p:cxnSp>
        <p:nvCxnSpPr>
          <p:cNvPr id="57353" name="AutoShape 11"/>
          <p:cNvCxnSpPr>
            <a:cxnSpLocks noChangeShapeType="1"/>
            <a:stCxn id="57351" idx="1"/>
          </p:cNvCxnSpPr>
          <p:nvPr/>
        </p:nvCxnSpPr>
        <p:spPr bwMode="auto">
          <a:xfrm flipH="1">
            <a:off x="5867400" y="2546350"/>
            <a:ext cx="457200" cy="808038"/>
          </a:xfrm>
          <a:prstGeom prst="straightConnector1">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57354" name="AutoShape 12"/>
          <p:cNvCxnSpPr>
            <a:cxnSpLocks noChangeShapeType="1"/>
            <a:stCxn id="57352" idx="1"/>
          </p:cNvCxnSpPr>
          <p:nvPr/>
        </p:nvCxnSpPr>
        <p:spPr bwMode="auto">
          <a:xfrm flipH="1" flipV="1">
            <a:off x="5867400" y="3354388"/>
            <a:ext cx="685800" cy="549275"/>
          </a:xfrm>
          <a:prstGeom prst="straightConnector1">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57355" name="AutoShape 13"/>
          <p:cNvCxnSpPr>
            <a:cxnSpLocks noChangeShapeType="1"/>
            <a:stCxn id="57348" idx="3"/>
          </p:cNvCxnSpPr>
          <p:nvPr/>
        </p:nvCxnSpPr>
        <p:spPr bwMode="auto">
          <a:xfrm>
            <a:off x="1752600" y="2532063"/>
            <a:ext cx="1447800" cy="822325"/>
          </a:xfrm>
          <a:prstGeom prst="straightConnector1">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57356" name="AutoShape 14"/>
          <p:cNvCxnSpPr>
            <a:cxnSpLocks noChangeShapeType="1"/>
            <a:stCxn id="57349" idx="3"/>
          </p:cNvCxnSpPr>
          <p:nvPr/>
        </p:nvCxnSpPr>
        <p:spPr bwMode="auto">
          <a:xfrm>
            <a:off x="1752600" y="3232150"/>
            <a:ext cx="1447800" cy="122238"/>
          </a:xfrm>
          <a:prstGeom prst="straightConnector1">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57357" name="AutoShape 15"/>
          <p:cNvCxnSpPr>
            <a:cxnSpLocks noChangeShapeType="1"/>
            <a:stCxn id="57350" idx="3"/>
          </p:cNvCxnSpPr>
          <p:nvPr/>
        </p:nvCxnSpPr>
        <p:spPr bwMode="auto">
          <a:xfrm flipV="1">
            <a:off x="1676400" y="3354388"/>
            <a:ext cx="1524000" cy="549275"/>
          </a:xfrm>
          <a:prstGeom prst="straightConnector1">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57358" name="Text Box 16"/>
          <p:cNvSpPr txBox="1">
            <a:spLocks noChangeArrowheads="1"/>
          </p:cNvSpPr>
          <p:nvPr/>
        </p:nvSpPr>
        <p:spPr bwMode="auto">
          <a:xfrm>
            <a:off x="0" y="16002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800" b="1" u="sng">
                <a:latin typeface="Arial" charset="0"/>
              </a:rPr>
              <a:t>SLC members’ independence</a:t>
            </a:r>
          </a:p>
        </p:txBody>
      </p:sp>
      <p:sp>
        <p:nvSpPr>
          <p:cNvPr id="57359" name="Text Box 17"/>
          <p:cNvSpPr txBox="1">
            <a:spLocks noChangeArrowheads="1"/>
          </p:cNvSpPr>
          <p:nvPr/>
        </p:nvSpPr>
        <p:spPr bwMode="auto">
          <a:xfrm>
            <a:off x="0" y="4405313"/>
            <a:ext cx="914400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400" b="1" u="sng" dirty="0">
                <a:latin typeface="Arial" charset="0"/>
              </a:rPr>
              <a:t>What the SLC report disclosed:</a:t>
            </a:r>
          </a:p>
          <a:p>
            <a:pPr eaLnBrk="1" hangingPunct="1">
              <a:spcBef>
                <a:spcPct val="50000"/>
              </a:spcBef>
              <a:buFontTx/>
              <a:buChar char="•"/>
            </a:pPr>
            <a:r>
              <a:rPr lang="en-US" altLang="en-US" sz="1800" dirty="0">
                <a:latin typeface="Arial" charset="0"/>
              </a:rPr>
              <a:t> </a:t>
            </a:r>
            <a:r>
              <a:rPr lang="en-US" altLang="en-US" sz="1800" dirty="0" err="1">
                <a:latin typeface="Arial" charset="0"/>
              </a:rPr>
              <a:t>Boskin</a:t>
            </a:r>
            <a:r>
              <a:rPr lang="en-US" altLang="en-US" sz="1800" dirty="0">
                <a:latin typeface="Arial" charset="0"/>
              </a:rPr>
              <a:t> is a Stanford Professor</a:t>
            </a:r>
          </a:p>
          <a:p>
            <a:pPr eaLnBrk="1" hangingPunct="1">
              <a:spcBef>
                <a:spcPct val="50000"/>
              </a:spcBef>
              <a:buFontTx/>
              <a:buChar char="•"/>
            </a:pPr>
            <a:r>
              <a:rPr lang="en-US" altLang="en-US" sz="1800" dirty="0">
                <a:latin typeface="Arial" charset="0"/>
              </a:rPr>
              <a:t> Lucas made certain donations to Stanford, and donated $50,000 to after </a:t>
            </a:r>
            <a:r>
              <a:rPr lang="en-US" altLang="en-US" sz="1800" dirty="0" err="1">
                <a:latin typeface="Arial" charset="0"/>
              </a:rPr>
              <a:t>Grundfest</a:t>
            </a:r>
            <a:r>
              <a:rPr lang="en-US" altLang="en-US" sz="1800" dirty="0">
                <a:latin typeface="Arial" charset="0"/>
              </a:rPr>
              <a:t> delivered a speech to a Venture Capital Fund in which Lucas’ son is a partner (half the money went to </a:t>
            </a:r>
            <a:r>
              <a:rPr lang="en-US" altLang="en-US" sz="1800" dirty="0" err="1">
                <a:latin typeface="Arial" charset="0"/>
              </a:rPr>
              <a:t>Grundfest’s</a:t>
            </a:r>
            <a:r>
              <a:rPr lang="en-US" altLang="en-US" sz="1800" dirty="0">
                <a:latin typeface="Arial" charset="0"/>
              </a:rPr>
              <a:t> research account)</a:t>
            </a:r>
          </a:p>
        </p:txBody>
      </p:sp>
    </p:spTree>
    <p:extLst>
      <p:ext uri="{BB962C8B-B14F-4D97-AF65-F5344CB8AC3E}">
        <p14:creationId xmlns:p14="http://schemas.microsoft.com/office/powerpoint/2010/main" val="286276787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a:t>Special litigation committees</a:t>
            </a:r>
            <a:br>
              <a:rPr lang="en-US" altLang="en-US"/>
            </a:br>
            <a:r>
              <a:rPr lang="en-US" altLang="en-US" sz="3500" i="1"/>
              <a:t>Oracle</a:t>
            </a:r>
          </a:p>
        </p:txBody>
      </p:sp>
      <p:sp>
        <p:nvSpPr>
          <p:cNvPr id="58371" name="Rectangle 3"/>
          <p:cNvSpPr>
            <a:spLocks noGrp="1" noChangeArrowheads="1"/>
          </p:cNvSpPr>
          <p:nvPr>
            <p:ph type="body" idx="1"/>
          </p:nvPr>
        </p:nvSpPr>
        <p:spPr>
          <a:xfrm>
            <a:off x="0" y="1447800"/>
            <a:ext cx="9144000" cy="5410200"/>
          </a:xfrm>
        </p:spPr>
        <p:txBody>
          <a:bodyPr/>
          <a:lstStyle/>
          <a:p>
            <a:pPr algn="ctr" eaLnBrk="1" hangingPunct="1">
              <a:buFont typeface="Wingdings" pitchFamily="2" charset="2"/>
              <a:buNone/>
            </a:pPr>
            <a:r>
              <a:rPr lang="en-US" altLang="en-US" sz="2600" b="1" u="sng" dirty="0" err="1"/>
              <a:t>Boskin</a:t>
            </a:r>
            <a:endParaRPr lang="en-US" altLang="en-US" sz="2600" b="1" u="sng" dirty="0"/>
          </a:p>
          <a:p>
            <a:pPr eaLnBrk="1" hangingPunct="1"/>
            <a:r>
              <a:rPr lang="en-US" altLang="en-US" sz="2400" dirty="0"/>
              <a:t>Taught </a:t>
            </a:r>
            <a:r>
              <a:rPr lang="en-US" altLang="en-US" sz="2400" dirty="0" err="1"/>
              <a:t>Grundfest</a:t>
            </a:r>
            <a:r>
              <a:rPr lang="en-US" altLang="en-US" sz="2400" dirty="0"/>
              <a:t> when G was a Ph.D. student</a:t>
            </a:r>
          </a:p>
          <a:p>
            <a:pPr eaLnBrk="1" hangingPunct="1"/>
            <a:r>
              <a:rPr lang="en-US" altLang="en-US" sz="2400" dirty="0"/>
              <a:t>Both </a:t>
            </a:r>
            <a:r>
              <a:rPr lang="en-US" altLang="en-US" sz="2400" dirty="0" err="1"/>
              <a:t>Boskin</a:t>
            </a:r>
            <a:r>
              <a:rPr lang="en-US" altLang="en-US" sz="2400" dirty="0"/>
              <a:t> &amp; </a:t>
            </a:r>
            <a:r>
              <a:rPr lang="en-US" altLang="en-US" sz="2400" dirty="0" err="1"/>
              <a:t>Grundfest</a:t>
            </a:r>
            <a:r>
              <a:rPr lang="en-US" altLang="en-US" sz="2400" dirty="0"/>
              <a:t> are steering committee members at the Stanford Institute for Economic Policy Research</a:t>
            </a:r>
          </a:p>
          <a:p>
            <a:pPr algn="ctr" eaLnBrk="1" hangingPunct="1">
              <a:buFont typeface="Wingdings" pitchFamily="2" charset="2"/>
              <a:buNone/>
            </a:pPr>
            <a:r>
              <a:rPr lang="en-US" altLang="en-US" sz="2600" b="1" u="sng" dirty="0"/>
              <a:t>Lucas</a:t>
            </a:r>
          </a:p>
          <a:p>
            <a:pPr eaLnBrk="1" hangingPunct="1"/>
            <a:r>
              <a:rPr lang="en-US" altLang="en-US" sz="2400" dirty="0"/>
              <a:t>A major donor to Stanford Law School &amp; Stanford Institute for Economic Policy Research </a:t>
            </a:r>
          </a:p>
          <a:p>
            <a:pPr algn="ctr" eaLnBrk="1" hangingPunct="1">
              <a:buFont typeface="Wingdings" pitchFamily="2" charset="2"/>
              <a:buNone/>
            </a:pPr>
            <a:r>
              <a:rPr lang="en-US" altLang="en-US" sz="2600" b="1" u="sng" dirty="0"/>
              <a:t>Ellison</a:t>
            </a:r>
          </a:p>
          <a:p>
            <a:pPr eaLnBrk="1" hangingPunct="1"/>
            <a:r>
              <a:rPr lang="en-US" altLang="en-US" sz="2400" dirty="0"/>
              <a:t>Ellison &amp; Oracle make significant contributions to Stanford</a:t>
            </a:r>
          </a:p>
          <a:p>
            <a:pPr eaLnBrk="1" hangingPunct="1"/>
            <a:r>
              <a:rPr lang="en-US" altLang="en-US" sz="2400" dirty="0"/>
              <a:t>But: Ellison’s child applied to Stanford and was rejected</a:t>
            </a:r>
          </a:p>
          <a:p>
            <a:pPr lvl="1" eaLnBrk="1" hangingPunct="1"/>
            <a:r>
              <a:rPr lang="en-US" altLang="en-US" sz="2000" dirty="0"/>
              <a:t>Ellison apparently continued to consider donations to Stanford after this</a:t>
            </a:r>
          </a:p>
        </p:txBody>
      </p:sp>
    </p:spTree>
    <p:extLst>
      <p:ext uri="{BB962C8B-B14F-4D97-AF65-F5344CB8AC3E}">
        <p14:creationId xmlns:p14="http://schemas.microsoft.com/office/powerpoint/2010/main" val="16852644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a:t>Special litigation committees</a:t>
            </a:r>
            <a:br>
              <a:rPr lang="en-US" altLang="en-US"/>
            </a:br>
            <a:r>
              <a:rPr lang="en-US" altLang="en-US" sz="3500"/>
              <a:t>Comparing </a:t>
            </a:r>
            <a:r>
              <a:rPr lang="en-US" altLang="en-US" sz="3500" i="1"/>
              <a:t>Beam</a:t>
            </a:r>
            <a:r>
              <a:rPr lang="en-US" altLang="en-US" sz="3500"/>
              <a:t> &amp; </a:t>
            </a:r>
            <a:r>
              <a:rPr lang="en-US" altLang="en-US" sz="3500" i="1"/>
              <a:t>Oracle</a:t>
            </a:r>
          </a:p>
        </p:txBody>
      </p:sp>
      <p:sp>
        <p:nvSpPr>
          <p:cNvPr id="59395" name="Rectangle 3"/>
          <p:cNvSpPr>
            <a:spLocks noGrp="1" noChangeArrowheads="1"/>
          </p:cNvSpPr>
          <p:nvPr>
            <p:ph type="body" idx="1"/>
          </p:nvPr>
        </p:nvSpPr>
        <p:spPr>
          <a:xfrm>
            <a:off x="0" y="5638800"/>
            <a:ext cx="9144000" cy="609600"/>
          </a:xfrm>
        </p:spPr>
        <p:txBody>
          <a:bodyPr/>
          <a:lstStyle/>
          <a:p>
            <a:pPr eaLnBrk="1" hangingPunct="1"/>
            <a:r>
              <a:rPr lang="en-US" altLang="en-US" sz="2400" dirty="0">
                <a:solidFill>
                  <a:srgbClr val="FF0000"/>
                </a:solidFill>
              </a:rPr>
              <a:t>Why is the analysis and outcome different?</a:t>
            </a:r>
          </a:p>
        </p:txBody>
      </p:sp>
      <p:pic>
        <p:nvPicPr>
          <p:cNvPr id="59396" name="Picture 6" descr="stewart_martha_cp_85514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514600"/>
            <a:ext cx="19050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9397" name="Picture 10" descr="180px-Larry_ellison_portra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0"/>
            <a:ext cx="1714500"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8" name="Text Box 11"/>
          <p:cNvSpPr txBox="1">
            <a:spLocks noChangeArrowheads="1"/>
          </p:cNvSpPr>
          <p:nvPr/>
        </p:nvSpPr>
        <p:spPr bwMode="auto">
          <a:xfrm>
            <a:off x="3581400" y="4618038"/>
            <a:ext cx="55626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Clr>
                <a:schemeClr val="tx2"/>
              </a:buClr>
              <a:buSzPct val="70000"/>
              <a:buFont typeface="Wingdings" pitchFamily="2" charset="2"/>
              <a:buNone/>
            </a:pPr>
            <a:r>
              <a:rPr lang="en-US" altLang="en-US" sz="2200" i="1">
                <a:latin typeface="Arial" charset="0"/>
              </a:rPr>
              <a:t>Beam</a:t>
            </a:r>
            <a:r>
              <a:rPr lang="en-US" altLang="en-US" sz="2200">
                <a:latin typeface="Arial" charset="0"/>
              </a:rPr>
              <a:t>: “…for presuit demand purposes, friendship must be accompanied by substantially more…”</a:t>
            </a:r>
          </a:p>
        </p:txBody>
      </p:sp>
      <p:sp>
        <p:nvSpPr>
          <p:cNvPr id="59399" name="Text Box 12"/>
          <p:cNvSpPr txBox="1">
            <a:spLocks noChangeArrowheads="1"/>
          </p:cNvSpPr>
          <p:nvPr/>
        </p:nvSpPr>
        <p:spPr bwMode="auto">
          <a:xfrm>
            <a:off x="1981200" y="1676400"/>
            <a:ext cx="4953000"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2200" i="1">
                <a:latin typeface="Arial" charset="0"/>
              </a:rPr>
              <a:t>Oracle</a:t>
            </a:r>
            <a:r>
              <a:rPr lang="en-US" altLang="en-US" sz="2200">
                <a:latin typeface="Arial" charset="0"/>
              </a:rPr>
              <a:t>: “Homo sapiens is not merely homo economicus… an array of other motivations exist to influence human behavior… envy… love, friendship, and collegiality.”</a:t>
            </a:r>
          </a:p>
        </p:txBody>
      </p:sp>
    </p:spTree>
    <p:extLst>
      <p:ext uri="{BB962C8B-B14F-4D97-AF65-F5344CB8AC3E}">
        <p14:creationId xmlns:p14="http://schemas.microsoft.com/office/powerpoint/2010/main" val="158170334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514350" indent="-514350" eaLnBrk="1" hangingPunct="1">
              <a:spcBef>
                <a:spcPts val="0"/>
              </a:spcBef>
              <a:buFont typeface="+mj-lt"/>
              <a:buAutoNum type="alphaLcPeriod"/>
            </a:pPr>
            <a:r>
              <a:rPr lang="en-US" altLang="en-US" sz="2800" dirty="0"/>
              <a:t>Shareholder voting</a:t>
            </a:r>
          </a:p>
          <a:p>
            <a:pPr marL="514350" indent="-514350" eaLnBrk="1" hangingPunct="1">
              <a:spcBef>
                <a:spcPts val="0"/>
              </a:spcBef>
              <a:buFont typeface="+mj-lt"/>
              <a:buAutoNum type="alphaLcPeriod"/>
            </a:pPr>
            <a:r>
              <a:rPr lang="en-US" altLang="en-US" sz="2800" dirty="0">
                <a:solidFill>
                  <a:srgbClr val="0070C0"/>
                </a:solidFill>
              </a:rPr>
              <a:t>Shareholder litigation</a:t>
            </a:r>
          </a:p>
          <a:p>
            <a:pPr marL="914400" lvl="1" indent="-514350" eaLnBrk="1" hangingPunct="1">
              <a:spcBef>
                <a:spcPts val="0"/>
              </a:spcBef>
              <a:buFont typeface="+mj-lt"/>
              <a:buAutoNum type="arabicPeriod"/>
            </a:pPr>
            <a:r>
              <a:rPr lang="en-US" altLang="en-US" sz="2400" dirty="0"/>
              <a:t>Derivative actions</a:t>
            </a:r>
          </a:p>
          <a:p>
            <a:pPr marL="914400" lvl="1" indent="-514350" eaLnBrk="1" hangingPunct="1">
              <a:spcBef>
                <a:spcPts val="0"/>
              </a:spcBef>
              <a:buFont typeface="+mj-lt"/>
              <a:buAutoNum type="arabicPeriod"/>
            </a:pPr>
            <a:r>
              <a:rPr lang="en-US" altLang="en-US" sz="2400" dirty="0">
                <a:solidFill>
                  <a:srgbClr val="0070C0"/>
                </a:solidFill>
              </a:rPr>
              <a:t>SH inspection rights</a:t>
            </a:r>
          </a:p>
          <a:p>
            <a:pPr marL="914400" lvl="1" indent="-514350" eaLnBrk="1" hangingPunct="1">
              <a:spcBef>
                <a:spcPts val="0"/>
              </a:spcBef>
              <a:buFont typeface="+mj-lt"/>
              <a:buAutoNum type="arabicPeriod"/>
            </a:pPr>
            <a:r>
              <a:rPr lang="en-US" altLang="en-US" sz="2400" dirty="0"/>
              <a:t>Board FD in addressing SH activism</a:t>
            </a:r>
            <a:endParaRPr lang="en-US" altLang="en-US" sz="2000" dirty="0"/>
          </a:p>
        </p:txBody>
      </p:sp>
    </p:spTree>
    <p:extLst>
      <p:ext uri="{BB962C8B-B14F-4D97-AF65-F5344CB8AC3E}">
        <p14:creationId xmlns:p14="http://schemas.microsoft.com/office/powerpoint/2010/main" val="261710360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SH inspection rights</a:t>
            </a:r>
            <a:br>
              <a:rPr lang="en-US" altLang="en-US"/>
            </a:br>
            <a:r>
              <a:rPr lang="en-US" altLang="en-US" sz="3500"/>
              <a:t>Purposes</a:t>
            </a:r>
            <a:endParaRPr lang="en-US" altLang="en-US"/>
          </a:p>
        </p:txBody>
      </p:sp>
      <p:sp>
        <p:nvSpPr>
          <p:cNvPr id="61443" name="Rectangle 3"/>
          <p:cNvSpPr>
            <a:spLocks noGrp="1" noChangeArrowheads="1"/>
          </p:cNvSpPr>
          <p:nvPr>
            <p:ph type="body" idx="1"/>
          </p:nvPr>
        </p:nvSpPr>
        <p:spPr>
          <a:xfrm>
            <a:off x="0" y="1447800"/>
            <a:ext cx="9144000" cy="5410200"/>
          </a:xfrm>
        </p:spPr>
        <p:txBody>
          <a:bodyPr/>
          <a:lstStyle/>
          <a:p>
            <a:pPr>
              <a:spcBef>
                <a:spcPct val="0"/>
              </a:spcBef>
            </a:pPr>
            <a:r>
              <a:rPr lang="en-US" altLang="en-US" sz="2400" dirty="0"/>
              <a:t>SH inspection rights can:</a:t>
            </a:r>
          </a:p>
          <a:p>
            <a:pPr lvl="1">
              <a:spcBef>
                <a:spcPct val="0"/>
              </a:spcBef>
            </a:pPr>
            <a:r>
              <a:rPr lang="en-US" altLang="en-US" sz="2000" dirty="0"/>
              <a:t>Facilitate SH litigation: getting non-public information that sufficiently substantiates allegations that the complaint survives a motion to dismiss</a:t>
            </a:r>
          </a:p>
          <a:p>
            <a:pPr lvl="1">
              <a:spcBef>
                <a:spcPct val="0"/>
              </a:spcBef>
            </a:pPr>
            <a:r>
              <a:rPr lang="en-US" altLang="en-US" sz="2000" dirty="0"/>
              <a:t>Facilitate SH voting: getting non-public information that will persuade SHs to support an insurgent in proxy contest (e.g., uncovering info that shows the board did a poor job managing the firm &amp; shouldn’t be re-elected)</a:t>
            </a:r>
          </a:p>
          <a:p>
            <a:pPr>
              <a:spcBef>
                <a:spcPct val="0"/>
              </a:spcBef>
            </a:pPr>
            <a:endParaRPr lang="en-US" altLang="en-US" sz="2800" dirty="0"/>
          </a:p>
          <a:p>
            <a:pPr>
              <a:spcBef>
                <a:spcPct val="0"/>
              </a:spcBef>
            </a:pPr>
            <a:r>
              <a:rPr lang="en-US" altLang="en-US" sz="2400" dirty="0"/>
              <a:t>Why not give SH an automatic right to access all of the corporation’s info?</a:t>
            </a:r>
          </a:p>
          <a:p>
            <a:pPr lvl="1">
              <a:spcBef>
                <a:spcPct val="0"/>
              </a:spcBef>
            </a:pPr>
            <a:r>
              <a:rPr lang="en-US" altLang="en-US" sz="2000" dirty="0"/>
              <a:t>Reduce candor in board discussions</a:t>
            </a:r>
          </a:p>
          <a:p>
            <a:pPr lvl="1">
              <a:spcBef>
                <a:spcPct val="0"/>
              </a:spcBef>
            </a:pPr>
            <a:r>
              <a:rPr lang="en-US" altLang="en-US" sz="2000" dirty="0"/>
              <a:t>May reveal trade secrets</a:t>
            </a:r>
          </a:p>
          <a:p>
            <a:pPr lvl="1">
              <a:spcBef>
                <a:spcPct val="0"/>
              </a:spcBef>
            </a:pPr>
            <a:r>
              <a:rPr lang="en-US" altLang="en-US" sz="2000" dirty="0"/>
              <a:t>May be used to harass/extort firm (imposing costs on firm)</a:t>
            </a:r>
          </a:p>
        </p:txBody>
      </p:sp>
    </p:spTree>
    <p:extLst>
      <p:ext uri="{BB962C8B-B14F-4D97-AF65-F5344CB8AC3E}">
        <p14:creationId xmlns:p14="http://schemas.microsoft.com/office/powerpoint/2010/main" val="1792676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857250" lvl="1" indent="-457200" eaLnBrk="1" hangingPunct="1">
              <a:spcBef>
                <a:spcPts val="0"/>
              </a:spcBef>
              <a:buFont typeface="+mj-lt"/>
              <a:buAutoNum type="arabicPeriod"/>
            </a:pPr>
            <a:r>
              <a:rPr lang="en-US" altLang="en-US" sz="2400" dirty="0"/>
              <a:t>Share ownership</a:t>
            </a:r>
          </a:p>
          <a:p>
            <a:pPr lvl="2" indent="-342900" eaLnBrk="1" hangingPunct="1">
              <a:spcBef>
                <a:spcPts val="0"/>
              </a:spcBef>
            </a:pPr>
            <a:r>
              <a:rPr lang="en-US" altLang="en-US" sz="2000" dirty="0"/>
              <a:t>Ownership structure</a:t>
            </a:r>
          </a:p>
          <a:p>
            <a:pPr lvl="2" indent="-342900" eaLnBrk="1" hangingPunct="1">
              <a:spcBef>
                <a:spcPts val="0"/>
              </a:spcBef>
            </a:pPr>
            <a:r>
              <a:rPr lang="en-US" altLang="en-US" sz="2000" dirty="0"/>
              <a:t>Ownership mechanics (in public firms)</a:t>
            </a:r>
          </a:p>
          <a:p>
            <a:pPr marL="914400" lvl="1" indent="-514350" eaLnBrk="1" hangingPunct="1">
              <a:spcBef>
                <a:spcPts val="0"/>
              </a:spcBef>
              <a:buFont typeface="+mj-lt"/>
              <a:buAutoNum type="arabicPeriod"/>
            </a:pPr>
            <a:r>
              <a:rPr lang="en-US" altLang="en-US" sz="2400" dirty="0">
                <a:solidFill>
                  <a:srgbClr val="0070C0"/>
                </a:solidFill>
              </a:rPr>
              <a:t>M&amp;A “players” (SH incentives)</a:t>
            </a:r>
          </a:p>
          <a:p>
            <a:pPr marL="914400" lvl="1" indent="-514350" eaLnBrk="1" hangingPunct="1">
              <a:spcBef>
                <a:spcPts val="0"/>
              </a:spcBef>
              <a:buFont typeface="+mj-lt"/>
              <a:buAutoNum type="arabicPeriod"/>
            </a:pPr>
            <a:r>
              <a:rPr lang="en-US" altLang="en-US" sz="2400" dirty="0"/>
              <a:t>FD of SHs</a:t>
            </a:r>
          </a:p>
          <a:p>
            <a:pPr marL="514350" indent="-514350" eaLnBrk="1" hangingPunct="1">
              <a:spcBef>
                <a:spcPts val="0"/>
              </a:spcBef>
              <a:buFont typeface="+mj-lt"/>
              <a:buAutoNum type="alphaLcPeriod"/>
            </a:pPr>
            <a:r>
              <a:rPr lang="en-US" altLang="en-US" sz="2800" dirty="0"/>
              <a:t>Shareholder voting</a:t>
            </a:r>
          </a:p>
          <a:p>
            <a:pPr marL="514350" indent="-514350" eaLnBrk="1" hangingPunct="1">
              <a:spcBef>
                <a:spcPts val="0"/>
              </a:spcBef>
              <a:buFont typeface="+mj-lt"/>
              <a:buAutoNum type="alphaLcPeriod"/>
            </a:pPr>
            <a:r>
              <a:rPr lang="en-US" altLang="en-US" sz="2800" dirty="0"/>
              <a:t>Shareholder litigation</a:t>
            </a:r>
          </a:p>
        </p:txBody>
      </p:sp>
    </p:spTree>
    <p:extLst>
      <p:ext uri="{BB962C8B-B14F-4D97-AF65-F5344CB8AC3E}">
        <p14:creationId xmlns:p14="http://schemas.microsoft.com/office/powerpoint/2010/main" val="36578470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SH inspection rights</a:t>
            </a:r>
            <a:br>
              <a:rPr lang="en-US" altLang="en-US"/>
            </a:br>
            <a:r>
              <a:rPr lang="en-US" altLang="en-US" sz="3500"/>
              <a:t>DGCL</a:t>
            </a:r>
            <a:endParaRPr lang="en-US" altLang="en-US"/>
          </a:p>
        </p:txBody>
      </p:sp>
      <p:sp>
        <p:nvSpPr>
          <p:cNvPr id="62467" name="Rectangle 3"/>
          <p:cNvSpPr>
            <a:spLocks noGrp="1" noChangeArrowheads="1"/>
          </p:cNvSpPr>
          <p:nvPr>
            <p:ph type="body" idx="1"/>
          </p:nvPr>
        </p:nvSpPr>
        <p:spPr>
          <a:xfrm>
            <a:off x="0" y="1447800"/>
            <a:ext cx="9144000" cy="5410200"/>
          </a:xfrm>
        </p:spPr>
        <p:txBody>
          <a:bodyPr/>
          <a:lstStyle/>
          <a:p>
            <a:r>
              <a:rPr lang="en-US" altLang="en-US" sz="2800" dirty="0"/>
              <a:t>Proper purpose (DGCL §220(b))</a:t>
            </a:r>
          </a:p>
          <a:p>
            <a:pPr lvl="1"/>
            <a:r>
              <a:rPr lang="en-US" altLang="en-US" sz="2400" dirty="0"/>
              <a:t>SH must make a written demand, presenting a “proper purpose” (i.e., a purpose “reasonably related to such person’s interest as a stockholder”)</a:t>
            </a:r>
          </a:p>
          <a:p>
            <a:r>
              <a:rPr lang="en-US" altLang="en-US" sz="2800" dirty="0"/>
              <a:t>Who has </a:t>
            </a:r>
            <a:r>
              <a:rPr lang="en-US" altLang="en-US" sz="2800" dirty="0" err="1"/>
              <a:t>BoP</a:t>
            </a:r>
            <a:r>
              <a:rPr lang="en-US" altLang="en-US" sz="2800" dirty="0"/>
              <a:t> whether purpose is proper? (DGCL §220(c))</a:t>
            </a:r>
          </a:p>
          <a:p>
            <a:pPr lvl="1"/>
            <a:r>
              <a:rPr lang="en-US" altLang="en-US" sz="2400" dirty="0"/>
              <a:t>If SH seeks access to the SH list, </a:t>
            </a:r>
            <a:r>
              <a:rPr lang="en-US" altLang="en-US" sz="2400" dirty="0" err="1"/>
              <a:t>BoP</a:t>
            </a:r>
            <a:r>
              <a:rPr lang="en-US" altLang="en-US" sz="2400" dirty="0"/>
              <a:t> on the firm to show that SH does not have a “proper purpose”</a:t>
            </a:r>
          </a:p>
          <a:p>
            <a:pPr lvl="1"/>
            <a:r>
              <a:rPr lang="en-US" altLang="en-US" sz="2400" dirty="0"/>
              <a:t>If SH seeks access to other corporate records, </a:t>
            </a:r>
            <a:r>
              <a:rPr lang="en-US" altLang="en-US" sz="2400" dirty="0" err="1"/>
              <a:t>BoP</a:t>
            </a:r>
            <a:r>
              <a:rPr lang="en-US" altLang="en-US" sz="2400" dirty="0"/>
              <a:t> on the SH to prove “proper purpose”</a:t>
            </a:r>
          </a:p>
        </p:txBody>
      </p:sp>
    </p:spTree>
    <p:extLst>
      <p:ext uri="{BB962C8B-B14F-4D97-AF65-F5344CB8AC3E}">
        <p14:creationId xmlns:p14="http://schemas.microsoft.com/office/powerpoint/2010/main" val="115288888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SH inspection rights</a:t>
            </a:r>
            <a:br>
              <a:rPr lang="en-US" altLang="en-US" sz="3500"/>
            </a:br>
            <a:r>
              <a:rPr lang="en-US" altLang="en-US" sz="3500" i="1"/>
              <a:t>Pershing Square v. Ceridian</a:t>
            </a:r>
            <a:r>
              <a:rPr lang="en-US" altLang="en-US" sz="2000"/>
              <a:t> [Del. Ch. 2007]</a:t>
            </a:r>
          </a:p>
        </p:txBody>
      </p:sp>
      <p:sp>
        <p:nvSpPr>
          <p:cNvPr id="63491" name="Rectangle 3"/>
          <p:cNvSpPr>
            <a:spLocks noGrp="1" noChangeArrowheads="1"/>
          </p:cNvSpPr>
          <p:nvPr>
            <p:ph type="body" idx="1"/>
          </p:nvPr>
        </p:nvSpPr>
        <p:spPr>
          <a:xfrm>
            <a:off x="0" y="1447800"/>
            <a:ext cx="9144000" cy="5410200"/>
          </a:xfrm>
        </p:spPr>
        <p:txBody>
          <a:bodyPr/>
          <a:lstStyle/>
          <a:p>
            <a:pPr>
              <a:spcBef>
                <a:spcPct val="0"/>
              </a:spcBef>
            </a:pPr>
            <a:r>
              <a:rPr lang="en-US" altLang="en-US" sz="2400" dirty="0"/>
              <a:t>Pershing Square, a hedge fund, is Ceridian’s largest SH (11.3%)</a:t>
            </a:r>
          </a:p>
          <a:p>
            <a:pPr lvl="1">
              <a:spcBef>
                <a:spcPct val="0"/>
              </a:spcBef>
            </a:pPr>
            <a:r>
              <a:rPr lang="en-US" altLang="en-US" sz="2000" dirty="0"/>
              <a:t>Ackman is its portfolio manager</a:t>
            </a:r>
          </a:p>
          <a:p>
            <a:pPr>
              <a:spcBef>
                <a:spcPct val="0"/>
              </a:spcBef>
            </a:pPr>
            <a:r>
              <a:rPr lang="en-US" altLang="en-US" sz="2400" dirty="0" err="1"/>
              <a:t>Comdata</a:t>
            </a:r>
            <a:r>
              <a:rPr lang="en-US" altLang="en-US" sz="2400" dirty="0"/>
              <a:t> is Ceridian’s largest operating subsidiary</a:t>
            </a:r>
          </a:p>
          <a:p>
            <a:pPr lvl="1">
              <a:spcBef>
                <a:spcPct val="0"/>
              </a:spcBef>
            </a:pPr>
            <a:r>
              <a:rPr lang="en-US" altLang="en-US" sz="2000" dirty="0" err="1"/>
              <a:t>Krow</a:t>
            </a:r>
            <a:r>
              <a:rPr lang="en-US" altLang="en-US" sz="2000" dirty="0"/>
              <a:t> is </a:t>
            </a:r>
            <a:r>
              <a:rPr lang="en-US" altLang="en-US" sz="2000" dirty="0" err="1"/>
              <a:t>Comdata’s</a:t>
            </a:r>
            <a:r>
              <a:rPr lang="en-US" altLang="en-US" sz="2000" dirty="0"/>
              <a:t> president</a:t>
            </a:r>
          </a:p>
          <a:p>
            <a:pPr>
              <a:spcBef>
                <a:spcPct val="0"/>
              </a:spcBef>
            </a:pPr>
            <a:r>
              <a:rPr lang="en-US" altLang="en-US" sz="2400" dirty="0"/>
              <a:t>Ackman learns that </a:t>
            </a:r>
            <a:r>
              <a:rPr lang="en-US" altLang="en-US" sz="2400" dirty="0" err="1"/>
              <a:t>Krow</a:t>
            </a:r>
            <a:r>
              <a:rPr lang="en-US" altLang="en-US" sz="2400" dirty="0"/>
              <a:t> sold Ceridian stock; calls </a:t>
            </a:r>
            <a:r>
              <a:rPr lang="en-US" altLang="en-US" sz="2400" dirty="0" err="1"/>
              <a:t>Krow</a:t>
            </a:r>
            <a:r>
              <a:rPr lang="en-US" altLang="en-US" sz="2400" dirty="0"/>
              <a:t> to learn why</a:t>
            </a:r>
          </a:p>
          <a:p>
            <a:pPr lvl="1">
              <a:spcBef>
                <a:spcPct val="0"/>
              </a:spcBef>
            </a:pPr>
            <a:r>
              <a:rPr lang="en-US" altLang="en-US" sz="2000" dirty="0">
                <a:solidFill>
                  <a:srgbClr val="FF0000"/>
                </a:solidFill>
              </a:rPr>
              <a:t>How does Ackman know about </a:t>
            </a:r>
            <a:r>
              <a:rPr lang="en-US" altLang="en-US" sz="2000" dirty="0" err="1">
                <a:solidFill>
                  <a:srgbClr val="FF0000"/>
                </a:solidFill>
              </a:rPr>
              <a:t>Krow’s</a:t>
            </a:r>
            <a:r>
              <a:rPr lang="en-US" altLang="en-US" sz="2000" dirty="0">
                <a:solidFill>
                  <a:srgbClr val="FF0000"/>
                </a:solidFill>
              </a:rPr>
              <a:t> sale of stock?</a:t>
            </a:r>
          </a:p>
        </p:txBody>
      </p:sp>
      <p:pic>
        <p:nvPicPr>
          <p:cNvPr id="63492" name="Picture 5" descr="MCj024511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5209" y="3505200"/>
            <a:ext cx="305879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478550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tLang="en-US"/>
              <a:t>SH inspection rights</a:t>
            </a:r>
            <a:br>
              <a:rPr lang="en-US" altLang="en-US" sz="3500"/>
            </a:br>
            <a:r>
              <a:rPr lang="en-US" altLang="en-US" sz="3500" i="1"/>
              <a:t>Pershing Square v. Ceridian</a:t>
            </a:r>
            <a:endParaRPr lang="en-US" altLang="en-US" sz="3500"/>
          </a:p>
        </p:txBody>
      </p:sp>
      <p:sp>
        <p:nvSpPr>
          <p:cNvPr id="64515" name="Rectangle 3"/>
          <p:cNvSpPr>
            <a:spLocks noGrp="1" noChangeArrowheads="1"/>
          </p:cNvSpPr>
          <p:nvPr>
            <p:ph type="body" idx="1"/>
          </p:nvPr>
        </p:nvSpPr>
        <p:spPr>
          <a:xfrm>
            <a:off x="0" y="1447800"/>
            <a:ext cx="9144000" cy="5410200"/>
          </a:xfrm>
        </p:spPr>
        <p:txBody>
          <a:bodyPr/>
          <a:lstStyle/>
          <a:p>
            <a:pPr>
              <a:spcBef>
                <a:spcPct val="0"/>
              </a:spcBef>
            </a:pPr>
            <a:r>
              <a:rPr lang="en-US" altLang="en-US" sz="2400" dirty="0" err="1"/>
              <a:t>Krow</a:t>
            </a:r>
            <a:r>
              <a:rPr lang="en-US" altLang="en-US" sz="2400" dirty="0"/>
              <a:t> tells Ackman he’s about to quit because he disagrees with the business strategy pursued by </a:t>
            </a:r>
            <a:r>
              <a:rPr lang="en-US" altLang="en-US" sz="2400" dirty="0" err="1"/>
              <a:t>Marinello</a:t>
            </a:r>
            <a:r>
              <a:rPr lang="en-US" altLang="en-US" sz="2400" dirty="0"/>
              <a:t>, Ceridian’s new CEO</a:t>
            </a:r>
          </a:p>
          <a:p>
            <a:pPr lvl="1">
              <a:spcBef>
                <a:spcPct val="0"/>
              </a:spcBef>
            </a:pPr>
            <a:r>
              <a:rPr lang="en-US" altLang="en-US" sz="2000" dirty="0" err="1"/>
              <a:t>Krow</a:t>
            </a:r>
            <a:r>
              <a:rPr lang="en-US" altLang="en-US" sz="2000" dirty="0"/>
              <a:t> wants </a:t>
            </a:r>
            <a:r>
              <a:rPr lang="en-US" altLang="en-US" sz="2000" dirty="0" err="1"/>
              <a:t>Comdata</a:t>
            </a:r>
            <a:r>
              <a:rPr lang="en-US" altLang="en-US" sz="2000" dirty="0"/>
              <a:t> spun off</a:t>
            </a:r>
          </a:p>
          <a:p>
            <a:pPr lvl="1">
              <a:spcBef>
                <a:spcPct val="0"/>
              </a:spcBef>
            </a:pPr>
            <a:r>
              <a:rPr lang="en-US" altLang="en-US" sz="2000" dirty="0" err="1"/>
              <a:t>Marinello</a:t>
            </a:r>
            <a:r>
              <a:rPr lang="en-US" altLang="en-US" sz="2000" dirty="0"/>
              <a:t> prefers to keep </a:t>
            </a:r>
            <a:r>
              <a:rPr lang="en-US" altLang="en-US" sz="2000" dirty="0" err="1"/>
              <a:t>Comdata</a:t>
            </a:r>
            <a:r>
              <a:rPr lang="en-US" altLang="en-US" sz="2000" dirty="0"/>
              <a:t> &amp; make new acquisitions</a:t>
            </a:r>
          </a:p>
          <a:p>
            <a:pPr>
              <a:spcBef>
                <a:spcPct val="0"/>
              </a:spcBef>
            </a:pPr>
            <a:r>
              <a:rPr lang="en-US" altLang="en-US" sz="2400" dirty="0"/>
              <a:t>Possible motivations for </a:t>
            </a:r>
            <a:r>
              <a:rPr lang="en-US" altLang="en-US" sz="2400" dirty="0" err="1"/>
              <a:t>Marinello</a:t>
            </a:r>
            <a:r>
              <a:rPr lang="en-US" altLang="en-US" sz="2400" dirty="0"/>
              <a:t>, </a:t>
            </a:r>
            <a:r>
              <a:rPr lang="en-US" altLang="en-US" sz="2400" dirty="0" err="1"/>
              <a:t>Krow</a:t>
            </a:r>
            <a:r>
              <a:rPr lang="en-US" altLang="en-US" sz="2400" dirty="0"/>
              <a:t> and Ackman in choosing between the strategies</a:t>
            </a:r>
          </a:p>
        </p:txBody>
      </p:sp>
      <p:sp>
        <p:nvSpPr>
          <p:cNvPr id="64516" name="TextBox 7"/>
          <p:cNvSpPr txBox="1">
            <a:spLocks noChangeArrowheads="1"/>
          </p:cNvSpPr>
          <p:nvPr/>
        </p:nvSpPr>
        <p:spPr bwMode="auto">
          <a:xfrm>
            <a:off x="6580188" y="6334125"/>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dirty="0">
                <a:latin typeface="Arial" charset="0"/>
              </a:rPr>
              <a:t>Gary</a:t>
            </a:r>
            <a:br>
              <a:rPr lang="en-US" altLang="en-US" sz="1400" dirty="0">
                <a:latin typeface="Arial" charset="0"/>
              </a:rPr>
            </a:br>
            <a:r>
              <a:rPr lang="en-US" altLang="en-US" sz="1400" dirty="0" err="1">
                <a:latin typeface="Arial" charset="0"/>
              </a:rPr>
              <a:t>Krow</a:t>
            </a:r>
            <a:endParaRPr lang="en-US" altLang="en-US" sz="1400" dirty="0">
              <a:latin typeface="Arial" charset="0"/>
            </a:endParaRPr>
          </a:p>
        </p:txBody>
      </p:sp>
      <p:pic>
        <p:nvPicPr>
          <p:cNvPr id="64517" name="Picture 9" descr="Marinell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99388" y="4779963"/>
            <a:ext cx="1268412"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8" name="TextBox 10"/>
          <p:cNvSpPr txBox="1">
            <a:spLocks noChangeArrowheads="1"/>
          </p:cNvSpPr>
          <p:nvPr/>
        </p:nvSpPr>
        <p:spPr bwMode="auto">
          <a:xfrm>
            <a:off x="7799388" y="6334125"/>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400">
                <a:latin typeface="Arial" charset="0"/>
              </a:rPr>
              <a:t>Kathryn Marinello </a:t>
            </a:r>
          </a:p>
        </p:txBody>
      </p:sp>
      <p:pic>
        <p:nvPicPr>
          <p:cNvPr id="64519" name="Picture 10" descr="Ackma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80188" y="3362325"/>
            <a:ext cx="2487612"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0" name="Picture 11" descr="Krow.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92888" y="4797425"/>
            <a:ext cx="12065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127880634"/>
              </p:ext>
            </p:extLst>
          </p:nvPr>
        </p:nvGraphicFramePr>
        <p:xfrm>
          <a:off x="49212" y="3581400"/>
          <a:ext cx="6503988" cy="3083560"/>
        </p:xfrm>
        <a:graphic>
          <a:graphicData uri="http://schemas.openxmlformats.org/drawingml/2006/table">
            <a:tbl>
              <a:tblPr firstRow="1" bandRow="1">
                <a:tableStyleId>{5C22544A-7EE6-4342-B048-85BDC9FD1C3A}</a:tableStyleId>
              </a:tblPr>
              <a:tblGrid>
                <a:gridCol w="2167996">
                  <a:extLst>
                    <a:ext uri="{9D8B030D-6E8A-4147-A177-3AD203B41FA5}">
                      <a16:colId xmlns:a16="http://schemas.microsoft.com/office/drawing/2014/main" val="20000"/>
                    </a:ext>
                  </a:extLst>
                </a:gridCol>
                <a:gridCol w="2167996">
                  <a:extLst>
                    <a:ext uri="{9D8B030D-6E8A-4147-A177-3AD203B41FA5}">
                      <a16:colId xmlns:a16="http://schemas.microsoft.com/office/drawing/2014/main" val="20001"/>
                    </a:ext>
                  </a:extLst>
                </a:gridCol>
                <a:gridCol w="2167996">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pPr algn="ctr"/>
                      <a:r>
                        <a:rPr lang="en-US" dirty="0"/>
                        <a:t>Pro-SHs</a:t>
                      </a:r>
                    </a:p>
                  </a:txBody>
                  <a:tcPr/>
                </a:tc>
                <a:tc>
                  <a:txBody>
                    <a:bodyPr/>
                    <a:lstStyle/>
                    <a:p>
                      <a:pPr algn="ctr"/>
                      <a:r>
                        <a:rPr lang="en-US" dirty="0"/>
                        <a:t>Anti-SHs</a:t>
                      </a:r>
                    </a:p>
                  </a:txBody>
                  <a:tcPr/>
                </a:tc>
                <a:extLst>
                  <a:ext uri="{0D108BD9-81ED-4DB2-BD59-A6C34878D82A}">
                    <a16:rowId xmlns:a16="http://schemas.microsoft.com/office/drawing/2014/main" val="10000"/>
                  </a:ext>
                </a:extLst>
              </a:tr>
              <a:tr h="370840">
                <a:tc>
                  <a:txBody>
                    <a:bodyPr/>
                    <a:lstStyle/>
                    <a:p>
                      <a:r>
                        <a:rPr lang="en-US" dirty="0" err="1"/>
                        <a:t>Marinello</a:t>
                      </a:r>
                      <a:endParaRPr lang="en-US" dirty="0"/>
                    </a:p>
                  </a:txBody>
                  <a:tcPr/>
                </a:tc>
                <a:tc>
                  <a:txBody>
                    <a:bodyPr/>
                    <a:lstStyle/>
                    <a:p>
                      <a:r>
                        <a:rPr lang="en-US" sz="1600" dirty="0"/>
                        <a:t>Synergies between </a:t>
                      </a:r>
                      <a:r>
                        <a:rPr lang="en-US" sz="1600" dirty="0" err="1"/>
                        <a:t>Comdata</a:t>
                      </a:r>
                      <a:r>
                        <a:rPr lang="en-US" sz="1600" dirty="0"/>
                        <a:t> &amp; new</a:t>
                      </a:r>
                      <a:r>
                        <a:rPr lang="en-US" sz="1600" baseline="0" dirty="0"/>
                        <a:t> acquisitions</a:t>
                      </a:r>
                      <a:endParaRPr lang="en-US" sz="1600" dirty="0"/>
                    </a:p>
                  </a:txBody>
                  <a:tcPr/>
                </a:tc>
                <a:tc>
                  <a:txBody>
                    <a:bodyPr/>
                    <a:lstStyle/>
                    <a:p>
                      <a:r>
                        <a:rPr lang="en-US" sz="1600" dirty="0"/>
                        <a:t>Empire building</a:t>
                      </a:r>
                    </a:p>
                  </a:txBody>
                  <a:tcPr/>
                </a:tc>
                <a:extLst>
                  <a:ext uri="{0D108BD9-81ED-4DB2-BD59-A6C34878D82A}">
                    <a16:rowId xmlns:a16="http://schemas.microsoft.com/office/drawing/2014/main" val="10001"/>
                  </a:ext>
                </a:extLst>
              </a:tr>
              <a:tr h="370840">
                <a:tc>
                  <a:txBody>
                    <a:bodyPr/>
                    <a:lstStyle/>
                    <a:p>
                      <a:r>
                        <a:rPr lang="en-US" dirty="0" err="1"/>
                        <a:t>Krow</a:t>
                      </a:r>
                      <a:endParaRPr lang="en-US" dirty="0"/>
                    </a:p>
                  </a:txBody>
                  <a:tcPr/>
                </a:tc>
                <a:tc>
                  <a:txBody>
                    <a:bodyPr/>
                    <a:lstStyle/>
                    <a:p>
                      <a:r>
                        <a:rPr lang="en-US" sz="1600" dirty="0"/>
                        <a:t>Checks </a:t>
                      </a:r>
                      <a:r>
                        <a:rPr lang="en-US" sz="1600" dirty="0" err="1"/>
                        <a:t>Marinello’s</a:t>
                      </a:r>
                      <a:r>
                        <a:rPr lang="en-US" sz="1600" dirty="0"/>
                        <a:t> empire building</a:t>
                      </a:r>
                    </a:p>
                  </a:txBody>
                  <a:tcPr/>
                </a:tc>
                <a:tc>
                  <a:txBody>
                    <a:bodyPr/>
                    <a:lstStyle/>
                    <a:p>
                      <a:r>
                        <a:rPr lang="en-US" sz="1600" dirty="0"/>
                        <a:t>Independence;</a:t>
                      </a:r>
                      <a:r>
                        <a:rPr lang="en-US" sz="1600" baseline="0" dirty="0"/>
                        <a:t> short-term profit from spin-off (if he’s leaving soon)</a:t>
                      </a:r>
                      <a:endParaRPr lang="en-US" sz="1600" dirty="0"/>
                    </a:p>
                  </a:txBody>
                  <a:tcPr/>
                </a:tc>
                <a:extLst>
                  <a:ext uri="{0D108BD9-81ED-4DB2-BD59-A6C34878D82A}">
                    <a16:rowId xmlns:a16="http://schemas.microsoft.com/office/drawing/2014/main" val="10002"/>
                  </a:ext>
                </a:extLst>
              </a:tr>
              <a:tr h="370840">
                <a:tc>
                  <a:txBody>
                    <a:bodyPr/>
                    <a:lstStyle/>
                    <a:p>
                      <a:r>
                        <a:rPr lang="en-US" dirty="0"/>
                        <a:t>Ackman</a:t>
                      </a:r>
                    </a:p>
                  </a:txBody>
                  <a:tcPr/>
                </a:tc>
                <a:tc>
                  <a:txBody>
                    <a:bodyPr/>
                    <a:lstStyle/>
                    <a:p>
                      <a:r>
                        <a:rPr lang="en-US" sz="1600" dirty="0"/>
                        <a:t>Focus Ceridian</a:t>
                      </a:r>
                      <a:r>
                        <a:rPr lang="en-US" sz="1600" baseline="0" dirty="0"/>
                        <a:t> &amp; </a:t>
                      </a:r>
                      <a:r>
                        <a:rPr lang="en-US" sz="1600" baseline="0" dirty="0" err="1"/>
                        <a:t>Comdata</a:t>
                      </a:r>
                      <a:r>
                        <a:rPr lang="en-US" sz="1600" baseline="0" dirty="0"/>
                        <a:t> (each has separate core competence)</a:t>
                      </a:r>
                      <a:endParaRPr lang="en-US" sz="1600" dirty="0"/>
                    </a:p>
                  </a:txBody>
                  <a:tcPr/>
                </a:tc>
                <a:tc>
                  <a:txBody>
                    <a:bodyPr/>
                    <a:lstStyle/>
                    <a:p>
                      <a:r>
                        <a:rPr lang="en-US" sz="1600" dirty="0"/>
                        <a:t>Short-term profits from spin-off</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3281400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ltLang="en-US"/>
              <a:t>SH inspection rights</a:t>
            </a:r>
            <a:br>
              <a:rPr lang="en-US" altLang="en-US" sz="3500"/>
            </a:br>
            <a:r>
              <a:rPr lang="en-US" altLang="en-US" sz="3500" i="1"/>
              <a:t>Pershing Square v. Ceridian</a:t>
            </a:r>
          </a:p>
        </p:txBody>
      </p:sp>
      <p:sp>
        <p:nvSpPr>
          <p:cNvPr id="65539" name="Rectangle 3"/>
          <p:cNvSpPr>
            <a:spLocks noGrp="1" noChangeArrowheads="1"/>
          </p:cNvSpPr>
          <p:nvPr>
            <p:ph type="body" idx="1"/>
          </p:nvPr>
        </p:nvSpPr>
        <p:spPr>
          <a:xfrm>
            <a:off x="0" y="1447800"/>
            <a:ext cx="9144000" cy="5410200"/>
          </a:xfrm>
        </p:spPr>
        <p:txBody>
          <a:bodyPr/>
          <a:lstStyle/>
          <a:p>
            <a:pPr marL="342900" lvl="1" indent="-342900">
              <a:spcBef>
                <a:spcPct val="0"/>
              </a:spcBef>
              <a:buFont typeface="Arial" charset="0"/>
              <a:buChar char="•"/>
            </a:pPr>
            <a:r>
              <a:rPr lang="en-US" altLang="en-US" sz="2400" dirty="0"/>
              <a:t>On the phone, Ackman &amp; </a:t>
            </a:r>
            <a:r>
              <a:rPr lang="en-US" altLang="en-US" sz="2400" dirty="0" err="1"/>
              <a:t>Krow</a:t>
            </a:r>
            <a:r>
              <a:rPr lang="en-US" altLang="en-US" sz="2400" dirty="0"/>
              <a:t> discuss Pershing Square running a slate of directors at the upcoming elections</a:t>
            </a:r>
          </a:p>
          <a:p>
            <a:pPr>
              <a:spcBef>
                <a:spcPct val="0"/>
              </a:spcBef>
            </a:pPr>
            <a:r>
              <a:rPr lang="en-US" altLang="en-US" sz="2400" dirty="0" err="1"/>
              <a:t>Krow</a:t>
            </a:r>
            <a:r>
              <a:rPr lang="en-US" altLang="en-US" sz="2400" dirty="0"/>
              <a:t> then meets with Ackman at an airport</a:t>
            </a:r>
          </a:p>
          <a:p>
            <a:pPr lvl="1">
              <a:spcBef>
                <a:spcPct val="0"/>
              </a:spcBef>
            </a:pPr>
            <a:r>
              <a:rPr lang="en-US" altLang="en-US" sz="2000" dirty="0"/>
              <a:t>Tells Ackman which Ceridian SHs supported a </a:t>
            </a:r>
            <a:r>
              <a:rPr lang="en-US" altLang="en-US" sz="2000" dirty="0" err="1"/>
              <a:t>Comdata</a:t>
            </a:r>
            <a:r>
              <a:rPr lang="en-US" altLang="en-US" sz="2000" dirty="0"/>
              <a:t> spin-off and would support Ackman’s director slate</a:t>
            </a:r>
          </a:p>
          <a:p>
            <a:pPr lvl="1">
              <a:spcBef>
                <a:spcPct val="0"/>
              </a:spcBef>
            </a:pPr>
            <a:r>
              <a:rPr lang="en-US" altLang="en-US" sz="2000" dirty="0"/>
              <a:t>Also tells Ackman that he wrote two letters to Ceridian’s board, detailing mismanagement by the previous Ceridian CEO &amp; hinting that the board failed to oversee the CEO</a:t>
            </a:r>
          </a:p>
          <a:p>
            <a:pPr lvl="1">
              <a:spcBef>
                <a:spcPct val="0"/>
              </a:spcBef>
            </a:pPr>
            <a:r>
              <a:rPr lang="en-US" altLang="en-US" sz="2000" dirty="0">
                <a:solidFill>
                  <a:srgbClr val="FF0000"/>
                </a:solidFill>
              </a:rPr>
              <a:t>How is the info useful for Pershing’s bid to elect directors?</a:t>
            </a:r>
          </a:p>
          <a:p>
            <a:pPr>
              <a:spcBef>
                <a:spcPct val="0"/>
              </a:spcBef>
            </a:pPr>
            <a:r>
              <a:rPr lang="en-US" altLang="en-US" sz="2400" dirty="0"/>
              <a:t>Previous CEO was terminated &amp; replaced by </a:t>
            </a:r>
            <a:r>
              <a:rPr lang="en-US" altLang="en-US" sz="2400" dirty="0" err="1"/>
              <a:t>Marinello</a:t>
            </a:r>
            <a:r>
              <a:rPr lang="en-US" altLang="en-US" sz="2400" dirty="0"/>
              <a:t>, but </a:t>
            </a:r>
            <a:r>
              <a:rPr lang="en-US" altLang="en-US" sz="2400" dirty="0" err="1"/>
              <a:t>Krow</a:t>
            </a:r>
            <a:r>
              <a:rPr lang="en-US" altLang="en-US" sz="2400" dirty="0"/>
              <a:t> thinks that the letters damaged his relationship with the board &amp; </a:t>
            </a:r>
            <a:r>
              <a:rPr lang="en-US" altLang="en-US" sz="2400" dirty="0" err="1"/>
              <a:t>Marinello</a:t>
            </a:r>
            <a:r>
              <a:rPr lang="en-US" altLang="en-US" sz="2400" dirty="0"/>
              <a:t> was hired with the intention of firing </a:t>
            </a:r>
            <a:r>
              <a:rPr lang="en-US" altLang="en-US" sz="2400" dirty="0" err="1"/>
              <a:t>Krow</a:t>
            </a:r>
            <a:endParaRPr lang="en-US" altLang="en-US" sz="2400" dirty="0"/>
          </a:p>
        </p:txBody>
      </p:sp>
    </p:spTree>
    <p:extLst>
      <p:ext uri="{BB962C8B-B14F-4D97-AF65-F5344CB8AC3E}">
        <p14:creationId xmlns:p14="http://schemas.microsoft.com/office/powerpoint/2010/main" val="212321461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a:t>SH inspection rights</a:t>
            </a:r>
            <a:br>
              <a:rPr lang="en-US" altLang="en-US" sz="3500"/>
            </a:br>
            <a:r>
              <a:rPr lang="en-US" altLang="en-US" sz="3500" i="1"/>
              <a:t>Pershing Square v. Ceridian</a:t>
            </a:r>
          </a:p>
        </p:txBody>
      </p:sp>
      <p:sp>
        <p:nvSpPr>
          <p:cNvPr id="66563" name="Rectangle 3"/>
          <p:cNvSpPr>
            <a:spLocks noGrp="1" noChangeArrowheads="1"/>
          </p:cNvSpPr>
          <p:nvPr>
            <p:ph type="body" idx="1"/>
          </p:nvPr>
        </p:nvSpPr>
        <p:spPr>
          <a:xfrm>
            <a:off x="0" y="1447800"/>
            <a:ext cx="9144000" cy="5410200"/>
          </a:xfrm>
        </p:spPr>
        <p:txBody>
          <a:bodyPr/>
          <a:lstStyle/>
          <a:p>
            <a:pPr>
              <a:spcBef>
                <a:spcPct val="0"/>
              </a:spcBef>
            </a:pPr>
            <a:r>
              <a:rPr lang="en-US" altLang="en-US" sz="2400" dirty="0"/>
              <a:t>Pershing makes a DGCL §220 demand to receive:</a:t>
            </a:r>
          </a:p>
          <a:p>
            <a:pPr lvl="1">
              <a:spcBef>
                <a:spcPct val="0"/>
              </a:spcBef>
            </a:pPr>
            <a:r>
              <a:rPr lang="en-US" altLang="en-US" sz="2000" dirty="0"/>
              <a:t>A copy of Ceridian’s current bylaws</a:t>
            </a:r>
          </a:p>
          <a:p>
            <a:pPr lvl="1">
              <a:spcBef>
                <a:spcPct val="0"/>
              </a:spcBef>
            </a:pPr>
            <a:r>
              <a:rPr lang="en-US" altLang="en-US" sz="2000" dirty="0"/>
              <a:t>SH list</a:t>
            </a:r>
          </a:p>
          <a:p>
            <a:pPr lvl="1">
              <a:spcBef>
                <a:spcPct val="0"/>
              </a:spcBef>
            </a:pPr>
            <a:r>
              <a:rPr lang="en-US" altLang="en-US" sz="2000" dirty="0"/>
              <a:t>Copies of the two letters </a:t>
            </a:r>
            <a:r>
              <a:rPr lang="en-US" altLang="en-US" sz="2000" dirty="0" err="1"/>
              <a:t>Krow</a:t>
            </a:r>
            <a:r>
              <a:rPr lang="en-US" altLang="en-US" sz="2000" dirty="0"/>
              <a:t> mentioned</a:t>
            </a:r>
          </a:p>
          <a:p>
            <a:pPr>
              <a:spcBef>
                <a:spcPct val="0"/>
              </a:spcBef>
            </a:pPr>
            <a:r>
              <a:rPr lang="en-US" altLang="en-US" sz="2400" dirty="0"/>
              <a:t>Pershing cites as its purposes</a:t>
            </a:r>
          </a:p>
          <a:p>
            <a:pPr lvl="1">
              <a:spcBef>
                <a:spcPct val="0"/>
              </a:spcBef>
            </a:pPr>
            <a:r>
              <a:rPr lang="en-US" altLang="en-US" sz="2000" dirty="0"/>
              <a:t>To communicate with other SHs about board elections</a:t>
            </a:r>
          </a:p>
          <a:p>
            <a:pPr lvl="1">
              <a:spcBef>
                <a:spcPct val="0"/>
              </a:spcBef>
            </a:pPr>
            <a:r>
              <a:rPr lang="en-US" altLang="en-US" sz="2000" dirty="0"/>
              <a:t>To investigate the suitability of Ceridian’s nominees to serve on the board</a:t>
            </a:r>
          </a:p>
          <a:p>
            <a:pPr>
              <a:spcBef>
                <a:spcPct val="0"/>
              </a:spcBef>
            </a:pPr>
            <a:r>
              <a:rPr lang="en-US" altLang="en-US" sz="2400" dirty="0"/>
              <a:t>Ceridian provides bylaws &amp; SH list; refuses to provide the letters</a:t>
            </a:r>
          </a:p>
          <a:p>
            <a:pPr lvl="1">
              <a:spcBef>
                <a:spcPct val="0"/>
              </a:spcBef>
            </a:pPr>
            <a:r>
              <a:rPr lang="en-US" altLang="en-US" sz="2000" dirty="0"/>
              <a:t>Claims confidentiality &amp; lack of proper purpose</a:t>
            </a:r>
          </a:p>
          <a:p>
            <a:pPr>
              <a:spcBef>
                <a:spcPct val="0"/>
              </a:spcBef>
            </a:pPr>
            <a:r>
              <a:rPr lang="en-US" altLang="en-US" sz="2400" dirty="0"/>
              <a:t>Court examines stated purposes</a:t>
            </a:r>
          </a:p>
          <a:p>
            <a:pPr lvl="2">
              <a:spcBef>
                <a:spcPct val="0"/>
              </a:spcBef>
            </a:pPr>
            <a:r>
              <a:rPr lang="en-US" altLang="en-US" sz="1900" dirty="0"/>
              <a:t>Purpose is proper if it is reasonably related to one’s interest as a SH</a:t>
            </a:r>
          </a:p>
          <a:p>
            <a:pPr lvl="1">
              <a:spcBef>
                <a:spcPct val="0"/>
              </a:spcBef>
            </a:pPr>
            <a:r>
              <a:rPr lang="en-US" altLang="en-US" sz="2000" dirty="0"/>
              <a:t>Communicating with fellow shareholders about board elections</a:t>
            </a:r>
          </a:p>
          <a:p>
            <a:pPr lvl="1">
              <a:spcBef>
                <a:spcPct val="0"/>
              </a:spcBef>
            </a:pPr>
            <a:r>
              <a:rPr lang="en-US" altLang="en-US" sz="2000" dirty="0"/>
              <a:t>Investigating suitability of directors</a:t>
            </a:r>
          </a:p>
          <a:p>
            <a:pPr>
              <a:spcBef>
                <a:spcPct val="0"/>
              </a:spcBef>
            </a:pPr>
            <a:r>
              <a:rPr lang="en-US" altLang="en-US" sz="2400" dirty="0"/>
              <a:t>Ceridian: </a:t>
            </a:r>
            <a:r>
              <a:rPr lang="en-US" altLang="en-US" sz="2200" dirty="0"/>
              <a:t>This makes every board-level document available for inspection</a:t>
            </a:r>
          </a:p>
          <a:p>
            <a:pPr lvl="1">
              <a:spcBef>
                <a:spcPct val="0"/>
              </a:spcBef>
            </a:pPr>
            <a:r>
              <a:rPr lang="en-US" altLang="en-US" sz="2000" dirty="0"/>
              <a:t>Court: stating a proper purpose does not automatically grant inspection rights</a:t>
            </a:r>
            <a:endParaRPr lang="en-US" altLang="en-US" sz="2400" dirty="0"/>
          </a:p>
        </p:txBody>
      </p:sp>
      <p:pic>
        <p:nvPicPr>
          <p:cNvPr id="7" name="Picture 4" descr="ch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105400"/>
            <a:ext cx="2381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ch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476875"/>
            <a:ext cx="2381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013808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a:t>SH inspection rights</a:t>
            </a:r>
            <a:br>
              <a:rPr lang="en-US" altLang="en-US" sz="3500"/>
            </a:br>
            <a:r>
              <a:rPr lang="en-US" altLang="en-US" sz="3500" i="1"/>
              <a:t>Pershing Square v. Ceridian</a:t>
            </a:r>
          </a:p>
        </p:txBody>
      </p:sp>
      <p:sp>
        <p:nvSpPr>
          <p:cNvPr id="68611" name="Rectangle 3"/>
          <p:cNvSpPr>
            <a:spLocks noGrp="1" noChangeArrowheads="1"/>
          </p:cNvSpPr>
          <p:nvPr>
            <p:ph type="body" idx="1"/>
          </p:nvPr>
        </p:nvSpPr>
        <p:spPr>
          <a:xfrm>
            <a:off x="0" y="1447800"/>
            <a:ext cx="9144000" cy="5410200"/>
          </a:xfrm>
        </p:spPr>
        <p:txBody>
          <a:bodyPr/>
          <a:lstStyle/>
          <a:p>
            <a:pPr>
              <a:spcBef>
                <a:spcPct val="0"/>
              </a:spcBef>
            </a:pPr>
            <a:r>
              <a:rPr lang="en-US" altLang="en-US" sz="2400" dirty="0"/>
              <a:t>Conditions for SH inspection right:</a:t>
            </a:r>
            <a:endParaRPr lang="en-US" altLang="en-US" sz="2000" dirty="0"/>
          </a:p>
          <a:p>
            <a:pPr marL="457200" indent="-457200">
              <a:spcBef>
                <a:spcPct val="0"/>
              </a:spcBef>
              <a:buFont typeface="+mj-lt"/>
              <a:buAutoNum type="arabicPeriod"/>
            </a:pPr>
            <a:r>
              <a:rPr lang="en-US" altLang="en-US" sz="2400" dirty="0"/>
              <a:t>Written demand from a </a:t>
            </a:r>
            <a:r>
              <a:rPr lang="en-US" altLang="en-US" sz="2400" b="1" u="sng" dirty="0"/>
              <a:t>shareholder</a:t>
            </a:r>
            <a:r>
              <a:rPr lang="en-US" altLang="en-US" sz="2400" dirty="0"/>
              <a:t> </a:t>
            </a:r>
            <a:r>
              <a:rPr lang="en-US" altLang="en-US" sz="2000" dirty="0"/>
              <a:t>(record owner or beneficial owner)</a:t>
            </a:r>
            <a:endParaRPr lang="en-US" altLang="en-US" sz="2400" dirty="0"/>
          </a:p>
          <a:p>
            <a:pPr marL="457200" indent="-457200">
              <a:spcBef>
                <a:spcPct val="0"/>
              </a:spcBef>
              <a:buFont typeface="+mj-lt"/>
              <a:buAutoNum type="arabicPeriod"/>
            </a:pPr>
            <a:r>
              <a:rPr lang="en-US" altLang="en-US" sz="2400" dirty="0"/>
              <a:t>Proper purpose</a:t>
            </a:r>
            <a:endParaRPr lang="en-US" altLang="en-US" sz="2000" dirty="0"/>
          </a:p>
          <a:p>
            <a:pPr lvl="1">
              <a:spcBef>
                <a:spcPct val="0"/>
              </a:spcBef>
            </a:pPr>
            <a:r>
              <a:rPr lang="en-US" altLang="en-US" sz="2000" dirty="0"/>
              <a:t>Stated purpose is proper if it’s </a:t>
            </a:r>
            <a:r>
              <a:rPr lang="en-US" altLang="en-US" sz="2000" b="1" u="sng" dirty="0"/>
              <a:t>reasonably related to one’s interest as a SH</a:t>
            </a:r>
          </a:p>
          <a:p>
            <a:pPr lvl="1">
              <a:spcBef>
                <a:spcPct val="0"/>
              </a:spcBef>
            </a:pPr>
            <a:r>
              <a:rPr lang="en-US" altLang="en-US" sz="2000" dirty="0"/>
              <a:t>Stated purpose must be SH’s </a:t>
            </a:r>
            <a:r>
              <a:rPr lang="en-US" altLang="en-US" sz="2000" b="1" u="sng" dirty="0"/>
              <a:t>true/primary purpose</a:t>
            </a:r>
            <a:endParaRPr lang="en-US" altLang="en-US" sz="2000" dirty="0"/>
          </a:p>
          <a:p>
            <a:pPr lvl="1">
              <a:spcBef>
                <a:spcPct val="0"/>
              </a:spcBef>
            </a:pPr>
            <a:r>
              <a:rPr lang="en-US" altLang="en-US" sz="2000" dirty="0"/>
              <a:t>SH must have evidence establishing a </a:t>
            </a:r>
            <a:r>
              <a:rPr lang="en-US" altLang="en-US" sz="2000" b="1" u="sng" dirty="0"/>
              <a:t>credible basis</a:t>
            </a:r>
            <a:r>
              <a:rPr lang="en-US" altLang="en-US" sz="2000" dirty="0"/>
              <a:t> for the stated purpose</a:t>
            </a:r>
          </a:p>
          <a:p>
            <a:pPr marL="457200" indent="-457200">
              <a:spcBef>
                <a:spcPct val="0"/>
              </a:spcBef>
              <a:buFont typeface="+mj-lt"/>
              <a:buAutoNum type="arabicPeriod"/>
            </a:pPr>
            <a:r>
              <a:rPr lang="en-US" altLang="en-US" sz="2400" dirty="0"/>
              <a:t>Proper records</a:t>
            </a:r>
          </a:p>
          <a:p>
            <a:pPr lvl="1">
              <a:spcBef>
                <a:spcPct val="0"/>
              </a:spcBef>
            </a:pPr>
            <a:r>
              <a:rPr lang="en-US" altLang="en-US" sz="2000" dirty="0"/>
              <a:t>Requested records are </a:t>
            </a:r>
            <a:r>
              <a:rPr lang="en-US" altLang="en-US" sz="2000" b="1" u="sng" dirty="0"/>
              <a:t>necessary &amp; essential</a:t>
            </a:r>
            <a:r>
              <a:rPr lang="en-US" altLang="en-US" sz="2000" dirty="0"/>
              <a:t> for the purpose</a:t>
            </a:r>
          </a:p>
          <a:p>
            <a:pPr marL="457200" indent="-457200">
              <a:spcBef>
                <a:spcPct val="0"/>
              </a:spcBef>
              <a:buFont typeface="+mj-lt"/>
              <a:buAutoNum type="arabicPeriod"/>
            </a:pPr>
            <a:r>
              <a:rPr lang="en-US" altLang="en-US" sz="2400" dirty="0"/>
              <a:t>[Proper use]</a:t>
            </a:r>
          </a:p>
          <a:p>
            <a:pPr lvl="1">
              <a:spcBef>
                <a:spcPct val="0"/>
              </a:spcBef>
            </a:pPr>
            <a:r>
              <a:rPr lang="en-US" altLang="en-US" sz="2000" dirty="0"/>
              <a:t>[Safeguards may be imposed to protect </a:t>
            </a:r>
            <a:r>
              <a:rPr lang="en-US" altLang="en-US" sz="2000" b="1" u="sng" dirty="0"/>
              <a:t>confidentiality</a:t>
            </a:r>
            <a:r>
              <a:rPr lang="en-US" altLang="en-US" sz="2000" dirty="0"/>
              <a:t> of the records]</a:t>
            </a:r>
            <a:endParaRPr lang="en-US" altLang="en-US" sz="2000" b="1" u="sng" dirty="0"/>
          </a:p>
          <a:p>
            <a:pPr>
              <a:spcBef>
                <a:spcPct val="0"/>
              </a:spcBef>
            </a:pPr>
            <a:endParaRPr lang="en-US" altLang="en-US" sz="2400" dirty="0"/>
          </a:p>
          <a:p>
            <a:pPr>
              <a:spcBef>
                <a:spcPct val="0"/>
              </a:spcBef>
            </a:pPr>
            <a:r>
              <a:rPr lang="en-US" altLang="en-US" sz="2400" dirty="0"/>
              <a:t>In this case:</a:t>
            </a:r>
          </a:p>
          <a:p>
            <a:pPr lvl="1">
              <a:spcBef>
                <a:spcPct val="0"/>
              </a:spcBef>
            </a:pPr>
            <a:r>
              <a:rPr lang="en-US" altLang="en-US" sz="2000" dirty="0"/>
              <a:t>Pershing’s stated purposes are proper</a:t>
            </a:r>
          </a:p>
          <a:p>
            <a:pPr lvl="1">
              <a:spcBef>
                <a:spcPct val="0"/>
              </a:spcBef>
            </a:pPr>
            <a:r>
              <a:rPr lang="en-US" altLang="en-US" sz="2000" dirty="0"/>
              <a:t>But Pershing’s true purpose is improper: finding a legal vehicle to publicly broadcast improperly obtained confidential information</a:t>
            </a:r>
          </a:p>
        </p:txBody>
      </p:sp>
      <p:sp>
        <p:nvSpPr>
          <p:cNvPr id="68612" name="Rectangle 9"/>
          <p:cNvSpPr>
            <a:spLocks noChangeArrowheads="1"/>
          </p:cNvSpPr>
          <p:nvPr/>
        </p:nvSpPr>
        <p:spPr bwMode="auto">
          <a:xfrm>
            <a:off x="0" y="1447800"/>
            <a:ext cx="9144000" cy="35052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429000468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514350" indent="-514350" eaLnBrk="1" hangingPunct="1">
              <a:spcBef>
                <a:spcPts val="0"/>
              </a:spcBef>
              <a:buFont typeface="+mj-lt"/>
              <a:buAutoNum type="alphaLcPeriod"/>
            </a:pPr>
            <a:r>
              <a:rPr lang="en-US" altLang="en-US" sz="2800" dirty="0"/>
              <a:t>Shareholder voting</a:t>
            </a:r>
          </a:p>
          <a:p>
            <a:pPr marL="514350" indent="-514350" eaLnBrk="1" hangingPunct="1">
              <a:spcBef>
                <a:spcPts val="0"/>
              </a:spcBef>
              <a:buFont typeface="+mj-lt"/>
              <a:buAutoNum type="alphaLcPeriod"/>
            </a:pPr>
            <a:r>
              <a:rPr lang="en-US" altLang="en-US" sz="2800" dirty="0">
                <a:solidFill>
                  <a:srgbClr val="0070C0"/>
                </a:solidFill>
              </a:rPr>
              <a:t>Shareholder litigation</a:t>
            </a:r>
          </a:p>
          <a:p>
            <a:pPr marL="914400" lvl="1" indent="-514350" eaLnBrk="1" hangingPunct="1">
              <a:spcBef>
                <a:spcPts val="0"/>
              </a:spcBef>
              <a:buFont typeface="+mj-lt"/>
              <a:buAutoNum type="arabicPeriod"/>
            </a:pPr>
            <a:r>
              <a:rPr lang="en-US" altLang="en-US" sz="2400" dirty="0"/>
              <a:t>Derivative actions</a:t>
            </a:r>
          </a:p>
          <a:p>
            <a:pPr marL="914400" lvl="1" indent="-514350" eaLnBrk="1" hangingPunct="1">
              <a:spcBef>
                <a:spcPts val="0"/>
              </a:spcBef>
              <a:buFont typeface="+mj-lt"/>
              <a:buAutoNum type="arabicPeriod"/>
            </a:pPr>
            <a:r>
              <a:rPr lang="en-US" altLang="en-US" sz="2400" dirty="0"/>
              <a:t>SH inspection rights</a:t>
            </a:r>
          </a:p>
          <a:p>
            <a:pPr marL="914400" lvl="1" indent="-514350" eaLnBrk="1" hangingPunct="1">
              <a:spcBef>
                <a:spcPts val="0"/>
              </a:spcBef>
              <a:buFont typeface="+mj-lt"/>
              <a:buAutoNum type="arabicPeriod"/>
            </a:pPr>
            <a:r>
              <a:rPr lang="en-US" altLang="en-US" sz="2400" dirty="0">
                <a:solidFill>
                  <a:srgbClr val="0070C0"/>
                </a:solidFill>
              </a:rPr>
              <a:t>Board FD in addressing SH activism</a:t>
            </a:r>
          </a:p>
          <a:p>
            <a:pPr marL="1314450" lvl="2" indent="-514350" eaLnBrk="1" hangingPunct="1">
              <a:spcBef>
                <a:spcPts val="0"/>
              </a:spcBef>
            </a:pPr>
            <a:r>
              <a:rPr lang="en-US" altLang="en-US" sz="2000" dirty="0">
                <a:solidFill>
                  <a:srgbClr val="0070C0"/>
                </a:solidFill>
              </a:rPr>
              <a:t>Historical background on SH activism</a:t>
            </a:r>
          </a:p>
          <a:p>
            <a:pPr marL="1314450" lvl="2" indent="-514350" eaLnBrk="1" hangingPunct="1">
              <a:spcBef>
                <a:spcPts val="0"/>
              </a:spcBef>
            </a:pPr>
            <a:r>
              <a:rPr lang="en-US" altLang="en-US" sz="2000" dirty="0">
                <a:solidFill>
                  <a:srgbClr val="0070C0"/>
                </a:solidFill>
              </a:rPr>
              <a:t>Legal analysis of Board FD in influencing SH voting</a:t>
            </a:r>
          </a:p>
        </p:txBody>
      </p:sp>
    </p:spTree>
    <p:extLst>
      <p:ext uri="{BB962C8B-B14F-4D97-AF65-F5344CB8AC3E}">
        <p14:creationId xmlns:p14="http://schemas.microsoft.com/office/powerpoint/2010/main" val="38535357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dirty="0"/>
              <a:t>Board FD in addressing SH activism</a:t>
            </a:r>
            <a:br>
              <a:rPr lang="en-US" altLang="en-US" dirty="0"/>
            </a:br>
            <a:r>
              <a:rPr lang="en-US" altLang="en-US" sz="3500" dirty="0"/>
              <a:t>Historical background on SH activism</a:t>
            </a:r>
            <a:endParaRPr lang="en-US" altLang="en-US" sz="3500" i="1" dirty="0"/>
          </a:p>
        </p:txBody>
      </p:sp>
      <p:sp>
        <p:nvSpPr>
          <p:cNvPr id="36867" name="Text Box 10"/>
          <p:cNvSpPr txBox="1">
            <a:spLocks noChangeArrowheads="1"/>
          </p:cNvSpPr>
          <p:nvPr/>
        </p:nvSpPr>
        <p:spPr bwMode="auto">
          <a:xfrm>
            <a:off x="0" y="1524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400" b="1" u="sng" dirty="0">
                <a:latin typeface="Arial" charset="0"/>
              </a:rPr>
              <a:t>What’s so special about the 1980s?</a:t>
            </a:r>
          </a:p>
        </p:txBody>
      </p:sp>
      <p:sp>
        <p:nvSpPr>
          <p:cNvPr id="36868" name="Text Box 11"/>
          <p:cNvSpPr txBox="1">
            <a:spLocks noChangeArrowheads="1"/>
          </p:cNvSpPr>
          <p:nvPr/>
        </p:nvSpPr>
        <p:spPr bwMode="auto">
          <a:xfrm>
            <a:off x="0" y="2319338"/>
            <a:ext cx="3429000"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pPr>
            <a:r>
              <a:rPr lang="en-US" altLang="en-US" sz="2400" i="1" dirty="0">
                <a:latin typeface="Arial" charset="0"/>
              </a:rPr>
              <a:t>Unocal</a:t>
            </a:r>
            <a:r>
              <a:rPr lang="en-US" altLang="en-US" sz="2400" dirty="0">
                <a:latin typeface="Arial" charset="0"/>
              </a:rPr>
              <a:t> (1985)</a:t>
            </a:r>
          </a:p>
          <a:p>
            <a:pPr eaLnBrk="1" hangingPunct="1">
              <a:spcBef>
                <a:spcPct val="50000"/>
              </a:spcBef>
            </a:pPr>
            <a:r>
              <a:rPr lang="en-US" altLang="en-US" sz="2400" i="1" dirty="0">
                <a:latin typeface="Arial" charset="0"/>
              </a:rPr>
              <a:t>Revlon</a:t>
            </a:r>
            <a:r>
              <a:rPr lang="en-US" altLang="en-US" sz="2400" dirty="0">
                <a:latin typeface="Arial" charset="0"/>
              </a:rPr>
              <a:t> (1986)</a:t>
            </a:r>
          </a:p>
          <a:p>
            <a:pPr eaLnBrk="1" hangingPunct="1">
              <a:spcBef>
                <a:spcPct val="50000"/>
              </a:spcBef>
            </a:pPr>
            <a:r>
              <a:rPr lang="en-US" altLang="en-US" sz="2400" i="1" dirty="0">
                <a:latin typeface="Arial" charset="0"/>
              </a:rPr>
              <a:t>Blasius</a:t>
            </a:r>
            <a:r>
              <a:rPr lang="en-US" altLang="en-US" sz="2400" dirty="0">
                <a:latin typeface="Arial" charset="0"/>
              </a:rPr>
              <a:t> (1988)</a:t>
            </a:r>
          </a:p>
          <a:p>
            <a:pPr eaLnBrk="1" hangingPunct="1">
              <a:spcBef>
                <a:spcPct val="50000"/>
              </a:spcBef>
            </a:pPr>
            <a:r>
              <a:rPr lang="en-US" altLang="en-US" sz="2200" dirty="0">
                <a:latin typeface="Arial" charset="0"/>
              </a:rPr>
              <a:t>Hostile M&amp;A (&amp; the SH activism it requires) only took off in 1980s.  </a:t>
            </a:r>
            <a:r>
              <a:rPr lang="en-US" altLang="en-US" sz="2200" b="1" dirty="0">
                <a:latin typeface="Arial" charset="0"/>
              </a:rPr>
              <a:t>Why then?</a:t>
            </a:r>
          </a:p>
        </p:txBody>
      </p:sp>
      <p:pic>
        <p:nvPicPr>
          <p:cNvPr id="36869" name="Picture 3" descr="C:\Users\aviram\Pictures\Decad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3900" y="2362200"/>
            <a:ext cx="58801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Up Arrow 10"/>
          <p:cNvSpPr/>
          <p:nvPr/>
        </p:nvSpPr>
        <p:spPr>
          <a:xfrm>
            <a:off x="5105400" y="5181600"/>
            <a:ext cx="685800" cy="762000"/>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871" name="TextBox 11"/>
          <p:cNvSpPr txBox="1">
            <a:spLocks noChangeArrowheads="1"/>
          </p:cNvSpPr>
          <p:nvPr/>
        </p:nvSpPr>
        <p:spPr bwMode="auto">
          <a:xfrm>
            <a:off x="5181600" y="52578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80s</a:t>
            </a:r>
          </a:p>
        </p:txBody>
      </p:sp>
    </p:spTree>
    <p:extLst>
      <p:ext uri="{BB962C8B-B14F-4D97-AF65-F5344CB8AC3E}">
        <p14:creationId xmlns:p14="http://schemas.microsoft.com/office/powerpoint/2010/main" val="369174232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a:t>Board FD in addressing SH activism</a:t>
            </a:r>
            <a:br>
              <a:rPr lang="en-US" altLang="en-US" dirty="0"/>
            </a:br>
            <a:r>
              <a:rPr lang="en-US" altLang="en-US" sz="3500" dirty="0"/>
              <a:t>Historical background on SH activism</a:t>
            </a:r>
            <a:endParaRPr lang="en-US" altLang="en-US" sz="3500" i="1" dirty="0"/>
          </a:p>
        </p:txBody>
      </p:sp>
      <p:sp>
        <p:nvSpPr>
          <p:cNvPr id="39942" name="Text Box 11"/>
          <p:cNvSpPr txBox="1">
            <a:spLocks noChangeArrowheads="1"/>
          </p:cNvSpPr>
          <p:nvPr/>
        </p:nvSpPr>
        <p:spPr bwMode="auto">
          <a:xfrm>
            <a:off x="0" y="1447800"/>
            <a:ext cx="9144000" cy="5078313"/>
          </a:xfrm>
          <a:prstGeom prst="rect">
            <a:avLst/>
          </a:prstGeom>
          <a:noFill/>
          <a:ln w="9525">
            <a:noFill/>
            <a:miter lim="800000"/>
            <a:headEnd/>
            <a:tailEnd/>
          </a:ln>
        </p:spPr>
        <p:txBody>
          <a:bodyPr>
            <a:spAutoFit/>
          </a:bodyPr>
          <a:lstStyle/>
          <a:p>
            <a:pPr marL="342900" indent="-342900" algn="ctr">
              <a:spcBef>
                <a:spcPts val="0"/>
              </a:spcBef>
              <a:defRPr/>
            </a:pPr>
            <a:r>
              <a:rPr lang="en-US" sz="2800" b="1" u="sng" dirty="0"/>
              <a:t>Corporate America in the 1980s</a:t>
            </a:r>
          </a:p>
          <a:p>
            <a:pPr marL="342900" indent="-342900">
              <a:spcBef>
                <a:spcPts val="0"/>
              </a:spcBef>
              <a:defRPr/>
            </a:pPr>
            <a:r>
              <a:rPr lang="en-US" sz="2400" dirty="0"/>
              <a:t>Start a bit earlier…</a:t>
            </a:r>
          </a:p>
          <a:p>
            <a:pPr marL="342900" indent="-342900" algn="ctr">
              <a:spcBef>
                <a:spcPts val="0"/>
              </a:spcBef>
              <a:defRPr/>
            </a:pPr>
            <a:r>
              <a:rPr lang="en-US" sz="2800" b="1" dirty="0"/>
              <a:t>Post-World War 2 Corporate America</a:t>
            </a:r>
          </a:p>
          <a:p>
            <a:pPr marL="0" lvl="1" indent="-342900" algn="just">
              <a:spcBef>
                <a:spcPts val="0"/>
              </a:spcBef>
              <a:buFontTx/>
              <a:buAutoNum type="arabicPeriod"/>
              <a:defRPr/>
            </a:pPr>
            <a:r>
              <a:rPr lang="en-US" sz="2400" dirty="0"/>
              <a:t>Management as an expertise</a:t>
            </a:r>
          </a:p>
          <a:p>
            <a:pPr marL="0" lvl="1" indent="-342900" algn="just">
              <a:spcBef>
                <a:spcPts val="0"/>
              </a:spcBef>
              <a:buFontTx/>
              <a:buAutoNum type="arabicPeriod"/>
              <a:defRPr/>
            </a:pPr>
            <a:r>
              <a:rPr lang="en-US" sz="2400" dirty="0"/>
              <a:t>Diversification theory</a:t>
            </a:r>
          </a:p>
          <a:p>
            <a:pPr marL="342900" indent="-342900">
              <a:spcBef>
                <a:spcPts val="0"/>
              </a:spcBef>
              <a:defRPr/>
            </a:pPr>
            <a:r>
              <a:rPr lang="en-US" sz="2400" dirty="0"/>
              <a:t>Result: trend towards conglomerates</a:t>
            </a:r>
          </a:p>
          <a:p>
            <a:pPr marL="800100" lvl="1" indent="-342900">
              <a:spcBef>
                <a:spcPts val="0"/>
              </a:spcBef>
              <a:buFontTx/>
              <a:buChar char="•"/>
              <a:defRPr/>
            </a:pPr>
            <a:r>
              <a:rPr lang="en-US" sz="2000" dirty="0"/>
              <a:t>More predictable profits</a:t>
            </a:r>
          </a:p>
          <a:p>
            <a:pPr marL="800100" lvl="1" indent="-342900">
              <a:spcBef>
                <a:spcPts val="0"/>
              </a:spcBef>
              <a:buFontTx/>
              <a:buChar char="•"/>
              <a:defRPr/>
            </a:pPr>
            <a:r>
              <a:rPr lang="en-US" sz="2000" dirty="0"/>
              <a:t>But lower profits</a:t>
            </a:r>
          </a:p>
          <a:p>
            <a:pPr marL="800100" lvl="1" indent="-342900">
              <a:spcBef>
                <a:spcPts val="0"/>
              </a:spcBef>
              <a:buFontTx/>
              <a:buChar char="•"/>
              <a:defRPr/>
            </a:pPr>
            <a:r>
              <a:rPr lang="en-US" sz="2000" dirty="0"/>
              <a:t>Low debt (reliance on reinvested profits)</a:t>
            </a:r>
          </a:p>
          <a:p>
            <a:pPr marL="0" lvl="1" indent="-457200" algn="just">
              <a:spcBef>
                <a:spcPts val="0"/>
              </a:spcBef>
              <a:buFont typeface="+mj-lt"/>
              <a:buAutoNum type="arabicPeriod" startAt="3"/>
              <a:defRPr/>
            </a:pPr>
            <a:r>
              <a:rPr lang="en-US" sz="2400" dirty="0"/>
              <a:t>Bond market primarily used by large, creditworthy firms</a:t>
            </a:r>
          </a:p>
          <a:p>
            <a:pPr marL="914400" lvl="3" indent="-457200" algn="just">
              <a:spcBef>
                <a:spcPts val="0"/>
              </a:spcBef>
              <a:buFont typeface="Arial" pitchFamily="34" charset="0"/>
              <a:buChar char="•"/>
              <a:defRPr/>
            </a:pPr>
            <a:r>
              <a:rPr lang="en-US" sz="2000" dirty="0"/>
              <a:t>Small &amp; less creditworthy firms borrow from banks/customers/suppliers</a:t>
            </a:r>
          </a:p>
          <a:p>
            <a:pPr marL="914400" lvl="3" indent="-457200" algn="just">
              <a:spcBef>
                <a:spcPts val="0"/>
              </a:spcBef>
              <a:buFont typeface="Arial" pitchFamily="34" charset="0"/>
              <a:buChar char="•"/>
              <a:defRPr/>
            </a:pPr>
            <a:r>
              <a:rPr lang="en-US" sz="2000" dirty="0"/>
              <a:t>Firms that can borrow large amounts are a small, elite club</a:t>
            </a:r>
          </a:p>
          <a:p>
            <a:pPr marL="0" lvl="1" indent="-457200" algn="just">
              <a:spcBef>
                <a:spcPts val="0"/>
              </a:spcBef>
              <a:defRPr/>
            </a:pPr>
            <a:r>
              <a:rPr lang="en-US" sz="2400" dirty="0"/>
              <a:t>Result: Hostile takeovers are rare.  Without the threat of a hostile takeover, SHs have little power to discipline boards.</a:t>
            </a:r>
          </a:p>
        </p:txBody>
      </p:sp>
      <p:pic>
        <p:nvPicPr>
          <p:cNvPr id="37892" name="Picture 11" descr="C:\Users\aviram\Desktop\vbco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8163" y="2667000"/>
            <a:ext cx="3449637"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819516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a:t>Board FD in addressing SH activism</a:t>
            </a:r>
            <a:br>
              <a:rPr lang="en-US" altLang="en-US" sz="4800" dirty="0"/>
            </a:br>
            <a:r>
              <a:rPr lang="en-US" altLang="en-US" sz="3500" dirty="0"/>
              <a:t>Historical background on SH activism</a:t>
            </a:r>
            <a:endParaRPr lang="en-US" altLang="en-US" sz="3500" i="1" dirty="0"/>
          </a:p>
        </p:txBody>
      </p:sp>
      <p:sp>
        <p:nvSpPr>
          <p:cNvPr id="41987" name="Rectangle 3"/>
          <p:cNvSpPr>
            <a:spLocks noGrp="1" noChangeArrowheads="1"/>
          </p:cNvSpPr>
          <p:nvPr>
            <p:ph type="body" idx="1"/>
          </p:nvPr>
        </p:nvSpPr>
        <p:spPr>
          <a:xfrm>
            <a:off x="0" y="1447800"/>
            <a:ext cx="9144000" cy="5410200"/>
          </a:xfrm>
        </p:spPr>
        <p:txBody>
          <a:bodyPr/>
          <a:lstStyle/>
          <a:p>
            <a:pPr marL="0" indent="0" algn="ctr" eaLnBrk="1" hangingPunct="1">
              <a:spcBef>
                <a:spcPct val="0"/>
              </a:spcBef>
              <a:buNone/>
            </a:pPr>
            <a:r>
              <a:rPr lang="en-US" altLang="en-US" sz="2800" b="1" u="sng" dirty="0"/>
              <a:t>Corporate America in the 1980s: Trends</a:t>
            </a:r>
          </a:p>
          <a:p>
            <a:pPr eaLnBrk="1" hangingPunct="1">
              <a:spcBef>
                <a:spcPct val="0"/>
              </a:spcBef>
            </a:pPr>
            <a:r>
              <a:rPr lang="en-US" altLang="en-US" sz="2400" dirty="0"/>
              <a:t>Mutual funds become popular</a:t>
            </a:r>
          </a:p>
          <a:p>
            <a:pPr lvl="1" eaLnBrk="1" hangingPunct="1">
              <a:spcBef>
                <a:spcPct val="0"/>
              </a:spcBef>
            </a:pPr>
            <a:r>
              <a:rPr lang="en-US" altLang="en-US" sz="2000" dirty="0"/>
              <a:t>Less demand for investing in conglomerates</a:t>
            </a:r>
          </a:p>
          <a:p>
            <a:pPr eaLnBrk="1" hangingPunct="1">
              <a:spcBef>
                <a:spcPct val="0"/>
              </a:spcBef>
            </a:pPr>
            <a:r>
              <a:rPr lang="en-US" altLang="en-US" sz="2400" dirty="0"/>
              <a:t>Junk bond finance emerges</a:t>
            </a:r>
          </a:p>
          <a:p>
            <a:pPr lvl="1" eaLnBrk="1" hangingPunct="1">
              <a:spcBef>
                <a:spcPct val="0"/>
              </a:spcBef>
            </a:pPr>
            <a:r>
              <a:rPr lang="en-US" altLang="en-US" sz="2000" dirty="0"/>
              <a:t>Don’t need to be a conglomerate to access bond market</a:t>
            </a:r>
          </a:p>
          <a:p>
            <a:pPr lvl="1" eaLnBrk="1" hangingPunct="1">
              <a:spcBef>
                <a:spcPct val="0"/>
              </a:spcBef>
            </a:pPr>
            <a:r>
              <a:rPr lang="en-US" altLang="en-US" sz="2000" b="1" dirty="0">
                <a:solidFill>
                  <a:srgbClr val="FF0000"/>
                </a:solidFill>
              </a:rPr>
              <a:t>“</a:t>
            </a:r>
            <a:r>
              <a:rPr lang="en-US" altLang="en-US" sz="2000" b="1" dirty="0" err="1">
                <a:solidFill>
                  <a:srgbClr val="FF0000"/>
                </a:solidFill>
              </a:rPr>
              <a:t>Nobodys</a:t>
            </a:r>
            <a:r>
              <a:rPr lang="en-US" altLang="en-US" sz="2000" b="1" dirty="0">
                <a:solidFill>
                  <a:srgbClr val="FF0000"/>
                </a:solidFill>
              </a:rPr>
              <a:t>” can borrow enough money to take over big,</a:t>
            </a:r>
            <a:br>
              <a:rPr lang="en-US" altLang="en-US" sz="2000" b="1" dirty="0">
                <a:solidFill>
                  <a:srgbClr val="FF0000"/>
                </a:solidFill>
              </a:rPr>
            </a:br>
            <a:r>
              <a:rPr lang="en-US" altLang="en-US" sz="2000" b="1" dirty="0">
                <a:solidFill>
                  <a:srgbClr val="FF0000"/>
                </a:solidFill>
              </a:rPr>
              <a:t>established firms</a:t>
            </a:r>
          </a:p>
          <a:p>
            <a:pPr lvl="2" eaLnBrk="1" hangingPunct="1">
              <a:spcBef>
                <a:spcPct val="0"/>
              </a:spcBef>
            </a:pPr>
            <a:r>
              <a:rPr lang="en-US" altLang="en-US" sz="1900" dirty="0"/>
              <a:t>This breaks up the “gentlemen’s code” that discouraged</a:t>
            </a:r>
            <a:br>
              <a:rPr lang="en-US" altLang="en-US" sz="1900" dirty="0"/>
            </a:br>
            <a:r>
              <a:rPr lang="en-US" altLang="en-US" sz="1900" dirty="0"/>
              <a:t>hostile takeovers…</a:t>
            </a:r>
          </a:p>
          <a:p>
            <a:pPr lvl="2" eaLnBrk="1" hangingPunct="1">
              <a:spcBef>
                <a:spcPct val="0"/>
              </a:spcBef>
            </a:pPr>
            <a:r>
              <a:rPr lang="en-US" altLang="en-US" sz="1900" dirty="0"/>
              <a:t>… Just at a time that out-of-fashion conglomerates are</a:t>
            </a:r>
            <a:br>
              <a:rPr lang="en-US" altLang="en-US" sz="1900" dirty="0"/>
            </a:br>
            <a:r>
              <a:rPr lang="en-US" altLang="en-US" sz="1900" dirty="0"/>
              <a:t>juicy targets for hostile takeovers</a:t>
            </a:r>
          </a:p>
        </p:txBody>
      </p:sp>
      <p:pic>
        <p:nvPicPr>
          <p:cNvPr id="4" name="Picture 10" descr="http://2.bp.blogspot.com/_ww-rsIPiwBs/TJplgGDtLPI/AAAAAAAAAIo/ehYuu2tSfp0/s1600/fortune_gekko.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8134" y="2209800"/>
            <a:ext cx="2176965" cy="2601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6857999" y="4800600"/>
            <a:ext cx="219709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dirty="0">
                <a:latin typeface="Arial" charset="0"/>
              </a:rPr>
              <a:t>Fake cover of Fortune magazine, used in the movie Wall Street</a:t>
            </a:r>
          </a:p>
        </p:txBody>
      </p:sp>
    </p:spTree>
    <p:extLst>
      <p:ext uri="{BB962C8B-B14F-4D97-AF65-F5344CB8AC3E}">
        <p14:creationId xmlns:p14="http://schemas.microsoft.com/office/powerpoint/2010/main" val="479536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pPr eaLnBrk="1" hangingPunct="1"/>
            <a:r>
              <a:rPr lang="en-US" altLang="en-US" dirty="0"/>
              <a:t>M&amp;A “players”</a:t>
            </a:r>
            <a:br>
              <a:rPr lang="en-US" altLang="en-US" dirty="0"/>
            </a:br>
            <a:r>
              <a:rPr lang="en-US" altLang="en-US" sz="3500" dirty="0"/>
              <a:t>Types of acquirers</a:t>
            </a:r>
          </a:p>
        </p:txBody>
      </p:sp>
      <p:sp>
        <p:nvSpPr>
          <p:cNvPr id="6861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Financial acquirer: Y interested in owning X because of the financial gains </a:t>
            </a:r>
            <a:r>
              <a:rPr lang="en-US" altLang="en-US" sz="2400" u="sng" dirty="0"/>
              <a:t>from X’s assets</a:t>
            </a:r>
          </a:p>
          <a:p>
            <a:pPr lvl="1" eaLnBrk="1" hangingPunct="1">
              <a:spcBef>
                <a:spcPct val="0"/>
              </a:spcBef>
            </a:pPr>
            <a:r>
              <a:rPr lang="en-US" altLang="en-US" sz="1800" dirty="0"/>
              <a:t>Growth (capital gains): gains in the share price (bought it for $5/share, now share trades for $100); realized when you sell the shares</a:t>
            </a:r>
          </a:p>
          <a:p>
            <a:pPr lvl="2" eaLnBrk="1" hangingPunct="1">
              <a:spcBef>
                <a:spcPct val="0"/>
              </a:spcBef>
            </a:pPr>
            <a:r>
              <a:rPr lang="en-US" altLang="en-US" sz="1600" dirty="0"/>
              <a:t>Current price already reflects future sales &amp; profitability, so to get capital gains, firm usually needs to increase revenue or profit margin</a:t>
            </a:r>
          </a:p>
          <a:p>
            <a:pPr lvl="2" eaLnBrk="1" hangingPunct="1">
              <a:spcBef>
                <a:spcPct val="0"/>
              </a:spcBef>
            </a:pPr>
            <a:r>
              <a:rPr lang="en-US" altLang="en-US" sz="1600" dirty="0"/>
              <a:t>Growth more likely in younger industries</a:t>
            </a:r>
          </a:p>
          <a:p>
            <a:pPr lvl="1" eaLnBrk="1" hangingPunct="1">
              <a:spcBef>
                <a:spcPct val="0"/>
              </a:spcBef>
            </a:pPr>
            <a:r>
              <a:rPr lang="en-US" altLang="en-US" sz="1800" dirty="0"/>
              <a:t>Income: dividends paid periodically by the firm</a:t>
            </a:r>
          </a:p>
          <a:p>
            <a:pPr lvl="2" eaLnBrk="1" hangingPunct="1">
              <a:spcBef>
                <a:spcPct val="0"/>
              </a:spcBef>
            </a:pPr>
            <a:r>
              <a:rPr lang="en-US" altLang="en-US" sz="1600" dirty="0"/>
              <a:t>Income more likely in mature, low-growth industries (because they don’t need to reinvest their profits in the business, and they have predictable profits)</a:t>
            </a:r>
          </a:p>
          <a:p>
            <a:pPr eaLnBrk="1" hangingPunct="1">
              <a:spcBef>
                <a:spcPct val="0"/>
              </a:spcBef>
            </a:pPr>
            <a:r>
              <a:rPr lang="en-US" altLang="en-US" sz="2400" dirty="0"/>
              <a:t>Strategic acquirer: Y interested in owning X because of the impact ownership has </a:t>
            </a:r>
            <a:r>
              <a:rPr lang="en-US" altLang="en-US" sz="2400" u="sng" dirty="0"/>
              <a:t>on Y’s other assets</a:t>
            </a:r>
          </a:p>
          <a:p>
            <a:pPr lvl="1" eaLnBrk="1" hangingPunct="1">
              <a:spcBef>
                <a:spcPct val="0"/>
              </a:spcBef>
            </a:pPr>
            <a:r>
              <a:rPr lang="en-US" altLang="en-US" sz="1800" dirty="0"/>
              <a:t>E.g., Google bought YouTube to gain synergies (in selling ads, gaining user information, improving search engine results) from owning both a search engine and a video streaming service</a:t>
            </a:r>
          </a:p>
          <a:p>
            <a:pPr lvl="1" eaLnBrk="1" hangingPunct="1">
              <a:spcBef>
                <a:spcPct val="0"/>
              </a:spcBef>
            </a:pPr>
            <a:r>
              <a:rPr lang="en-US" altLang="en-US" sz="1800" dirty="0"/>
              <a:t>E.g., Ferrero (maker of Nutella &amp; Tic-</a:t>
            </a:r>
            <a:r>
              <a:rPr lang="en-US" altLang="en-US" sz="1800" dirty="0" err="1"/>
              <a:t>Tacs</a:t>
            </a:r>
            <a:r>
              <a:rPr lang="en-US" altLang="en-US" sz="1800" dirty="0"/>
              <a:t>) bought </a:t>
            </a:r>
            <a:r>
              <a:rPr lang="en-US" altLang="en-US" sz="1800" dirty="0" err="1"/>
              <a:t>Nestle’s</a:t>
            </a:r>
            <a:r>
              <a:rPr lang="en-US" altLang="en-US" sz="1800" dirty="0"/>
              <a:t> U.S. chocolate business (maker of Butterfinger, Baby Ruth), gaining economies of scale &amp; marketing synergies on all its US products</a:t>
            </a:r>
          </a:p>
        </p:txBody>
      </p:sp>
    </p:spTree>
    <p:extLst>
      <p:ext uri="{BB962C8B-B14F-4D97-AF65-F5344CB8AC3E}">
        <p14:creationId xmlns:p14="http://schemas.microsoft.com/office/powerpoint/2010/main" val="135637634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a:t>Board FD in addressing SH activism</a:t>
            </a:r>
            <a:br>
              <a:rPr lang="en-US" altLang="en-US" sz="4800" dirty="0"/>
            </a:br>
            <a:r>
              <a:rPr lang="en-US" altLang="en-US" sz="3500" dirty="0"/>
              <a:t>Historical background on SH activism</a:t>
            </a:r>
            <a:endParaRPr lang="en-US" altLang="en-US" sz="3500" i="1" dirty="0"/>
          </a:p>
        </p:txBody>
      </p:sp>
      <p:sp>
        <p:nvSpPr>
          <p:cNvPr id="41987" name="Rectangle 3"/>
          <p:cNvSpPr>
            <a:spLocks noGrp="1" noChangeArrowheads="1"/>
          </p:cNvSpPr>
          <p:nvPr>
            <p:ph type="body" idx="1"/>
          </p:nvPr>
        </p:nvSpPr>
        <p:spPr>
          <a:xfrm>
            <a:off x="0" y="1447800"/>
            <a:ext cx="9144000" cy="5410200"/>
          </a:xfrm>
        </p:spPr>
        <p:txBody>
          <a:bodyPr/>
          <a:lstStyle/>
          <a:p>
            <a:pPr marL="0" indent="0" algn="ctr" eaLnBrk="1" hangingPunct="1">
              <a:spcBef>
                <a:spcPct val="0"/>
              </a:spcBef>
              <a:buNone/>
            </a:pPr>
            <a:r>
              <a:rPr lang="en-US" altLang="en-US" sz="2800" b="1" u="sng" dirty="0"/>
              <a:t>Corporate America in the 1980s: Results</a:t>
            </a:r>
          </a:p>
          <a:p>
            <a:pPr eaLnBrk="1" hangingPunct="1">
              <a:spcBef>
                <a:spcPct val="0"/>
              </a:spcBef>
            </a:pPr>
            <a:r>
              <a:rPr lang="en-US" altLang="en-US" sz="2400" dirty="0"/>
              <a:t>Hostile takeovers increase</a:t>
            </a:r>
          </a:p>
          <a:p>
            <a:pPr lvl="1" eaLnBrk="1" hangingPunct="1">
              <a:spcBef>
                <a:spcPct val="0"/>
              </a:spcBef>
            </a:pPr>
            <a:r>
              <a:rPr lang="en-US" altLang="en-US" sz="2000" dirty="0"/>
              <a:t>Conglomerates are broken up</a:t>
            </a:r>
          </a:p>
          <a:p>
            <a:pPr eaLnBrk="1" hangingPunct="1">
              <a:spcBef>
                <a:spcPct val="0"/>
              </a:spcBef>
            </a:pPr>
            <a:r>
              <a:rPr lang="en-US" altLang="en-US" sz="2400" dirty="0"/>
              <a:t>Boards try to preempt potential raiders</a:t>
            </a:r>
          </a:p>
          <a:p>
            <a:pPr lvl="1" eaLnBrk="1" hangingPunct="1">
              <a:spcBef>
                <a:spcPct val="0"/>
              </a:spcBef>
            </a:pPr>
            <a:r>
              <a:rPr lang="en-US" altLang="en-US" sz="2000" dirty="0"/>
              <a:t>Increasing SH profit at the expense of firm stability</a:t>
            </a:r>
          </a:p>
          <a:p>
            <a:pPr lvl="1" eaLnBrk="1" hangingPunct="1">
              <a:spcBef>
                <a:spcPct val="0"/>
              </a:spcBef>
            </a:pPr>
            <a:r>
              <a:rPr lang="en-US" altLang="en-US" sz="2000" dirty="0"/>
              <a:t>Focus on short-term profitability</a:t>
            </a:r>
          </a:p>
          <a:p>
            <a:pPr lvl="2" eaLnBrk="1" hangingPunct="1">
              <a:spcBef>
                <a:spcPct val="0"/>
              </a:spcBef>
            </a:pPr>
            <a:r>
              <a:rPr lang="en-US" altLang="en-US" sz="1900" dirty="0"/>
              <a:t>Long-term plans that depress short-term</a:t>
            </a:r>
            <a:br>
              <a:rPr lang="en-US" altLang="en-US" sz="1900" dirty="0"/>
            </a:br>
            <a:r>
              <a:rPr lang="en-US" altLang="en-US" sz="1900" dirty="0"/>
              <a:t>results invite hostile takeovers</a:t>
            </a:r>
          </a:p>
          <a:p>
            <a:pPr lvl="1" eaLnBrk="1" hangingPunct="1">
              <a:spcBef>
                <a:spcPct val="0"/>
              </a:spcBef>
            </a:pPr>
            <a:r>
              <a:rPr lang="en-US" altLang="en-US" sz="1900" dirty="0"/>
              <a:t>Keeping less cash &amp; borrowing more</a:t>
            </a:r>
          </a:p>
          <a:p>
            <a:pPr lvl="2" eaLnBrk="1" hangingPunct="1">
              <a:spcBef>
                <a:spcPct val="0"/>
              </a:spcBef>
            </a:pPr>
            <a:r>
              <a:rPr lang="en-US" altLang="en-US" sz="1900" dirty="0"/>
              <a:t>Harder to turn quick profit from hostile takeover</a:t>
            </a:r>
            <a:br>
              <a:rPr lang="en-US" altLang="en-US" sz="1900" dirty="0"/>
            </a:br>
            <a:r>
              <a:rPr lang="en-US" altLang="en-US" sz="1900" dirty="0"/>
              <a:t>when company has little cash &amp; much debt</a:t>
            </a:r>
          </a:p>
          <a:p>
            <a:pPr lvl="2" eaLnBrk="1" hangingPunct="1">
              <a:spcBef>
                <a:spcPct val="0"/>
              </a:spcBef>
            </a:pPr>
            <a:r>
              <a:rPr lang="en-US" altLang="en-US" sz="1900" dirty="0"/>
              <a:t>Also, using more borrowed money increases</a:t>
            </a:r>
            <a:br>
              <a:rPr lang="en-US" altLang="en-US" sz="1900" dirty="0"/>
            </a:br>
            <a:r>
              <a:rPr lang="en-US" altLang="en-US" sz="1900" dirty="0"/>
              <a:t>both risk &amp; return of the company</a:t>
            </a:r>
          </a:p>
        </p:txBody>
      </p:sp>
      <p:pic>
        <p:nvPicPr>
          <p:cNvPr id="6" name="Picture 7" descr="aaa rated compan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3540" y="2209800"/>
            <a:ext cx="1957123" cy="2201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7086600" y="4419600"/>
            <a:ext cx="205740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dirty="0">
                <a:latin typeface="Arial" charset="0"/>
              </a:rPr>
              <a:t>From: Financial Times (2/21/09)</a:t>
            </a:r>
          </a:p>
          <a:p>
            <a:pPr algn="ctr" eaLnBrk="1" hangingPunct="1">
              <a:spcBef>
                <a:spcPct val="50000"/>
              </a:spcBef>
              <a:buFontTx/>
              <a:buNone/>
            </a:pPr>
            <a:r>
              <a:rPr lang="en-US" altLang="en-US" sz="1400" dirty="0">
                <a:latin typeface="Arial" charset="0"/>
              </a:rPr>
              <a:t>Note: By 4/2016, only 2 firms have AAA rating (MSFT, JNJ)</a:t>
            </a:r>
          </a:p>
        </p:txBody>
      </p:sp>
    </p:spTree>
    <p:extLst>
      <p:ext uri="{BB962C8B-B14F-4D97-AF65-F5344CB8AC3E}">
        <p14:creationId xmlns:p14="http://schemas.microsoft.com/office/powerpoint/2010/main" val="135010763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a:t>Board FD in addressing SH activism</a:t>
            </a:r>
            <a:br>
              <a:rPr lang="en-US" altLang="en-US" sz="4300" dirty="0"/>
            </a:br>
            <a:r>
              <a:rPr lang="en-US" altLang="en-US" sz="3500" i="1" dirty="0"/>
              <a:t>Blasius Indus. v. Atlas Corp.</a:t>
            </a:r>
            <a:r>
              <a:rPr lang="en-US" altLang="en-US" sz="1900" dirty="0"/>
              <a:t> [Del. Ch. 1988]</a:t>
            </a:r>
            <a:endParaRPr lang="en-US" altLang="en-US" sz="1900" i="1" dirty="0"/>
          </a:p>
        </p:txBody>
      </p:sp>
      <p:sp>
        <p:nvSpPr>
          <p:cNvPr id="4198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a:t>This is the world in which Atlas operates</a:t>
            </a:r>
          </a:p>
          <a:p>
            <a:pPr eaLnBrk="1" hangingPunct="1">
              <a:spcBef>
                <a:spcPct val="0"/>
              </a:spcBef>
            </a:pPr>
            <a:endParaRPr lang="en-US" altLang="en-US" sz="2800" dirty="0"/>
          </a:p>
          <a:p>
            <a:pPr eaLnBrk="1" hangingPunct="1">
              <a:spcBef>
                <a:spcPct val="0"/>
              </a:spcBef>
            </a:pPr>
            <a:r>
              <a:rPr lang="en-US" altLang="en-US" sz="2800" dirty="0"/>
              <a:t>Atlas is a conglomerate</a:t>
            </a:r>
          </a:p>
          <a:p>
            <a:pPr lvl="1" eaLnBrk="1" hangingPunct="1">
              <a:spcBef>
                <a:spcPct val="0"/>
              </a:spcBef>
            </a:pPr>
            <a:r>
              <a:rPr lang="en-US" altLang="en-US" sz="2400" dirty="0"/>
              <a:t>Owns a variety of businesses; profitability low</a:t>
            </a:r>
          </a:p>
          <a:p>
            <a:pPr eaLnBrk="1" hangingPunct="1">
              <a:spcBef>
                <a:spcPct val="0"/>
              </a:spcBef>
            </a:pPr>
            <a:endParaRPr lang="en-US" altLang="en-US" sz="2800" dirty="0"/>
          </a:p>
          <a:p>
            <a:pPr eaLnBrk="1" hangingPunct="1">
              <a:spcBef>
                <a:spcPct val="0"/>
              </a:spcBef>
            </a:pPr>
            <a:r>
              <a:rPr lang="en-US" altLang="en-US" sz="2800" dirty="0"/>
              <a:t>Atlas realizes it is a potential takeover target</a:t>
            </a:r>
          </a:p>
          <a:p>
            <a:pPr lvl="1" eaLnBrk="1" hangingPunct="1">
              <a:spcBef>
                <a:spcPct val="0"/>
              </a:spcBef>
            </a:pPr>
            <a:r>
              <a:rPr lang="en-US" altLang="en-US" sz="2400" dirty="0"/>
              <a:t>Weaver (CEO) sells 3 of 5 divisions</a:t>
            </a:r>
          </a:p>
          <a:p>
            <a:pPr lvl="1" eaLnBrk="1" hangingPunct="1">
              <a:spcBef>
                <a:spcPct val="0"/>
              </a:spcBef>
            </a:pPr>
            <a:r>
              <a:rPr lang="en-US" altLang="en-US" sz="2400" dirty="0"/>
              <a:t>Closes domestic Uranium operations</a:t>
            </a:r>
          </a:p>
          <a:p>
            <a:pPr lvl="1" eaLnBrk="1" hangingPunct="1">
              <a:spcBef>
                <a:spcPct val="0"/>
              </a:spcBef>
            </a:pPr>
            <a:r>
              <a:rPr lang="en-US" altLang="en-US" sz="2400" dirty="0"/>
              <a:t>Focuses on gold-mining business</a:t>
            </a:r>
          </a:p>
          <a:p>
            <a:pPr eaLnBrk="1" hangingPunct="1">
              <a:spcBef>
                <a:spcPct val="0"/>
              </a:spcBef>
            </a:pPr>
            <a:endParaRPr lang="en-US" altLang="en-US" sz="2800" dirty="0"/>
          </a:p>
          <a:p>
            <a:pPr eaLnBrk="1" hangingPunct="1">
              <a:spcBef>
                <a:spcPct val="0"/>
              </a:spcBef>
            </a:pPr>
            <a:r>
              <a:rPr lang="en-US" altLang="en-US" sz="2800" dirty="0"/>
              <a:t>But is Atlas too late?</a:t>
            </a:r>
          </a:p>
        </p:txBody>
      </p:sp>
    </p:spTree>
    <p:extLst>
      <p:ext uri="{BB962C8B-B14F-4D97-AF65-F5344CB8AC3E}">
        <p14:creationId xmlns:p14="http://schemas.microsoft.com/office/powerpoint/2010/main" val="232813534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dirty="0"/>
              <a:t>Board FD in addressing SH activism</a:t>
            </a:r>
            <a:br>
              <a:rPr lang="en-US" altLang="en-US" sz="4300" dirty="0"/>
            </a:br>
            <a:r>
              <a:rPr lang="en-US" altLang="en-US" sz="3500" i="1" dirty="0"/>
              <a:t>Blasius</a:t>
            </a:r>
          </a:p>
        </p:txBody>
      </p:sp>
      <p:sp>
        <p:nvSpPr>
          <p:cNvPr id="4301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a:t>Blasius is a private equity firm</a:t>
            </a:r>
          </a:p>
          <a:p>
            <a:pPr lvl="1" eaLnBrk="1" hangingPunct="1">
              <a:spcBef>
                <a:spcPct val="0"/>
              </a:spcBef>
            </a:pPr>
            <a:r>
              <a:rPr lang="en-US" altLang="en-US" sz="2400" dirty="0"/>
              <a:t>Raises money from public by selling junk bonds</a:t>
            </a:r>
          </a:p>
          <a:p>
            <a:pPr lvl="1" eaLnBrk="1" hangingPunct="1">
              <a:spcBef>
                <a:spcPct val="0"/>
              </a:spcBef>
            </a:pPr>
            <a:r>
              <a:rPr lang="en-US" altLang="en-US" sz="2400" dirty="0"/>
              <a:t>Looks for poorly performing firms to buy, fix &amp; sell</a:t>
            </a:r>
          </a:p>
          <a:p>
            <a:pPr eaLnBrk="1" hangingPunct="1">
              <a:spcBef>
                <a:spcPct val="0"/>
              </a:spcBef>
            </a:pPr>
            <a:endParaRPr lang="en-US" altLang="en-US" sz="2800" dirty="0"/>
          </a:p>
          <a:p>
            <a:pPr eaLnBrk="1" hangingPunct="1">
              <a:spcBef>
                <a:spcPct val="0"/>
              </a:spcBef>
            </a:pPr>
            <a:r>
              <a:rPr lang="en-US" altLang="en-US" sz="2800" dirty="0"/>
              <a:t>B</a:t>
            </a:r>
            <a:r>
              <a:rPr lang="en-US" altLang="en-US" sz="2400" dirty="0"/>
              <a:t>lasius buys 9.1% of Atlas’ common stock</a:t>
            </a:r>
          </a:p>
          <a:p>
            <a:pPr lvl="1" eaLnBrk="1" hangingPunct="1">
              <a:spcBef>
                <a:spcPct val="0"/>
              </a:spcBef>
            </a:pPr>
            <a:r>
              <a:rPr lang="en-US" altLang="en-US" sz="2400" dirty="0"/>
              <a:t>Announces it considers taking control of Atlas</a:t>
            </a:r>
          </a:p>
          <a:p>
            <a:pPr eaLnBrk="1" hangingPunct="1">
              <a:spcBef>
                <a:spcPct val="0"/>
              </a:spcBef>
            </a:pPr>
            <a:endParaRPr lang="en-US" altLang="en-US" sz="2800" dirty="0"/>
          </a:p>
          <a:p>
            <a:pPr eaLnBrk="1" hangingPunct="1">
              <a:spcBef>
                <a:spcPct val="0"/>
              </a:spcBef>
            </a:pPr>
            <a:r>
              <a:rPr lang="en-US" altLang="en-US" sz="2800" dirty="0"/>
              <a:t>But what more does it want Atlas to do?</a:t>
            </a:r>
          </a:p>
        </p:txBody>
      </p:sp>
    </p:spTree>
    <p:extLst>
      <p:ext uri="{BB962C8B-B14F-4D97-AF65-F5344CB8AC3E}">
        <p14:creationId xmlns:p14="http://schemas.microsoft.com/office/powerpoint/2010/main" val="238884518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a:t>Board FD in addressing SH activism</a:t>
            </a:r>
            <a:br>
              <a:rPr lang="en-US" altLang="en-US" sz="4300" dirty="0"/>
            </a:br>
            <a:r>
              <a:rPr lang="en-US" altLang="en-US" sz="3500" i="1" dirty="0"/>
              <a:t>Blasius</a:t>
            </a:r>
          </a:p>
        </p:txBody>
      </p:sp>
      <p:sp>
        <p:nvSpPr>
          <p:cNvPr id="4403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600" dirty="0"/>
              <a:t>Blasius’ plan for Atlas: Leveraged restructuring</a:t>
            </a:r>
          </a:p>
          <a:p>
            <a:pPr lvl="1" eaLnBrk="1" hangingPunct="1">
              <a:spcBef>
                <a:spcPct val="0"/>
              </a:spcBef>
            </a:pPr>
            <a:endParaRPr lang="en-US" altLang="en-US" sz="2400" dirty="0"/>
          </a:p>
          <a:p>
            <a:pPr lvl="1" eaLnBrk="1" hangingPunct="1">
              <a:spcBef>
                <a:spcPct val="0"/>
              </a:spcBef>
            </a:pPr>
            <a:r>
              <a:rPr lang="en-US" altLang="en-US" sz="2400" dirty="0"/>
              <a:t>Under the plan, Atlas will sell assets &amp; borrow money (using its assets, such as gold reserves, as collateral). Atlas will then distribute this money as dividends.</a:t>
            </a:r>
          </a:p>
          <a:p>
            <a:pPr lvl="1" eaLnBrk="1" hangingPunct="1">
              <a:spcBef>
                <a:spcPct val="0"/>
              </a:spcBef>
            </a:pPr>
            <a:endParaRPr lang="en-US" altLang="en-US" sz="2400" dirty="0"/>
          </a:p>
          <a:p>
            <a:pPr lvl="1" eaLnBrk="1" hangingPunct="1">
              <a:spcBef>
                <a:spcPct val="0"/>
              </a:spcBef>
            </a:pPr>
            <a:r>
              <a:rPr lang="en-US" altLang="en-US" sz="2400" dirty="0"/>
              <a:t>Example: Suppose Atlas has $150 in assets &amp; no debt</a:t>
            </a:r>
          </a:p>
          <a:p>
            <a:pPr lvl="2" eaLnBrk="1" hangingPunct="1">
              <a:spcBef>
                <a:spcPct val="0"/>
              </a:spcBef>
            </a:pPr>
            <a:r>
              <a:rPr lang="en-US" altLang="en-US" sz="2100" dirty="0"/>
              <a:t>Atlas sells $50 in assets, then borrows another $90, secured by the remaining assets ($100). Atlas then distributes a dividend of $140.</a:t>
            </a:r>
          </a:p>
          <a:p>
            <a:pPr lvl="2" eaLnBrk="1" hangingPunct="1">
              <a:spcBef>
                <a:spcPct val="0"/>
              </a:spcBef>
            </a:pPr>
            <a:r>
              <a:rPr lang="en-US" altLang="en-US" sz="2100" dirty="0"/>
              <a:t>Atlas now has $100 in assets and $90 in debt</a:t>
            </a:r>
          </a:p>
        </p:txBody>
      </p:sp>
    </p:spTree>
    <p:extLst>
      <p:ext uri="{BB962C8B-B14F-4D97-AF65-F5344CB8AC3E}">
        <p14:creationId xmlns:p14="http://schemas.microsoft.com/office/powerpoint/2010/main" val="4019537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a:t>Board FD in addressing SH activism</a:t>
            </a:r>
            <a:br>
              <a:rPr lang="en-US" altLang="en-US" sz="4300" dirty="0"/>
            </a:br>
            <a:r>
              <a:rPr lang="en-US" altLang="en-US" sz="3500" i="1" dirty="0"/>
              <a:t>Blasius</a:t>
            </a:r>
          </a:p>
        </p:txBody>
      </p:sp>
      <p:sp>
        <p:nvSpPr>
          <p:cNvPr id="4505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a:t>Atlas drags its feet</a:t>
            </a:r>
          </a:p>
          <a:p>
            <a:pPr lvl="1" eaLnBrk="1" hangingPunct="1">
              <a:spcBef>
                <a:spcPct val="0"/>
              </a:spcBef>
            </a:pPr>
            <a:r>
              <a:rPr lang="en-US" altLang="en-US" sz="2400" dirty="0"/>
              <a:t>Atlas takes a month until it meets with Blasius to hear its plan</a:t>
            </a:r>
          </a:p>
          <a:p>
            <a:pPr lvl="1" eaLnBrk="1" hangingPunct="1">
              <a:spcBef>
                <a:spcPct val="0"/>
              </a:spcBef>
            </a:pPr>
            <a:r>
              <a:rPr lang="en-US" altLang="en-US" sz="2400" dirty="0"/>
              <a:t>Meet on Dec. 2</a:t>
            </a:r>
          </a:p>
          <a:p>
            <a:pPr lvl="1" eaLnBrk="1" hangingPunct="1">
              <a:spcBef>
                <a:spcPct val="0"/>
              </a:spcBef>
            </a:pPr>
            <a:r>
              <a:rPr lang="en-US" altLang="en-US" sz="2400" dirty="0"/>
              <a:t>Atlas doesn’t want to meet again until January</a:t>
            </a:r>
          </a:p>
          <a:p>
            <a:pPr lvl="1" eaLnBrk="1" hangingPunct="1">
              <a:spcBef>
                <a:spcPct val="0"/>
              </a:spcBef>
            </a:pPr>
            <a:r>
              <a:rPr lang="en-US" altLang="en-US" sz="2400" dirty="0">
                <a:solidFill>
                  <a:srgbClr val="FF0000"/>
                </a:solidFill>
              </a:rPr>
              <a:t>Why is Atlas stalling?</a:t>
            </a:r>
          </a:p>
        </p:txBody>
      </p:sp>
      <p:pic>
        <p:nvPicPr>
          <p:cNvPr id="45060" name="Picture 9" descr="feet-up-on-des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0675" y="3108325"/>
            <a:ext cx="2651125"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49799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a:t>Board FD in addressing SH activism</a:t>
            </a:r>
            <a:br>
              <a:rPr lang="en-US" altLang="en-US" sz="4300" dirty="0"/>
            </a:br>
            <a:r>
              <a:rPr lang="en-US" altLang="en-US" sz="3500" i="1" dirty="0"/>
              <a:t>Blasius</a:t>
            </a:r>
          </a:p>
        </p:txBody>
      </p:sp>
      <p:sp>
        <p:nvSpPr>
          <p:cNvPr id="4608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err="1"/>
              <a:t>Blasius</a:t>
            </a:r>
            <a:r>
              <a:rPr lang="en-US" altLang="en-US" sz="2800" dirty="0"/>
              <a:t> attacks: Solicits SHs for a written consent</a:t>
            </a:r>
          </a:p>
          <a:p>
            <a:pPr lvl="1" eaLnBrk="1" hangingPunct="1">
              <a:spcBef>
                <a:spcPct val="0"/>
              </a:spcBef>
            </a:pPr>
            <a:r>
              <a:rPr lang="en-US" altLang="en-US" sz="2400" dirty="0"/>
              <a:t>Resolution recommending the board implements Blasius’ plan</a:t>
            </a:r>
          </a:p>
          <a:p>
            <a:pPr lvl="2" eaLnBrk="1" hangingPunct="1">
              <a:spcBef>
                <a:spcPct val="0"/>
              </a:spcBef>
            </a:pPr>
            <a:r>
              <a:rPr lang="en-US" altLang="en-US" sz="2200" dirty="0"/>
              <a:t>Why not order implementation of the plan?</a:t>
            </a:r>
          </a:p>
          <a:p>
            <a:pPr lvl="3" eaLnBrk="1" hangingPunct="1">
              <a:spcBef>
                <a:spcPct val="0"/>
              </a:spcBef>
            </a:pPr>
            <a:r>
              <a:rPr lang="en-US" altLang="en-US" sz="1800" dirty="0"/>
              <a:t>Because SHs lack authority</a:t>
            </a:r>
          </a:p>
          <a:p>
            <a:pPr lvl="2" eaLnBrk="1" hangingPunct="1">
              <a:spcBef>
                <a:spcPct val="0"/>
              </a:spcBef>
            </a:pPr>
            <a:r>
              <a:rPr lang="en-US" altLang="en-US" sz="2200" dirty="0"/>
              <a:t>So why bother recommending?</a:t>
            </a:r>
          </a:p>
          <a:p>
            <a:pPr lvl="3" eaLnBrk="1" hangingPunct="1">
              <a:spcBef>
                <a:spcPct val="0"/>
              </a:spcBef>
            </a:pPr>
            <a:r>
              <a:rPr lang="en-US" altLang="en-US" sz="1800" dirty="0"/>
              <a:t>Public relations: get publicity for cause; embarrass board</a:t>
            </a:r>
          </a:p>
          <a:p>
            <a:pPr lvl="3" eaLnBrk="1" hangingPunct="1">
              <a:spcBef>
                <a:spcPct val="0"/>
              </a:spcBef>
            </a:pPr>
            <a:r>
              <a:rPr lang="en-US" altLang="en-US" sz="1800" dirty="0"/>
              <a:t>Anger SHs who don’t feel strongly about the issue but dislike SHs being ignored by the board</a:t>
            </a:r>
          </a:p>
          <a:p>
            <a:pPr lvl="1" eaLnBrk="1" hangingPunct="1">
              <a:spcBef>
                <a:spcPct val="0"/>
              </a:spcBef>
            </a:pPr>
            <a:r>
              <a:rPr lang="en-US" altLang="en-US" sz="2400" dirty="0"/>
              <a:t>Amend Atlas’ bylaws to expand the board from 7 to 15 members</a:t>
            </a:r>
          </a:p>
          <a:p>
            <a:pPr lvl="2" eaLnBrk="1" hangingPunct="1">
              <a:spcBef>
                <a:spcPct val="0"/>
              </a:spcBef>
            </a:pPr>
            <a:r>
              <a:rPr lang="en-US" altLang="en-US" sz="2200" dirty="0"/>
              <a:t>15 is maximum size allowed under Atlas’ charter</a:t>
            </a:r>
          </a:p>
          <a:p>
            <a:pPr lvl="1" eaLnBrk="1" hangingPunct="1">
              <a:spcBef>
                <a:spcPct val="0"/>
              </a:spcBef>
            </a:pPr>
            <a:r>
              <a:rPr lang="en-US" altLang="en-US" sz="2400" dirty="0"/>
              <a:t>Fill the eight new board positions with Blasius’ nominees</a:t>
            </a:r>
          </a:p>
          <a:p>
            <a:pPr lvl="1" eaLnBrk="1" hangingPunct="1">
              <a:spcBef>
                <a:spcPct val="0"/>
              </a:spcBef>
            </a:pPr>
            <a:r>
              <a:rPr lang="en-US" altLang="en-US" sz="2400" dirty="0"/>
              <a:t>What’s the effect of the written consent?</a:t>
            </a:r>
          </a:p>
          <a:p>
            <a:pPr lvl="2" eaLnBrk="1" hangingPunct="1">
              <a:spcBef>
                <a:spcPct val="0"/>
              </a:spcBef>
            </a:pPr>
            <a:r>
              <a:rPr lang="en-US" altLang="en-US" sz="2200" dirty="0"/>
              <a:t>Atlas had a staggered board, so one election can’t replace majority of directors, but expanding board allows seizing control immediately</a:t>
            </a:r>
          </a:p>
          <a:p>
            <a:pPr lvl="1" eaLnBrk="1" hangingPunct="1">
              <a:spcBef>
                <a:spcPct val="0"/>
              </a:spcBef>
            </a:pPr>
            <a:r>
              <a:rPr lang="en-US" altLang="en-US" sz="2400" dirty="0"/>
              <a:t>Why use a written consent (rather than SH meeting)?</a:t>
            </a:r>
          </a:p>
          <a:p>
            <a:pPr lvl="2" eaLnBrk="1" hangingPunct="1">
              <a:spcBef>
                <a:spcPct val="0"/>
              </a:spcBef>
            </a:pPr>
            <a:r>
              <a:rPr lang="en-US" altLang="en-US" sz="2000" dirty="0"/>
              <a:t>SHs may not be able to call meeting; also faster, secret </a:t>
            </a:r>
            <a:r>
              <a:rPr lang="en-US" altLang="en-US" sz="1600" dirty="0"/>
              <a:t>(can be sprung on board)</a:t>
            </a:r>
          </a:p>
        </p:txBody>
      </p:sp>
    </p:spTree>
    <p:extLst>
      <p:ext uri="{BB962C8B-B14F-4D97-AF65-F5344CB8AC3E}">
        <p14:creationId xmlns:p14="http://schemas.microsoft.com/office/powerpoint/2010/main" val="353363616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dirty="0"/>
              <a:t>Board FD in addressing SH activism</a:t>
            </a:r>
            <a:br>
              <a:rPr lang="en-US" altLang="en-US" sz="4300" dirty="0"/>
            </a:br>
            <a:r>
              <a:rPr lang="en-US" altLang="en-US" sz="3500" i="1" dirty="0"/>
              <a:t>Blasius</a:t>
            </a:r>
          </a:p>
        </p:txBody>
      </p:sp>
      <p:sp>
        <p:nvSpPr>
          <p:cNvPr id="4710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a:t>Weaver learns about solicitation &amp; counter-attacks</a:t>
            </a:r>
          </a:p>
          <a:p>
            <a:pPr lvl="1" eaLnBrk="1" hangingPunct="1">
              <a:spcBef>
                <a:spcPct val="0"/>
              </a:spcBef>
            </a:pPr>
            <a:r>
              <a:rPr lang="en-US" altLang="en-US" sz="2400" dirty="0"/>
              <a:t>Rushes to hold board meeting by phone a day after he learns about the solicitation</a:t>
            </a:r>
          </a:p>
          <a:p>
            <a:pPr lvl="1" eaLnBrk="1" hangingPunct="1">
              <a:spcBef>
                <a:spcPct val="0"/>
              </a:spcBef>
            </a:pPr>
            <a:r>
              <a:rPr lang="en-US" altLang="en-US" sz="2400" dirty="0"/>
              <a:t>Board amends bylaws to expand board from 7 to 9 and appoint two directors (Weaver’s nominees)</a:t>
            </a:r>
          </a:p>
          <a:p>
            <a:pPr lvl="1" eaLnBrk="1" hangingPunct="1">
              <a:spcBef>
                <a:spcPct val="0"/>
              </a:spcBef>
            </a:pPr>
            <a:r>
              <a:rPr lang="en-US" altLang="en-US" sz="2400" dirty="0">
                <a:solidFill>
                  <a:srgbClr val="FF0000"/>
                </a:solidFill>
              </a:rPr>
              <a:t>What is the effect of the board’s actions?</a:t>
            </a:r>
          </a:p>
        </p:txBody>
      </p:sp>
    </p:spTree>
    <p:extLst>
      <p:ext uri="{BB962C8B-B14F-4D97-AF65-F5344CB8AC3E}">
        <p14:creationId xmlns:p14="http://schemas.microsoft.com/office/powerpoint/2010/main" val="277813947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dirty="0"/>
              <a:t>Board FD in addressing SH activism</a:t>
            </a:r>
            <a:br>
              <a:rPr lang="en-US" altLang="en-US" sz="4300" dirty="0"/>
            </a:br>
            <a:r>
              <a:rPr lang="en-US" altLang="en-US" sz="3500" i="1" dirty="0"/>
              <a:t>Blasius</a:t>
            </a:r>
          </a:p>
        </p:txBody>
      </p:sp>
      <p:sp>
        <p:nvSpPr>
          <p:cNvPr id="4813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a:t>To decide on </a:t>
            </a:r>
            <a:r>
              <a:rPr lang="en-US" altLang="en-US" sz="2800" dirty="0" err="1"/>
              <a:t>SoR</a:t>
            </a:r>
            <a:r>
              <a:rPr lang="en-US" altLang="en-US" sz="2800" dirty="0"/>
              <a:t>, court determines that:</a:t>
            </a:r>
          </a:p>
          <a:p>
            <a:pPr lvl="1" eaLnBrk="1" hangingPunct="1">
              <a:spcBef>
                <a:spcPct val="0"/>
              </a:spcBef>
            </a:pPr>
            <a:r>
              <a:rPr lang="en-US" altLang="en-US" sz="2400" dirty="0"/>
              <a:t>Board’s actions were intended to thwart Blasius’ written consent solicitation</a:t>
            </a:r>
          </a:p>
          <a:p>
            <a:pPr lvl="1" eaLnBrk="1" hangingPunct="1">
              <a:spcBef>
                <a:spcPct val="0"/>
              </a:spcBef>
            </a:pPr>
            <a:r>
              <a:rPr lang="en-US" altLang="en-US" sz="2400" dirty="0"/>
              <a:t>But board did not act for the purpose of entrenchment; board sincerely believed Blasius’ plan was bad for Atlas’ SHs</a:t>
            </a:r>
          </a:p>
          <a:p>
            <a:pPr eaLnBrk="1" hangingPunct="1">
              <a:spcBef>
                <a:spcPct val="0"/>
              </a:spcBef>
            </a:pPr>
            <a:r>
              <a:rPr lang="en-US" altLang="en-US" sz="2800" dirty="0"/>
              <a:t>Suppose the court found that the board’s purpose was to keep their jobs (entrenchment)</a:t>
            </a:r>
          </a:p>
          <a:p>
            <a:pPr lvl="1" eaLnBrk="1" hangingPunct="1">
              <a:spcBef>
                <a:spcPct val="0"/>
              </a:spcBef>
            </a:pPr>
            <a:r>
              <a:rPr lang="en-US" altLang="en-US" sz="2400" dirty="0">
                <a:solidFill>
                  <a:srgbClr val="FF0000"/>
                </a:solidFill>
              </a:rPr>
              <a:t>What </a:t>
            </a:r>
            <a:r>
              <a:rPr lang="en-US" altLang="en-US" sz="2400" dirty="0" err="1">
                <a:solidFill>
                  <a:srgbClr val="FF0000"/>
                </a:solidFill>
              </a:rPr>
              <a:t>SoR</a:t>
            </a:r>
            <a:r>
              <a:rPr lang="en-US" altLang="en-US" sz="2400" dirty="0">
                <a:solidFill>
                  <a:srgbClr val="FF0000"/>
                </a:solidFill>
              </a:rPr>
              <a:t> applies to the board’s actions?</a:t>
            </a:r>
          </a:p>
          <a:p>
            <a:pPr eaLnBrk="1" hangingPunct="1">
              <a:spcBef>
                <a:spcPct val="0"/>
              </a:spcBef>
            </a:pPr>
            <a:r>
              <a:rPr lang="en-US" altLang="en-US" sz="2800" dirty="0"/>
              <a:t>Now suppose the court found that the board’s purpose was not to thwart Blasius (just to appoint useful new directors)</a:t>
            </a:r>
          </a:p>
          <a:p>
            <a:pPr lvl="1" eaLnBrk="1" hangingPunct="1">
              <a:spcBef>
                <a:spcPct val="0"/>
              </a:spcBef>
            </a:pPr>
            <a:r>
              <a:rPr lang="en-US" altLang="en-US" sz="2400" dirty="0">
                <a:solidFill>
                  <a:srgbClr val="FF0000"/>
                </a:solidFill>
              </a:rPr>
              <a:t>What </a:t>
            </a:r>
            <a:r>
              <a:rPr lang="en-US" altLang="en-US" sz="2400" dirty="0" err="1">
                <a:solidFill>
                  <a:srgbClr val="FF0000"/>
                </a:solidFill>
              </a:rPr>
              <a:t>SoR</a:t>
            </a:r>
            <a:r>
              <a:rPr lang="en-US" altLang="en-US" sz="2400" dirty="0">
                <a:solidFill>
                  <a:srgbClr val="FF0000"/>
                </a:solidFill>
              </a:rPr>
              <a:t> applies to the board’s actions?</a:t>
            </a:r>
          </a:p>
        </p:txBody>
      </p:sp>
    </p:spTree>
    <p:extLst>
      <p:ext uri="{BB962C8B-B14F-4D97-AF65-F5344CB8AC3E}">
        <p14:creationId xmlns:p14="http://schemas.microsoft.com/office/powerpoint/2010/main" val="109617417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dirty="0"/>
              <a:t>Board FD in addressing SH activism</a:t>
            </a:r>
            <a:br>
              <a:rPr lang="en-US" altLang="en-US" sz="4300" dirty="0"/>
            </a:br>
            <a:r>
              <a:rPr lang="en-US" altLang="en-US" sz="3500" i="1" dirty="0"/>
              <a:t>Blasius</a:t>
            </a:r>
          </a:p>
        </p:txBody>
      </p:sp>
      <p:sp>
        <p:nvSpPr>
          <p:cNvPr id="4915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Black letter law of </a:t>
            </a:r>
            <a:r>
              <a:rPr lang="en-US" altLang="en-US" sz="2400" i="1" dirty="0"/>
              <a:t>Blasius</a:t>
            </a:r>
            <a:r>
              <a:rPr lang="en-US" altLang="en-US" sz="2400" dirty="0"/>
              <a:t>: If plaintiff proves that the board acted </a:t>
            </a:r>
            <a:r>
              <a:rPr lang="en-US" altLang="en-US" sz="2400" b="1" u="sng" dirty="0"/>
              <a:t>for the primary purpose of interfering with the free exercise of the SHs’ franchise</a:t>
            </a:r>
            <a:r>
              <a:rPr lang="en-US" altLang="en-US" sz="2400" dirty="0"/>
              <a:t>, board must demonstrate that there was a </a:t>
            </a:r>
            <a:r>
              <a:rPr lang="en-US" altLang="en-US" sz="2400" b="1" u="sng" dirty="0"/>
              <a:t>compelling justification</a:t>
            </a:r>
            <a:r>
              <a:rPr lang="en-US" altLang="en-US" sz="2400" dirty="0"/>
              <a:t> for its actions</a:t>
            </a:r>
          </a:p>
          <a:p>
            <a:pPr lvl="1" eaLnBrk="1" hangingPunct="1">
              <a:spcBef>
                <a:spcPct val="0"/>
              </a:spcBef>
            </a:pPr>
            <a:r>
              <a:rPr lang="en-US" altLang="en-US" sz="2000" i="1" dirty="0"/>
              <a:t>Blasius</a:t>
            </a:r>
            <a:r>
              <a:rPr lang="en-US" altLang="en-US" sz="2000" dirty="0"/>
              <a:t> court: Atlas board didn’t have a compelling justification</a:t>
            </a:r>
          </a:p>
          <a:p>
            <a:pPr eaLnBrk="1" hangingPunct="1">
              <a:spcBef>
                <a:spcPct val="0"/>
              </a:spcBef>
            </a:pPr>
            <a:endParaRPr lang="en-US" altLang="en-US" sz="2400" dirty="0"/>
          </a:p>
          <a:p>
            <a:pPr eaLnBrk="1" hangingPunct="1">
              <a:spcBef>
                <a:spcPct val="0"/>
              </a:spcBef>
            </a:pPr>
            <a:r>
              <a:rPr lang="en-US" altLang="en-US" sz="2400" dirty="0"/>
              <a:t>This appears to be a special rule for encroaching on SH voting</a:t>
            </a:r>
          </a:p>
          <a:p>
            <a:pPr eaLnBrk="1" hangingPunct="1">
              <a:spcBef>
                <a:spcPct val="0"/>
              </a:spcBef>
            </a:pPr>
            <a:endParaRPr lang="en-US" altLang="en-US" sz="2400" dirty="0"/>
          </a:p>
          <a:p>
            <a:pPr eaLnBrk="1" hangingPunct="1">
              <a:spcBef>
                <a:spcPct val="0"/>
              </a:spcBef>
            </a:pPr>
            <a:r>
              <a:rPr lang="en-US" altLang="en-US" sz="2400" dirty="0"/>
              <a:t>But in </a:t>
            </a:r>
            <a:r>
              <a:rPr lang="en-US" altLang="en-US" sz="2400" i="1" dirty="0"/>
              <a:t>Mercier v. Inter-Tel</a:t>
            </a:r>
            <a:r>
              <a:rPr lang="en-US" altLang="en-US" sz="2400" dirty="0"/>
              <a:t> (</a:t>
            </a:r>
            <a:r>
              <a:rPr lang="en-US" altLang="en-US" sz="2400" dirty="0" err="1"/>
              <a:t>Del.Ch</a:t>
            </a:r>
            <a:r>
              <a:rPr lang="en-US" altLang="en-US" sz="2400" dirty="0"/>
              <a:t>. 2007), court re-interprets </a:t>
            </a:r>
            <a:r>
              <a:rPr lang="en-US" altLang="en-US" sz="2400" i="1" dirty="0"/>
              <a:t>Blasius</a:t>
            </a:r>
            <a:r>
              <a:rPr lang="en-US" altLang="en-US" sz="2400" dirty="0"/>
              <a:t> as an application of the enhanced scrutiny </a:t>
            </a:r>
            <a:r>
              <a:rPr lang="en-US" altLang="en-US" sz="2400" dirty="0" err="1"/>
              <a:t>SoR</a:t>
            </a:r>
            <a:r>
              <a:rPr lang="en-US" altLang="en-US" sz="2400" dirty="0"/>
              <a:t> to cases of SH voting</a:t>
            </a:r>
          </a:p>
        </p:txBody>
      </p:sp>
    </p:spTree>
    <p:extLst>
      <p:ext uri="{BB962C8B-B14F-4D97-AF65-F5344CB8AC3E}">
        <p14:creationId xmlns:p14="http://schemas.microsoft.com/office/powerpoint/2010/main" val="111536797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Board FD in addressing SH activism</a:t>
            </a:r>
            <a:br>
              <a:rPr lang="en-US" altLang="en-US" sz="3500" dirty="0"/>
            </a:br>
            <a:r>
              <a:rPr lang="en-US" altLang="en-US" sz="3500" dirty="0"/>
              <a:t>When does the enhanced scrutiny </a:t>
            </a:r>
            <a:r>
              <a:rPr lang="en-US" altLang="en-US" sz="3500" dirty="0" err="1"/>
              <a:t>SoR</a:t>
            </a:r>
            <a:r>
              <a:rPr lang="en-US" altLang="en-US" sz="3500" dirty="0"/>
              <a:t> apply?</a:t>
            </a:r>
          </a:p>
        </p:txBody>
      </p:sp>
      <p:sp>
        <p:nvSpPr>
          <p:cNvPr id="35843" name="Rectangle 3"/>
          <p:cNvSpPr>
            <a:spLocks noGrp="1" noChangeArrowheads="1"/>
          </p:cNvSpPr>
          <p:nvPr>
            <p:ph type="body" idx="1"/>
          </p:nvPr>
        </p:nvSpPr>
        <p:spPr>
          <a:xfrm>
            <a:off x="0" y="1447800"/>
            <a:ext cx="9144000" cy="5410200"/>
          </a:xfrm>
        </p:spPr>
        <p:txBody>
          <a:bodyPr/>
          <a:lstStyle/>
          <a:p>
            <a:pPr marL="571500" indent="-571500" eaLnBrk="1" hangingPunct="1">
              <a:spcBef>
                <a:spcPts val="0"/>
              </a:spcBef>
            </a:pPr>
            <a:r>
              <a:rPr lang="en-US" altLang="en-US" sz="2400" dirty="0"/>
              <a:t>Applies </a:t>
            </a:r>
            <a:r>
              <a:rPr lang="en-US" altLang="en-US" sz="2400" dirty="0">
                <a:solidFill>
                  <a:srgbClr val="0070C0"/>
                </a:solidFill>
              </a:rPr>
              <a:t>when the board deploys corporate power against SHs to achieve greater good for the corporation</a:t>
            </a:r>
          </a:p>
          <a:p>
            <a:pPr marL="971550" lvl="1" indent="-571500" eaLnBrk="1" hangingPunct="1">
              <a:spcBef>
                <a:spcPts val="0"/>
              </a:spcBef>
            </a:pPr>
            <a:r>
              <a:rPr lang="en-US" altLang="en-US" sz="2000" i="1" dirty="0"/>
              <a:t>Blasius</a:t>
            </a:r>
            <a:r>
              <a:rPr lang="en-US" altLang="en-US" sz="2000" dirty="0"/>
              <a:t>: a specific example, in which the board acts for the primary purpose of interfering with the free exercise of the SHs’ franchise</a:t>
            </a:r>
          </a:p>
        </p:txBody>
      </p:sp>
    </p:spTree>
    <p:extLst>
      <p:ext uri="{BB962C8B-B14F-4D97-AF65-F5344CB8AC3E}">
        <p14:creationId xmlns:p14="http://schemas.microsoft.com/office/powerpoint/2010/main" val="3447063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pPr eaLnBrk="1" hangingPunct="1"/>
            <a:r>
              <a:rPr lang="en-US" altLang="en-US" dirty="0"/>
              <a:t>M&amp;A “players”</a:t>
            </a:r>
            <a:br>
              <a:rPr lang="en-US" altLang="en-US" dirty="0"/>
            </a:br>
            <a:r>
              <a:rPr lang="en-US" altLang="en-US" sz="3500" dirty="0"/>
              <a:t>Typical controllers</a:t>
            </a:r>
          </a:p>
        </p:txBody>
      </p:sp>
      <p:sp>
        <p:nvSpPr>
          <p:cNvPr id="6861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000" dirty="0"/>
              <a:t>Strategic controller</a:t>
            </a:r>
          </a:p>
          <a:p>
            <a:pPr lvl="1" eaLnBrk="1" hangingPunct="1">
              <a:spcBef>
                <a:spcPct val="0"/>
              </a:spcBef>
            </a:pPr>
            <a:r>
              <a:rPr lang="en-US" altLang="en-US" sz="1800" dirty="0"/>
              <a:t>Firm controls several businesses related horizontally (have same suppliers/customers) or vertically (one business is the other’s supplier/customer)</a:t>
            </a:r>
          </a:p>
          <a:p>
            <a:pPr lvl="1" eaLnBrk="1" hangingPunct="1">
              <a:spcBef>
                <a:spcPct val="0"/>
              </a:spcBef>
            </a:pPr>
            <a:r>
              <a:rPr lang="en-US" altLang="en-US" sz="1800" dirty="0"/>
              <a:t>Strategic owners like to control/wholly-own firm to max synergies/avoid </a:t>
            </a:r>
            <a:r>
              <a:rPr lang="en-US" altLang="en-US" sz="1800" dirty="0" err="1"/>
              <a:t>CoI</a:t>
            </a:r>
            <a:endParaRPr lang="en-US" altLang="en-US" sz="1800" dirty="0"/>
          </a:p>
          <a:p>
            <a:pPr eaLnBrk="1" hangingPunct="1">
              <a:spcBef>
                <a:spcPct val="0"/>
              </a:spcBef>
            </a:pPr>
            <a:r>
              <a:rPr lang="en-US" altLang="en-US" sz="2000" dirty="0"/>
              <a:t>Founders/active family</a:t>
            </a:r>
          </a:p>
          <a:p>
            <a:pPr lvl="1" eaLnBrk="1" hangingPunct="1">
              <a:spcBef>
                <a:spcPct val="0"/>
              </a:spcBef>
            </a:pPr>
            <a:r>
              <a:rPr lang="en-US" altLang="en-US" sz="1800" dirty="0"/>
              <a:t>Deep personal attachment to firm, usually work in firm</a:t>
            </a:r>
          </a:p>
          <a:p>
            <a:pPr lvl="1" eaLnBrk="1" hangingPunct="1">
              <a:spcBef>
                <a:spcPct val="0"/>
              </a:spcBef>
            </a:pPr>
            <a:r>
              <a:rPr lang="en-US" altLang="en-US" sz="1800" dirty="0"/>
              <a:t>Resist losing control of the firm</a:t>
            </a:r>
          </a:p>
          <a:p>
            <a:pPr lvl="1" eaLnBrk="1" hangingPunct="1">
              <a:spcBef>
                <a:spcPct val="0"/>
              </a:spcBef>
            </a:pPr>
            <a:r>
              <a:rPr lang="en-US" altLang="en-US" sz="1800" dirty="0"/>
              <a:t>Typically want growth (sometimes become strategic acquirers)</a:t>
            </a:r>
          </a:p>
          <a:p>
            <a:pPr eaLnBrk="1" hangingPunct="1">
              <a:spcBef>
                <a:spcPct val="0"/>
              </a:spcBef>
            </a:pPr>
            <a:r>
              <a:rPr lang="en-US" altLang="en-US" sz="2000" dirty="0"/>
              <a:t>Private equity</a:t>
            </a:r>
          </a:p>
          <a:p>
            <a:pPr lvl="1" eaLnBrk="1" hangingPunct="1">
              <a:spcBef>
                <a:spcPct val="0"/>
              </a:spcBef>
            </a:pPr>
            <a:r>
              <a:rPr lang="en-US" altLang="en-US" sz="1800" dirty="0"/>
              <a:t>Take controlling positions in firms (usually buying the whole firm, sometimes with other investors if the PE firm can’t afford to buy it alone</a:t>
            </a:r>
          </a:p>
          <a:p>
            <a:pPr lvl="1" eaLnBrk="1" hangingPunct="1">
              <a:spcBef>
                <a:spcPct val="0"/>
              </a:spcBef>
            </a:pPr>
            <a:r>
              <a:rPr lang="en-US" altLang="en-US" sz="1800" dirty="0"/>
              <a:t>Clients of PE firms are locked-in for several years (e.g., 7 years), so PE firms have a longer time horizon than hedge funds &amp; other short-term players</a:t>
            </a:r>
          </a:p>
          <a:p>
            <a:pPr lvl="1" eaLnBrk="1" hangingPunct="1">
              <a:spcBef>
                <a:spcPct val="0"/>
              </a:spcBef>
            </a:pPr>
            <a:r>
              <a:rPr lang="en-US" altLang="en-US" sz="1800" dirty="0"/>
              <a:t>PE firms look for disfavored firms that require changes that take years to implement</a:t>
            </a:r>
          </a:p>
          <a:p>
            <a:pPr lvl="1" eaLnBrk="1" hangingPunct="1">
              <a:spcBef>
                <a:spcPct val="0"/>
              </a:spcBef>
            </a:pPr>
            <a:r>
              <a:rPr lang="en-US" altLang="en-US" sz="1800" dirty="0"/>
              <a:t>After the PE firm acquires a firm, it makes those changes, and when they are done the firm is either sold to a strategic firm or to the public</a:t>
            </a:r>
          </a:p>
          <a:p>
            <a:pPr lvl="1" eaLnBrk="1" hangingPunct="1">
              <a:spcBef>
                <a:spcPct val="0"/>
              </a:spcBef>
            </a:pPr>
            <a:r>
              <a:rPr lang="en-US" altLang="en-US" sz="1800" dirty="0"/>
              <a:t>PE firms use a lot of leverage in their acquisitions (borrow, issue junk bonds) &amp; use the target as collateral, so they like firms that generate stable, predictable income </a:t>
            </a:r>
          </a:p>
        </p:txBody>
      </p:sp>
    </p:spTree>
    <p:extLst>
      <p:ext uri="{BB962C8B-B14F-4D97-AF65-F5344CB8AC3E}">
        <p14:creationId xmlns:p14="http://schemas.microsoft.com/office/powerpoint/2010/main" val="416054549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Board FD in addressing SH activism</a:t>
            </a:r>
            <a:br>
              <a:rPr lang="en-US" altLang="en-US" sz="3500" dirty="0"/>
            </a:br>
            <a:r>
              <a:rPr lang="en-US" altLang="en-US" sz="3500" dirty="0"/>
              <a:t>Application of enhanced scrutiny</a:t>
            </a:r>
          </a:p>
        </p:txBody>
      </p:sp>
      <p:sp>
        <p:nvSpPr>
          <p:cNvPr id="35843" name="Rectangle 3"/>
          <p:cNvSpPr>
            <a:spLocks noGrp="1" noChangeArrowheads="1"/>
          </p:cNvSpPr>
          <p:nvPr>
            <p:ph type="body" idx="1"/>
          </p:nvPr>
        </p:nvSpPr>
        <p:spPr>
          <a:xfrm>
            <a:off x="0" y="1447800"/>
            <a:ext cx="9144000" cy="5410200"/>
          </a:xfrm>
        </p:spPr>
        <p:txBody>
          <a:bodyPr/>
          <a:lstStyle/>
          <a:p>
            <a:pPr marL="457200" lvl="1" indent="-457200" eaLnBrk="1" hangingPunct="1">
              <a:spcBef>
                <a:spcPct val="0"/>
              </a:spcBef>
              <a:buFont typeface="+mj-lt"/>
              <a:buAutoNum type="arabicPeriod"/>
            </a:pPr>
            <a:r>
              <a:rPr lang="en-US" altLang="en-US" sz="2300" dirty="0">
                <a:solidFill>
                  <a:srgbClr val="0070C0"/>
                </a:solidFill>
              </a:rPr>
              <a:t>Quasi-BJR</a:t>
            </a:r>
            <a:r>
              <a:rPr lang="en-US" altLang="en-US" sz="2300" dirty="0"/>
              <a:t>: did the board find, in good faith &amp; after a reasonable investigation, a legitimate purpose that warranted the board’s act?</a:t>
            </a:r>
          </a:p>
          <a:p>
            <a:pPr marL="857250" lvl="2" indent="-457200" eaLnBrk="1" hangingPunct="1">
              <a:spcBef>
                <a:spcPct val="0"/>
              </a:spcBef>
            </a:pPr>
            <a:r>
              <a:rPr lang="en-US" altLang="en-US" sz="2000" b="1" dirty="0"/>
              <a:t>Legitimate purpose</a:t>
            </a:r>
            <a:r>
              <a:rPr lang="en-US" altLang="en-US" sz="2000" dirty="0"/>
              <a:t>: No bad faith (i.e., no corporate waste or illegality)</a:t>
            </a:r>
          </a:p>
          <a:p>
            <a:pPr marL="857250" lvl="2" indent="-457200" eaLnBrk="1" hangingPunct="1">
              <a:spcBef>
                <a:spcPct val="0"/>
              </a:spcBef>
            </a:pPr>
            <a:r>
              <a:rPr lang="en-US" altLang="en-US" sz="2000" b="1" dirty="0"/>
              <a:t>Good faith</a:t>
            </a:r>
            <a:r>
              <a:rPr lang="en-US" altLang="en-US" sz="2000" dirty="0"/>
              <a:t>: No self-dealing</a:t>
            </a:r>
          </a:p>
          <a:p>
            <a:pPr marL="857250" lvl="2" indent="-457200" eaLnBrk="1" hangingPunct="1">
              <a:spcBef>
                <a:spcPct val="0"/>
              </a:spcBef>
            </a:pPr>
            <a:r>
              <a:rPr lang="en-US" altLang="en-US" sz="2000" b="1" dirty="0"/>
              <a:t>Reasonable investigation</a:t>
            </a:r>
            <a:r>
              <a:rPr lang="en-US" altLang="en-US" sz="2000" dirty="0"/>
              <a:t>: No negligence</a:t>
            </a:r>
          </a:p>
          <a:p>
            <a:pPr marL="457200" lvl="1" indent="-457200" eaLnBrk="1" hangingPunct="1">
              <a:spcBef>
                <a:spcPct val="0"/>
              </a:spcBef>
              <a:buFont typeface="+mj-lt"/>
              <a:buAutoNum type="arabicPeriod"/>
            </a:pPr>
            <a:endParaRPr lang="en-US" altLang="en-US" sz="2300" dirty="0"/>
          </a:p>
          <a:p>
            <a:pPr marL="457200" lvl="1" indent="-457200" eaLnBrk="1" hangingPunct="1">
              <a:spcBef>
                <a:spcPct val="0"/>
              </a:spcBef>
              <a:buFont typeface="+mj-lt"/>
              <a:buAutoNum type="arabicPeriod"/>
            </a:pPr>
            <a:r>
              <a:rPr lang="en-US" altLang="en-US" sz="2300" dirty="0"/>
              <a:t>Was the act a </a:t>
            </a:r>
            <a:r>
              <a:rPr lang="en-US" altLang="en-US" sz="2300" dirty="0">
                <a:solidFill>
                  <a:srgbClr val="0070C0"/>
                </a:solidFill>
              </a:rPr>
              <a:t>reasonable</a:t>
            </a:r>
            <a:r>
              <a:rPr lang="en-US" altLang="en-US" sz="2300" dirty="0"/>
              <a:t> response proportionate to the purpose?</a:t>
            </a:r>
          </a:p>
          <a:p>
            <a:pPr marL="857250" lvl="2" indent="-457200" eaLnBrk="1" hangingPunct="1">
              <a:spcBef>
                <a:spcPct val="0"/>
              </a:spcBef>
            </a:pPr>
            <a:r>
              <a:rPr lang="en-US" altLang="en-US" sz="2000" dirty="0"/>
              <a:t>The language in </a:t>
            </a:r>
            <a:r>
              <a:rPr lang="en-US" altLang="en-US" sz="2000" i="1" dirty="0"/>
              <a:t>Blasius</a:t>
            </a:r>
            <a:r>
              <a:rPr lang="en-US" altLang="en-US" sz="2000" dirty="0"/>
              <a:t> (“compelling justification”) suggests a tougher standard than just “reasonable”</a:t>
            </a:r>
          </a:p>
          <a:p>
            <a:pPr marL="1314450" lvl="3" indent="-457200" eaLnBrk="1" hangingPunct="1">
              <a:spcBef>
                <a:spcPct val="0"/>
              </a:spcBef>
            </a:pPr>
            <a:r>
              <a:rPr lang="en-US" altLang="en-US" sz="1900" dirty="0"/>
              <a:t>Perhaps Mercier has softened the standard</a:t>
            </a:r>
          </a:p>
          <a:p>
            <a:pPr marL="1314450" lvl="3" indent="-457200" eaLnBrk="1" hangingPunct="1">
              <a:spcBef>
                <a:spcPct val="0"/>
              </a:spcBef>
            </a:pPr>
            <a:r>
              <a:rPr lang="en-US" altLang="en-US" sz="1900" dirty="0"/>
              <a:t>Or perhaps noting short of a “compelling justification” is “reasonable” when encroaching on SH voting</a:t>
            </a:r>
          </a:p>
        </p:txBody>
      </p:sp>
      <p:sp>
        <p:nvSpPr>
          <p:cNvPr id="4" name="Rectangle 3"/>
          <p:cNvSpPr>
            <a:spLocks noChangeArrowheads="1"/>
          </p:cNvSpPr>
          <p:nvPr/>
        </p:nvSpPr>
        <p:spPr bwMode="auto">
          <a:xfrm>
            <a:off x="0" y="1447800"/>
            <a:ext cx="9144000" cy="23622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90328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pPr eaLnBrk="1" hangingPunct="1"/>
            <a:r>
              <a:rPr lang="en-US" altLang="en-US" dirty="0"/>
              <a:t>M&amp;A “players”</a:t>
            </a:r>
            <a:br>
              <a:rPr lang="en-US" altLang="en-US" dirty="0"/>
            </a:br>
            <a:r>
              <a:rPr lang="en-US" altLang="en-US" sz="3500" dirty="0"/>
              <a:t>Typical </a:t>
            </a:r>
            <a:r>
              <a:rPr lang="en-US" altLang="en-US" sz="3500" dirty="0" err="1"/>
              <a:t>mSHs</a:t>
            </a:r>
            <a:endParaRPr lang="en-US" altLang="en-US" sz="3500" dirty="0"/>
          </a:p>
        </p:txBody>
      </p:sp>
      <p:sp>
        <p:nvSpPr>
          <p:cNvPr id="68611" name="Rectangle 3"/>
          <p:cNvSpPr>
            <a:spLocks noGrp="1" noChangeArrowheads="1"/>
          </p:cNvSpPr>
          <p:nvPr>
            <p:ph type="body" idx="4294967295"/>
          </p:nvPr>
        </p:nvSpPr>
        <p:spPr>
          <a:xfrm>
            <a:off x="0" y="1447800"/>
            <a:ext cx="9144000" cy="5410200"/>
          </a:xfrm>
        </p:spPr>
        <p:txBody>
          <a:bodyPr/>
          <a:lstStyle/>
          <a:p>
            <a:pPr eaLnBrk="1" hangingPunct="1">
              <a:lnSpc>
                <a:spcPct val="90000"/>
              </a:lnSpc>
              <a:spcBef>
                <a:spcPct val="0"/>
              </a:spcBef>
            </a:pPr>
            <a:r>
              <a:rPr lang="en-US" altLang="en-US" sz="2000" dirty="0"/>
              <a:t>Strategic </a:t>
            </a:r>
            <a:r>
              <a:rPr lang="en-US" altLang="en-US" sz="2000" dirty="0" err="1"/>
              <a:t>mSH</a:t>
            </a:r>
            <a:endParaRPr lang="en-US" altLang="en-US" sz="2000" dirty="0"/>
          </a:p>
          <a:p>
            <a:pPr lvl="1" eaLnBrk="1" hangingPunct="1">
              <a:lnSpc>
                <a:spcPct val="90000"/>
              </a:lnSpc>
              <a:spcBef>
                <a:spcPct val="0"/>
              </a:spcBef>
            </a:pPr>
            <a:r>
              <a:rPr lang="en-US" altLang="en-US" sz="1800" dirty="0"/>
              <a:t>Sometimes firm uses a minority investment to support an alliance with another firm, gain influence on it/knowledge from it, or as “beachhead” to control stake</a:t>
            </a:r>
          </a:p>
          <a:p>
            <a:pPr eaLnBrk="1" hangingPunct="1">
              <a:lnSpc>
                <a:spcPct val="80000"/>
              </a:lnSpc>
              <a:spcBef>
                <a:spcPct val="0"/>
              </a:spcBef>
            </a:pPr>
            <a:r>
              <a:rPr lang="en-US" altLang="en-US" sz="2000" dirty="0"/>
              <a:t>Passive family</a:t>
            </a:r>
          </a:p>
          <a:p>
            <a:pPr lvl="1" eaLnBrk="1" hangingPunct="1">
              <a:lnSpc>
                <a:spcPct val="80000"/>
              </a:lnSpc>
              <a:spcBef>
                <a:spcPct val="0"/>
              </a:spcBef>
            </a:pPr>
            <a:r>
              <a:rPr lang="en-US" altLang="en-US" sz="1800" dirty="0"/>
              <a:t>Descendants of firm’s founder, but not involved with the firm; ownership in firm is often a large part of their total wealth</a:t>
            </a:r>
          </a:p>
          <a:p>
            <a:pPr lvl="1" eaLnBrk="1" hangingPunct="1">
              <a:lnSpc>
                <a:spcPct val="80000"/>
              </a:lnSpc>
              <a:spcBef>
                <a:spcPct val="0"/>
              </a:spcBef>
            </a:pPr>
            <a:r>
              <a:rPr lang="en-US" altLang="en-US" sz="1800" dirty="0"/>
              <a:t>Typically want income, or want to sell and diversify</a:t>
            </a:r>
          </a:p>
          <a:p>
            <a:pPr eaLnBrk="1" hangingPunct="1">
              <a:lnSpc>
                <a:spcPct val="90000"/>
              </a:lnSpc>
              <a:spcBef>
                <a:spcPct val="0"/>
              </a:spcBef>
            </a:pPr>
            <a:r>
              <a:rPr lang="en-US" altLang="en-US" sz="2000" dirty="0"/>
              <a:t>Retail investors</a:t>
            </a:r>
          </a:p>
          <a:p>
            <a:pPr lvl="1" eaLnBrk="1" hangingPunct="1">
              <a:lnSpc>
                <a:spcPct val="90000"/>
              </a:lnSpc>
              <a:spcBef>
                <a:spcPct val="0"/>
              </a:spcBef>
            </a:pPr>
            <a:r>
              <a:rPr lang="en-US" altLang="en-US" sz="1800" dirty="0"/>
              <a:t>Ordinary people owning stock; typically very small positions &amp; very passive (either buy &amp; hold, or sell rather than fight if they’re unhappy)</a:t>
            </a:r>
          </a:p>
          <a:p>
            <a:pPr eaLnBrk="1" hangingPunct="1">
              <a:lnSpc>
                <a:spcPct val="90000"/>
              </a:lnSpc>
              <a:spcBef>
                <a:spcPct val="0"/>
              </a:spcBef>
            </a:pPr>
            <a:r>
              <a:rPr lang="en-US" altLang="en-US" sz="2000" dirty="0"/>
              <a:t>Institutional investors</a:t>
            </a:r>
          </a:p>
          <a:p>
            <a:pPr lvl="1" eaLnBrk="1" hangingPunct="1">
              <a:lnSpc>
                <a:spcPct val="90000"/>
              </a:lnSpc>
              <a:spcBef>
                <a:spcPct val="0"/>
              </a:spcBef>
            </a:pPr>
            <a:r>
              <a:rPr lang="en-US" altLang="en-US" sz="1800" dirty="0"/>
              <a:t>Organizations that pool money &amp; invest it</a:t>
            </a:r>
          </a:p>
          <a:p>
            <a:pPr lvl="1" eaLnBrk="1" hangingPunct="1">
              <a:lnSpc>
                <a:spcPct val="90000"/>
              </a:lnSpc>
              <a:spcBef>
                <a:spcPct val="0"/>
              </a:spcBef>
            </a:pPr>
            <a:r>
              <a:rPr lang="en-US" altLang="en-US" sz="1800" dirty="0"/>
              <a:t>Tend to take non-controlling positions (allows to invest in more firms &amp; diversify)</a:t>
            </a:r>
          </a:p>
          <a:p>
            <a:pPr lvl="1" eaLnBrk="1" hangingPunct="1">
              <a:lnSpc>
                <a:spcPct val="90000"/>
              </a:lnSpc>
              <a:spcBef>
                <a:spcPct val="0"/>
              </a:spcBef>
            </a:pPr>
            <a:r>
              <a:rPr lang="en-US" altLang="en-US" sz="1800" dirty="0"/>
              <a:t>Tend to be passive (i.e., can’t become experts on all their investments), so if they don’t like the way firm is managed, they are more likely to sell their investment than fight the management (however, occasionally they team up with activist SHs to fight)</a:t>
            </a:r>
          </a:p>
          <a:p>
            <a:pPr lvl="1" eaLnBrk="1" hangingPunct="1">
              <a:lnSpc>
                <a:spcPct val="90000"/>
              </a:lnSpc>
              <a:spcBef>
                <a:spcPct val="0"/>
              </a:spcBef>
            </a:pPr>
            <a:r>
              <a:rPr lang="en-US" altLang="en-US" sz="1800" dirty="0"/>
              <a:t>Less likely to use leverage (sometimes prohibited from using leverage)</a:t>
            </a:r>
          </a:p>
          <a:p>
            <a:pPr lvl="1" eaLnBrk="1" hangingPunct="1">
              <a:lnSpc>
                <a:spcPct val="90000"/>
              </a:lnSpc>
              <a:spcBef>
                <a:spcPct val="0"/>
              </a:spcBef>
            </a:pPr>
            <a:r>
              <a:rPr lang="en-US" altLang="en-US" sz="1800" dirty="0"/>
              <a:t>Vary from very long-term investing to short-term investing</a:t>
            </a:r>
          </a:p>
          <a:p>
            <a:pPr lvl="1" eaLnBrk="1" hangingPunct="1">
              <a:lnSpc>
                <a:spcPct val="90000"/>
              </a:lnSpc>
              <a:spcBef>
                <a:spcPct val="0"/>
              </a:spcBef>
            </a:pPr>
            <a:r>
              <a:rPr lang="en-US" altLang="en-US" sz="1800" dirty="0"/>
              <a:t>Common institutional investors are: endowments, sovereign wealth fund, insurance companies, pension funds, employee stock ownership plans (ESOPs), active mutual funds, passive mutual funds (index funds)</a:t>
            </a:r>
          </a:p>
        </p:txBody>
      </p:sp>
    </p:spTree>
    <p:extLst>
      <p:ext uri="{BB962C8B-B14F-4D97-AF65-F5344CB8AC3E}">
        <p14:creationId xmlns:p14="http://schemas.microsoft.com/office/powerpoint/2010/main" val="2761213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pPr eaLnBrk="1" hangingPunct="1"/>
            <a:r>
              <a:rPr lang="en-US" altLang="en-US" dirty="0"/>
              <a:t>M&amp;A “players”</a:t>
            </a:r>
            <a:br>
              <a:rPr lang="en-US" altLang="en-US" dirty="0"/>
            </a:br>
            <a:r>
              <a:rPr lang="en-US" altLang="en-US" sz="3500" dirty="0"/>
              <a:t>Typical </a:t>
            </a:r>
            <a:r>
              <a:rPr lang="en-US" altLang="en-US" sz="3500" dirty="0" err="1"/>
              <a:t>mSHs</a:t>
            </a:r>
            <a:endParaRPr lang="en-US" altLang="en-US" sz="3500" dirty="0"/>
          </a:p>
        </p:txBody>
      </p:sp>
      <p:sp>
        <p:nvSpPr>
          <p:cNvPr id="6861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Hedge funds</a:t>
            </a:r>
          </a:p>
          <a:p>
            <a:pPr lvl="1" eaLnBrk="1" hangingPunct="1">
              <a:spcBef>
                <a:spcPct val="0"/>
              </a:spcBef>
            </a:pPr>
            <a:r>
              <a:rPr lang="en-US" sz="2000" dirty="0"/>
              <a:t>Less-regulated mutual fund (only open to “sophisticated” investors), charge higher fees than mutual funds</a:t>
            </a:r>
          </a:p>
          <a:p>
            <a:pPr lvl="1" eaLnBrk="1" hangingPunct="1">
              <a:spcBef>
                <a:spcPct val="0"/>
              </a:spcBef>
            </a:pPr>
            <a:r>
              <a:rPr lang="en-US" sz="2000" dirty="0"/>
              <a:t>Tend to take non-controlling positions in a firm (to diversity &amp; move quickly)</a:t>
            </a:r>
          </a:p>
          <a:p>
            <a:pPr lvl="1" eaLnBrk="1" hangingPunct="1">
              <a:spcBef>
                <a:spcPct val="0"/>
              </a:spcBef>
            </a:pPr>
            <a:r>
              <a:rPr lang="en-US" sz="2000" dirty="0"/>
              <a:t>Tend to have short time horizons (their clients can often take out their money once a quarter, so the funds need to show a good performance every three months or risk that investors abandon them)</a:t>
            </a:r>
          </a:p>
          <a:p>
            <a:pPr lvl="1" eaLnBrk="1" hangingPunct="1">
              <a:spcBef>
                <a:spcPct val="0"/>
              </a:spcBef>
            </a:pPr>
            <a:r>
              <a:rPr lang="en-US" sz="2000" dirty="0"/>
              <a:t>Hedge funds differ widely in their strategies</a:t>
            </a:r>
          </a:p>
          <a:p>
            <a:pPr lvl="2" eaLnBrk="1" hangingPunct="1">
              <a:spcBef>
                <a:spcPct val="0"/>
              </a:spcBef>
            </a:pPr>
            <a:r>
              <a:rPr lang="en-US" sz="1800" b="1" dirty="0"/>
              <a:t>High frequency traders</a:t>
            </a:r>
            <a:r>
              <a:rPr lang="en-US" sz="1800" dirty="0"/>
              <a:t>: use computers to capitalize on tiny market discrepancies</a:t>
            </a:r>
          </a:p>
          <a:p>
            <a:pPr lvl="2" eaLnBrk="1" hangingPunct="1">
              <a:spcBef>
                <a:spcPct val="0"/>
              </a:spcBef>
            </a:pPr>
            <a:r>
              <a:rPr lang="en-US" sz="1800" b="1" dirty="0"/>
              <a:t>Merger arbitrageurs</a:t>
            </a:r>
            <a:r>
              <a:rPr lang="en-US" sz="1800" dirty="0"/>
              <a:t> (“arbs”): buy shares in potential X, betting it will be acquired</a:t>
            </a:r>
          </a:p>
          <a:p>
            <a:pPr lvl="2" eaLnBrk="1" hangingPunct="1">
              <a:spcBef>
                <a:spcPct val="0"/>
              </a:spcBef>
            </a:pPr>
            <a:r>
              <a:rPr lang="en-US" sz="1800" b="1" dirty="0"/>
              <a:t>Activists</a:t>
            </a:r>
            <a:r>
              <a:rPr lang="en-US" sz="1800" dirty="0"/>
              <a:t>: pick underperforming firms, then fight a public campaign for firm to take certain actions that are likely to cause a quick increase in share price (e.g., forcing a company to sell itself or split itself into multiple firms). If they fail to persuade the board, they may try to replace it in a proxy fight.</a:t>
            </a:r>
          </a:p>
          <a:p>
            <a:pPr lvl="1" eaLnBrk="1" hangingPunct="1">
              <a:spcBef>
                <a:spcPct val="0"/>
              </a:spcBef>
            </a:pPr>
            <a:r>
              <a:rPr lang="en-US" sz="2000" dirty="0"/>
              <a:t>Tend to use a lot of leverage</a:t>
            </a:r>
          </a:p>
          <a:p>
            <a:pPr lvl="1" eaLnBrk="1" hangingPunct="1">
              <a:spcBef>
                <a:spcPct val="0"/>
              </a:spcBef>
            </a:pPr>
            <a:r>
              <a:rPr lang="en-US" altLang="en-US" sz="2000" dirty="0"/>
              <a:t>Look for firms they can easily &amp; secretly buy/sell large amounts of shares</a:t>
            </a:r>
          </a:p>
        </p:txBody>
      </p:sp>
    </p:spTree>
    <p:extLst>
      <p:ext uri="{BB962C8B-B14F-4D97-AF65-F5344CB8AC3E}">
        <p14:creationId xmlns:p14="http://schemas.microsoft.com/office/powerpoint/2010/main" val="632545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pPr eaLnBrk="1" hangingPunct="1"/>
            <a:r>
              <a:rPr lang="en-US" altLang="en-US" dirty="0"/>
              <a:t>M&amp;A “players”</a:t>
            </a:r>
            <a:br>
              <a:rPr lang="en-US" altLang="en-US" dirty="0"/>
            </a:br>
            <a:r>
              <a:rPr lang="en-US" altLang="en-US" sz="3500" dirty="0"/>
              <a:t>Leverage and the junk bond market</a:t>
            </a:r>
          </a:p>
        </p:txBody>
      </p:sp>
      <p:sp>
        <p:nvSpPr>
          <p:cNvPr id="6861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SHs can increase risk &amp; return by using mostly borrowed money to acquire shares; the borrowed money can come from a bank (loan) or from the market (bonds)</a:t>
            </a:r>
          </a:p>
          <a:p>
            <a:pPr lvl="1" eaLnBrk="1" hangingPunct="1">
              <a:spcBef>
                <a:spcPct val="0"/>
              </a:spcBef>
            </a:pPr>
            <a:r>
              <a:rPr lang="en-US" altLang="en-US" sz="2000"/>
              <a:t>Lenders often </a:t>
            </a:r>
            <a:r>
              <a:rPr lang="en-US" altLang="en-US" sz="2000" dirty="0"/>
              <a:t>take a secured interest in the acquired assets (the target firm)</a:t>
            </a:r>
          </a:p>
          <a:p>
            <a:pPr eaLnBrk="1" hangingPunct="1">
              <a:spcBef>
                <a:spcPct val="0"/>
              </a:spcBef>
            </a:pPr>
            <a:r>
              <a:rPr lang="en-US" altLang="en-US" sz="2400" dirty="0"/>
              <a:t>Lenders care mostly about three things:</a:t>
            </a:r>
          </a:p>
          <a:p>
            <a:pPr lvl="1" eaLnBrk="1" hangingPunct="1">
              <a:spcBef>
                <a:spcPct val="0"/>
              </a:spcBef>
            </a:pPr>
            <a:r>
              <a:rPr lang="en-US" altLang="en-US" sz="2000" dirty="0"/>
              <a:t>Amount of leverage used (how much of the borrowers own money is used together with the borrowed money)</a:t>
            </a:r>
          </a:p>
          <a:p>
            <a:pPr lvl="1" eaLnBrk="1" hangingPunct="1">
              <a:spcBef>
                <a:spcPct val="0"/>
              </a:spcBef>
            </a:pPr>
            <a:r>
              <a:rPr lang="en-US" altLang="en-US" sz="2000" dirty="0"/>
              <a:t>Cash generation capacity of the acquired firm/element (it must generate enough cash to pay the interest charges)</a:t>
            </a:r>
          </a:p>
          <a:p>
            <a:pPr lvl="1" eaLnBrk="1" hangingPunct="1">
              <a:spcBef>
                <a:spcPct val="0"/>
              </a:spcBef>
            </a:pPr>
            <a:r>
              <a:rPr lang="en-US" altLang="en-US" sz="2000" dirty="0"/>
              <a:t>Volatility of cash generation (the more stable the business, the more appealing it is to the lenders, since it is less likely that at any given point insufficient cash will be generated to pay the interest)</a:t>
            </a:r>
          </a:p>
          <a:p>
            <a:pPr eaLnBrk="1" hangingPunct="1">
              <a:spcBef>
                <a:spcPct val="0"/>
              </a:spcBef>
            </a:pPr>
            <a:r>
              <a:rPr lang="en-US" altLang="en-US" sz="2000" dirty="0"/>
              <a:t>So, significant amounts of money could be borrowed to acquire assets with low earning volatility, but it is difficult to borrow much for assets with high volatility – buyers would have to borrow less and use more of their own money</a:t>
            </a:r>
          </a:p>
        </p:txBody>
      </p:sp>
    </p:spTree>
    <p:extLst>
      <p:ext uri="{BB962C8B-B14F-4D97-AF65-F5344CB8AC3E}">
        <p14:creationId xmlns:p14="http://schemas.microsoft.com/office/powerpoint/2010/main" val="1082122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914400" lvl="1" indent="-514350" eaLnBrk="1" hangingPunct="1">
              <a:spcBef>
                <a:spcPts val="0"/>
              </a:spcBef>
              <a:buFont typeface="+mj-lt"/>
              <a:buAutoNum type="arabicPeriod"/>
            </a:pPr>
            <a:r>
              <a:rPr lang="en-US" altLang="en-US" sz="2400" dirty="0"/>
              <a:t>Share ownership</a:t>
            </a:r>
          </a:p>
          <a:p>
            <a:pPr marL="914400" lvl="1" indent="-514350" eaLnBrk="1" hangingPunct="1">
              <a:spcBef>
                <a:spcPts val="0"/>
              </a:spcBef>
              <a:buFont typeface="+mj-lt"/>
              <a:buAutoNum type="arabicPeriod"/>
            </a:pPr>
            <a:r>
              <a:rPr lang="en-US" altLang="en-US" sz="2400" dirty="0"/>
              <a:t>M&amp;A “players” (SH incentives)</a:t>
            </a:r>
          </a:p>
          <a:p>
            <a:pPr marL="914400" lvl="1" indent="-514350" eaLnBrk="1" hangingPunct="1">
              <a:spcBef>
                <a:spcPts val="0"/>
              </a:spcBef>
              <a:buFont typeface="+mj-lt"/>
              <a:buAutoNum type="arabicPeriod"/>
            </a:pPr>
            <a:r>
              <a:rPr lang="en-US" altLang="en-US" sz="2400" dirty="0">
                <a:solidFill>
                  <a:srgbClr val="0070C0"/>
                </a:solidFill>
              </a:rPr>
              <a:t>FD of SHs</a:t>
            </a:r>
          </a:p>
          <a:p>
            <a:pPr marL="1314450" lvl="2" indent="-514350" eaLnBrk="1" hangingPunct="1">
              <a:spcBef>
                <a:spcPts val="0"/>
              </a:spcBef>
            </a:pPr>
            <a:r>
              <a:rPr lang="en-US" altLang="en-US" sz="2000" dirty="0">
                <a:solidFill>
                  <a:srgbClr val="0070C0"/>
                </a:solidFill>
              </a:rPr>
              <a:t>SH’s act (that does not involve the firm)</a:t>
            </a:r>
          </a:p>
          <a:p>
            <a:pPr marL="1314450" lvl="2" indent="-514350" eaLnBrk="1" hangingPunct="1">
              <a:spcBef>
                <a:spcPts val="0"/>
              </a:spcBef>
            </a:pPr>
            <a:r>
              <a:rPr lang="en-US" altLang="en-US" sz="2000" dirty="0">
                <a:solidFill>
                  <a:srgbClr val="0070C0"/>
                </a:solidFill>
              </a:rPr>
              <a:t>Firm’s act</a:t>
            </a:r>
            <a:endParaRPr lang="en-US" altLang="en-US" sz="2400" dirty="0"/>
          </a:p>
          <a:p>
            <a:pPr marL="514350" indent="-514350" eaLnBrk="1" hangingPunct="1">
              <a:spcBef>
                <a:spcPts val="0"/>
              </a:spcBef>
              <a:buFont typeface="+mj-lt"/>
              <a:buAutoNum type="alphaLcPeriod"/>
            </a:pPr>
            <a:r>
              <a:rPr lang="en-US" altLang="en-US" sz="2800" dirty="0"/>
              <a:t>Shareholder voting</a:t>
            </a:r>
          </a:p>
          <a:p>
            <a:pPr marL="514350" indent="-514350" eaLnBrk="1" hangingPunct="1">
              <a:spcBef>
                <a:spcPts val="0"/>
              </a:spcBef>
              <a:buFont typeface="+mj-lt"/>
              <a:buAutoNum type="alphaLcPeriod"/>
            </a:pPr>
            <a:r>
              <a:rPr lang="en-US" altLang="en-US" sz="2800" dirty="0"/>
              <a:t>Shareholder litigation</a:t>
            </a:r>
          </a:p>
        </p:txBody>
      </p:sp>
    </p:spTree>
    <p:extLst>
      <p:ext uri="{BB962C8B-B14F-4D97-AF65-F5344CB8AC3E}">
        <p14:creationId xmlns:p14="http://schemas.microsoft.com/office/powerpoint/2010/main" val="4217511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dirty="0"/>
              <a:t>FD of SHs</a:t>
            </a:r>
            <a:br>
              <a:rPr lang="en-US" altLang="en-US" dirty="0"/>
            </a:br>
            <a:r>
              <a:rPr lang="en-US" altLang="en-US" sz="3500" dirty="0"/>
              <a:t>Purpose of FD</a:t>
            </a:r>
            <a:endParaRPr lang="en-US" altLang="en-US" dirty="0"/>
          </a:p>
        </p:txBody>
      </p:sp>
      <p:sp>
        <p:nvSpPr>
          <p:cNvPr id="7065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Why impose FD on controllers? (They don’t act on behalf of the firm)</a:t>
            </a:r>
          </a:p>
          <a:p>
            <a:pPr lvl="1" eaLnBrk="1" hangingPunct="1">
              <a:spcBef>
                <a:spcPct val="0"/>
              </a:spcBef>
            </a:pPr>
            <a:r>
              <a:rPr lang="en-US" altLang="en-US" sz="2000" dirty="0"/>
              <a:t>Similar to logic of apparent authority in agency: C can hide behind the directors – hire judgment proof directors, have them divert value from </a:t>
            </a:r>
            <a:r>
              <a:rPr lang="en-US" altLang="en-US" sz="2000" dirty="0" err="1"/>
              <a:t>mSHs</a:t>
            </a:r>
            <a:r>
              <a:rPr lang="en-US" altLang="en-US" sz="2000" dirty="0"/>
              <a:t> to C, and </a:t>
            </a:r>
            <a:r>
              <a:rPr lang="en-US" altLang="en-US" sz="2000" dirty="0" err="1"/>
              <a:t>mSHs</a:t>
            </a:r>
            <a:r>
              <a:rPr lang="en-US" altLang="en-US" sz="2000" dirty="0"/>
              <a:t> would not be able to collect that value from the directors</a:t>
            </a:r>
          </a:p>
          <a:p>
            <a:pPr eaLnBrk="1" hangingPunct="1">
              <a:spcBef>
                <a:spcPct val="0"/>
              </a:spcBef>
            </a:pPr>
            <a:r>
              <a:rPr lang="en-US" altLang="en-US" sz="2400" dirty="0"/>
              <a:t>So, C owes a FD if it can influence the board</a:t>
            </a:r>
          </a:p>
          <a:p>
            <a:pPr lvl="1" eaLnBrk="1" hangingPunct="1">
              <a:spcBef>
                <a:spcPct val="0"/>
              </a:spcBef>
            </a:pPr>
            <a:r>
              <a:rPr lang="en-US" altLang="en-US" sz="2000" dirty="0"/>
              <a:t>The board still owes a FD as well, and they would breach it if they give C preferential treatment to the </a:t>
            </a:r>
            <a:r>
              <a:rPr lang="en-US" altLang="en-US" sz="2000" dirty="0" err="1"/>
              <a:t>mSHs</a:t>
            </a:r>
            <a:endParaRPr lang="en-US" altLang="en-US" sz="2000" dirty="0"/>
          </a:p>
          <a:p>
            <a:pPr eaLnBrk="1" hangingPunct="1">
              <a:spcBef>
                <a:spcPct val="0"/>
              </a:spcBef>
            </a:pPr>
            <a:r>
              <a:rPr lang="en-US" altLang="en-US" sz="2400" dirty="0"/>
              <a:t>FD lets courts examine the fairness of deals between firm &amp; C, as well as other deals in which C may tunnel (deals in which C receive better terms than the </a:t>
            </a:r>
            <a:r>
              <a:rPr lang="en-US" altLang="en-US" sz="2400" dirty="0" err="1"/>
              <a:t>mSH</a:t>
            </a:r>
            <a:r>
              <a:rPr lang="en-US" altLang="en-US" sz="2400" dirty="0"/>
              <a:t>)</a:t>
            </a:r>
          </a:p>
          <a:p>
            <a:pPr lvl="1" eaLnBrk="1" hangingPunct="1">
              <a:spcBef>
                <a:spcPct val="0"/>
              </a:spcBef>
            </a:pPr>
            <a:r>
              <a:rPr lang="en-US" altLang="en-US" sz="2000" dirty="0"/>
              <a:t>This is undesirable; courts are not good in allocating value among SHs</a:t>
            </a:r>
          </a:p>
          <a:p>
            <a:pPr lvl="1" eaLnBrk="1" hangingPunct="1">
              <a:spcBef>
                <a:spcPct val="0"/>
              </a:spcBef>
            </a:pPr>
            <a:r>
              <a:rPr lang="en-US" altLang="en-US" sz="2000" dirty="0"/>
              <a:t>Instead, the law tries to prevent </a:t>
            </a:r>
            <a:r>
              <a:rPr lang="en-US" altLang="en-US" sz="2000" dirty="0" err="1"/>
              <a:t>CoI</a:t>
            </a:r>
            <a:r>
              <a:rPr lang="en-US" altLang="en-US" sz="2000" dirty="0"/>
              <a:t>, by giving C &amp; firm an incentive to negotiate deals in a process that approximates arm’s-length </a:t>
            </a:r>
            <a:r>
              <a:rPr lang="en-US" altLang="en-US" sz="2000" dirty="0" err="1"/>
              <a:t>negoitations</a:t>
            </a:r>
            <a:endParaRPr lang="en-US" altLang="en-US" sz="2000" dirty="0"/>
          </a:p>
          <a:p>
            <a:pPr lvl="2" eaLnBrk="1" hangingPunct="1">
              <a:spcBef>
                <a:spcPct val="0"/>
              </a:spcBef>
            </a:pPr>
            <a:r>
              <a:rPr lang="en-US" altLang="en-US" sz="1900" dirty="0"/>
              <a:t>Deal negotiated by a special committee of independent directors</a:t>
            </a:r>
          </a:p>
          <a:p>
            <a:pPr lvl="2" eaLnBrk="1" hangingPunct="1">
              <a:spcBef>
                <a:spcPct val="0"/>
              </a:spcBef>
            </a:pPr>
            <a:r>
              <a:rPr lang="en-US" altLang="en-US" sz="1900" dirty="0"/>
              <a:t>Deal approved by a majority of </a:t>
            </a:r>
            <a:r>
              <a:rPr lang="en-US" altLang="en-US" sz="1900" dirty="0" err="1"/>
              <a:t>mSHs</a:t>
            </a:r>
            <a:endParaRPr lang="en-US" altLang="en-US" sz="1900" dirty="0"/>
          </a:p>
          <a:p>
            <a:pPr lvl="1" eaLnBrk="1" hangingPunct="1">
              <a:spcBef>
                <a:spcPct val="0"/>
              </a:spcBef>
            </a:pPr>
            <a:r>
              <a:rPr lang="en-US" altLang="en-US" sz="2000" dirty="0"/>
              <a:t>Fairness review is used as a threat if this process is not followed</a:t>
            </a:r>
          </a:p>
        </p:txBody>
      </p:sp>
    </p:spTree>
    <p:extLst>
      <p:ext uri="{BB962C8B-B14F-4D97-AF65-F5344CB8AC3E}">
        <p14:creationId xmlns:p14="http://schemas.microsoft.com/office/powerpoint/2010/main" val="242312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857250" lvl="1" indent="-457200" eaLnBrk="1" hangingPunct="1">
              <a:spcBef>
                <a:spcPts val="0"/>
              </a:spcBef>
              <a:buFont typeface="+mj-lt"/>
              <a:buAutoNum type="arabicPeriod"/>
            </a:pPr>
            <a:r>
              <a:rPr lang="en-US" altLang="en-US" sz="2400" dirty="0">
                <a:solidFill>
                  <a:srgbClr val="0070C0"/>
                </a:solidFill>
              </a:rPr>
              <a:t>Share ownership</a:t>
            </a:r>
          </a:p>
          <a:p>
            <a:pPr lvl="2" indent="-342900" eaLnBrk="1" hangingPunct="1">
              <a:spcBef>
                <a:spcPts val="0"/>
              </a:spcBef>
            </a:pPr>
            <a:r>
              <a:rPr lang="en-US" altLang="en-US" sz="2000" dirty="0">
                <a:solidFill>
                  <a:srgbClr val="0070C0"/>
                </a:solidFill>
              </a:rPr>
              <a:t>Ownership structure</a:t>
            </a:r>
          </a:p>
          <a:p>
            <a:pPr lvl="2" indent="-342900" eaLnBrk="1" hangingPunct="1">
              <a:spcBef>
                <a:spcPts val="0"/>
              </a:spcBef>
            </a:pPr>
            <a:r>
              <a:rPr lang="en-US" altLang="en-US" sz="2000" dirty="0">
                <a:solidFill>
                  <a:srgbClr val="0070C0"/>
                </a:solidFill>
              </a:rPr>
              <a:t>Ownership mechanics (in public firms)</a:t>
            </a:r>
          </a:p>
          <a:p>
            <a:pPr marL="914400" lvl="1" indent="-514350" eaLnBrk="1" hangingPunct="1">
              <a:spcBef>
                <a:spcPts val="0"/>
              </a:spcBef>
              <a:buFont typeface="+mj-lt"/>
              <a:buAutoNum type="arabicPeriod"/>
            </a:pPr>
            <a:r>
              <a:rPr lang="en-US" altLang="en-US" sz="2400" dirty="0"/>
              <a:t>M&amp;A players (SH incentives)</a:t>
            </a:r>
          </a:p>
          <a:p>
            <a:pPr marL="914400" lvl="1" indent="-514350" eaLnBrk="1" hangingPunct="1">
              <a:spcBef>
                <a:spcPts val="0"/>
              </a:spcBef>
              <a:buFont typeface="+mj-lt"/>
              <a:buAutoNum type="arabicPeriod"/>
            </a:pPr>
            <a:r>
              <a:rPr lang="en-US" altLang="en-US" sz="2400" dirty="0"/>
              <a:t>FD of SHs</a:t>
            </a:r>
          </a:p>
          <a:p>
            <a:pPr marL="514350" indent="-514350" eaLnBrk="1" hangingPunct="1">
              <a:spcBef>
                <a:spcPts val="0"/>
              </a:spcBef>
              <a:buFont typeface="+mj-lt"/>
              <a:buAutoNum type="alphaLcPeriod"/>
            </a:pPr>
            <a:r>
              <a:rPr lang="en-US" altLang="en-US" sz="2800" dirty="0"/>
              <a:t>Shareholder voting</a:t>
            </a:r>
          </a:p>
          <a:p>
            <a:pPr marL="514350" indent="-514350" eaLnBrk="1" hangingPunct="1">
              <a:spcBef>
                <a:spcPts val="0"/>
              </a:spcBef>
              <a:buFont typeface="+mj-lt"/>
              <a:buAutoNum type="alphaLcPeriod"/>
            </a:pPr>
            <a:r>
              <a:rPr lang="en-US" altLang="en-US" sz="2800" dirty="0"/>
              <a:t>Shareholder litigation</a:t>
            </a:r>
          </a:p>
        </p:txBody>
      </p:sp>
    </p:spTree>
    <p:extLst>
      <p:ext uri="{BB962C8B-B14F-4D97-AF65-F5344CB8AC3E}">
        <p14:creationId xmlns:p14="http://schemas.microsoft.com/office/powerpoint/2010/main" val="2606253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dirty="0"/>
              <a:t>FD of SHs</a:t>
            </a:r>
            <a:br>
              <a:rPr lang="en-US" altLang="en-US" dirty="0"/>
            </a:br>
            <a:r>
              <a:rPr lang="en-US" altLang="en-US" sz="3500" dirty="0"/>
              <a:t>Analysis: Duty</a:t>
            </a:r>
            <a:endParaRPr lang="en-US" altLang="en-US" dirty="0"/>
          </a:p>
        </p:txBody>
      </p:sp>
      <p:sp>
        <p:nvSpPr>
          <p:cNvPr id="7065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When does a SH owe a FD to </a:t>
            </a:r>
            <a:r>
              <a:rPr lang="en-US" altLang="en-US" sz="2400" dirty="0" err="1"/>
              <a:t>mSHs</a:t>
            </a:r>
            <a:r>
              <a:rPr lang="en-US" altLang="en-US" sz="2400" dirty="0"/>
              <a:t>?</a:t>
            </a:r>
          </a:p>
          <a:p>
            <a:pPr lvl="1" eaLnBrk="1" hangingPunct="1">
              <a:spcBef>
                <a:spcPct val="0"/>
              </a:spcBef>
            </a:pPr>
            <a:r>
              <a:rPr lang="en-US" altLang="en-US" sz="2200" dirty="0"/>
              <a:t>SH owes a FD “only if it owns a majority interest in or exercises control over the business affairs of the corporation”</a:t>
            </a:r>
            <a:r>
              <a:rPr lang="en-US" altLang="en-US" sz="1800" dirty="0"/>
              <a:t> (</a:t>
            </a:r>
            <a:r>
              <a:rPr lang="en-US" altLang="en-US" sz="1800" i="1" dirty="0"/>
              <a:t>Ivanhoe Partners v. Newmont Mining Corp</a:t>
            </a:r>
            <a:r>
              <a:rPr lang="en-US" altLang="en-US" sz="1800" dirty="0"/>
              <a:t>. [Del. 1987])</a:t>
            </a:r>
          </a:p>
          <a:p>
            <a:pPr lvl="1" eaLnBrk="1" hangingPunct="1">
              <a:spcBef>
                <a:spcPct val="0"/>
              </a:spcBef>
            </a:pPr>
            <a:r>
              <a:rPr lang="en-US" altLang="en-US" sz="2200" dirty="0"/>
              <a:t>Control groups: Multiple SHs considered as a single control group when connected in some legally meaningful way (e.g., contract to work together towards a shared goal)</a:t>
            </a:r>
            <a:r>
              <a:rPr lang="en-US" altLang="en-US" sz="1800" dirty="0"/>
              <a:t> (</a:t>
            </a:r>
            <a:r>
              <a:rPr lang="en-US" altLang="en-US" sz="1800" i="1" dirty="0"/>
              <a:t>Frank v. </a:t>
            </a:r>
            <a:r>
              <a:rPr lang="en-US" altLang="en-US" sz="1800" i="1" dirty="0" err="1"/>
              <a:t>Elgamal</a:t>
            </a:r>
            <a:r>
              <a:rPr lang="en-US" altLang="en-US" sz="1800" dirty="0"/>
              <a:t>)</a:t>
            </a:r>
          </a:p>
          <a:p>
            <a:pPr lvl="2" eaLnBrk="1" hangingPunct="1">
              <a:spcBef>
                <a:spcPct val="0"/>
              </a:spcBef>
            </a:pPr>
            <a:r>
              <a:rPr lang="en-US" altLang="en-US" sz="1700" dirty="0"/>
              <a:t>Connection may need to be related to the challenged transaction (</a:t>
            </a:r>
            <a:r>
              <a:rPr lang="en-US" altLang="en-US" sz="1700" i="1" dirty="0"/>
              <a:t>Patel v. Duncan </a:t>
            </a:r>
            <a:r>
              <a:rPr lang="en-US" altLang="en-US" sz="1700" dirty="0"/>
              <a:t>[Del.Ch.2021])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dirty="0"/>
              <a:t>FD of SHs</a:t>
            </a:r>
            <a:br>
              <a:rPr lang="en-US" altLang="en-US" dirty="0"/>
            </a:br>
            <a:r>
              <a:rPr lang="en-US" altLang="en-US" sz="3500" dirty="0"/>
              <a:t>Analysis: </a:t>
            </a:r>
            <a:r>
              <a:rPr lang="en-US" altLang="en-US" sz="3500" dirty="0" err="1"/>
              <a:t>SoR</a:t>
            </a:r>
            <a:endParaRPr lang="en-US" altLang="en-US" dirty="0"/>
          </a:p>
        </p:txBody>
      </p:sp>
      <p:sp>
        <p:nvSpPr>
          <p:cNvPr id="7065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Which </a:t>
            </a:r>
            <a:r>
              <a:rPr lang="en-US" altLang="en-US" sz="2400" dirty="0" err="1"/>
              <a:t>SoR</a:t>
            </a:r>
            <a:r>
              <a:rPr lang="en-US" altLang="en-US" sz="2400" dirty="0"/>
              <a:t> applies?</a:t>
            </a:r>
          </a:p>
          <a:p>
            <a:pPr lvl="1" eaLnBrk="1" hangingPunct="1">
              <a:spcBef>
                <a:spcPct val="0"/>
              </a:spcBef>
            </a:pPr>
            <a:r>
              <a:rPr lang="en-US" altLang="en-US" sz="2000" dirty="0"/>
              <a:t>When C acts without involving the firm, C’s FD is limited to a duty of care (no negligence), a duty of disclosure, and a duty not to coerce </a:t>
            </a:r>
            <a:r>
              <a:rPr lang="en-US" altLang="en-US" sz="2000" dirty="0" err="1"/>
              <a:t>mSHs</a:t>
            </a:r>
            <a:r>
              <a:rPr lang="en-US" altLang="en-US" sz="2000" dirty="0"/>
              <a:t> (so, C is allowed to self-deal); </a:t>
            </a:r>
            <a:r>
              <a:rPr lang="en-US" altLang="en-US" sz="2000" dirty="0" err="1"/>
              <a:t>SoR</a:t>
            </a:r>
            <a:r>
              <a:rPr lang="en-US" altLang="en-US" sz="2000" dirty="0"/>
              <a:t> is always BJR (</a:t>
            </a:r>
            <a:r>
              <a:rPr lang="en-US" altLang="en-US" sz="2000" i="1" dirty="0"/>
              <a:t>Harris</a:t>
            </a:r>
            <a:r>
              <a:rPr lang="en-US" altLang="en-US" sz="2000" dirty="0"/>
              <a:t>)</a:t>
            </a:r>
          </a:p>
          <a:p>
            <a:pPr lvl="1" eaLnBrk="1" hangingPunct="1">
              <a:spcBef>
                <a:spcPct val="0"/>
              </a:spcBef>
            </a:pPr>
            <a:r>
              <a:rPr lang="en-US" altLang="en-US" sz="2000" dirty="0"/>
              <a:t>When the firm acts:</a:t>
            </a:r>
          </a:p>
          <a:p>
            <a:pPr lvl="2" eaLnBrk="1" hangingPunct="1">
              <a:spcBef>
                <a:spcPct val="0"/>
              </a:spcBef>
            </a:pPr>
            <a:r>
              <a:rPr lang="en-US" altLang="en-US" sz="1900" dirty="0"/>
              <a:t>If C is on both sides of a transaction, </a:t>
            </a:r>
            <a:r>
              <a:rPr lang="en-US" altLang="en-US" sz="1900" dirty="0" err="1"/>
              <a:t>SoR</a:t>
            </a:r>
            <a:r>
              <a:rPr lang="en-US" altLang="en-US" sz="1900" dirty="0"/>
              <a:t> is entire fairness unless firm implemented “robust procedural protections”, in which case </a:t>
            </a:r>
            <a:r>
              <a:rPr lang="en-US" altLang="en-US" sz="1900" dirty="0" err="1"/>
              <a:t>SoR</a:t>
            </a:r>
            <a:r>
              <a:rPr lang="en-US" altLang="en-US" sz="1900" dirty="0"/>
              <a:t> is BJR (</a:t>
            </a:r>
            <a:r>
              <a:rPr lang="en-US" altLang="en-US" sz="1900" i="1" dirty="0"/>
              <a:t>MFW</a:t>
            </a:r>
            <a:r>
              <a:rPr lang="en-US" altLang="en-US" sz="1900" dirty="0"/>
              <a:t>)</a:t>
            </a:r>
          </a:p>
          <a:p>
            <a:pPr lvl="2" eaLnBrk="1" hangingPunct="1">
              <a:spcBef>
                <a:spcPct val="0"/>
              </a:spcBef>
            </a:pPr>
            <a:r>
              <a:rPr lang="en-US" altLang="en-US" sz="1900" dirty="0"/>
              <a:t>Same if C is only on the </a:t>
            </a:r>
            <a:r>
              <a:rPr lang="en-US" altLang="en-US" sz="1900" dirty="0" err="1"/>
              <a:t>mSHs</a:t>
            </a:r>
            <a:r>
              <a:rPr lang="en-US" altLang="en-US" sz="1900" dirty="0"/>
              <a:t>’ side of the transaction, but C receives different terms than </a:t>
            </a:r>
            <a:r>
              <a:rPr lang="en-US" altLang="en-US" sz="1900" dirty="0" err="1"/>
              <a:t>mSHs</a:t>
            </a:r>
            <a:r>
              <a:rPr lang="en-US" altLang="en-US" sz="1900" dirty="0"/>
              <a:t> (</a:t>
            </a:r>
            <a:r>
              <a:rPr lang="en-US" altLang="en-US" sz="1900" i="1" dirty="0"/>
              <a:t>Frank</a:t>
            </a:r>
            <a:r>
              <a:rPr lang="en-US" altLang="en-US" sz="1900" dirty="0"/>
              <a:t>)</a:t>
            </a:r>
          </a:p>
        </p:txBody>
      </p:sp>
    </p:spTree>
    <p:extLst>
      <p:ext uri="{BB962C8B-B14F-4D97-AF65-F5344CB8AC3E}">
        <p14:creationId xmlns:p14="http://schemas.microsoft.com/office/powerpoint/2010/main" val="949407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dirty="0"/>
              <a:t>FD of SHs</a:t>
            </a:r>
            <a:br>
              <a:rPr lang="en-US" altLang="en-US" i="1" dirty="0"/>
            </a:br>
            <a:r>
              <a:rPr lang="en-US" altLang="en-US" sz="3500" dirty="0"/>
              <a:t>SH’s unilateral act: Policy</a:t>
            </a:r>
          </a:p>
        </p:txBody>
      </p:sp>
      <p:sp>
        <p:nvSpPr>
          <p:cNvPr id="7270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This category usually involves:</a:t>
            </a:r>
          </a:p>
          <a:p>
            <a:pPr lvl="1" eaLnBrk="1" hangingPunct="1">
              <a:spcBef>
                <a:spcPct val="0"/>
              </a:spcBef>
            </a:pPr>
            <a:r>
              <a:rPr lang="en-US" altLang="en-US" sz="2000" dirty="0"/>
              <a:t>C sells her shares</a:t>
            </a:r>
            <a:endParaRPr lang="en-US" altLang="en-US" sz="1400" dirty="0"/>
          </a:p>
          <a:p>
            <a:pPr lvl="1" eaLnBrk="1" hangingPunct="1">
              <a:spcBef>
                <a:spcPct val="0"/>
              </a:spcBef>
            </a:pPr>
            <a:r>
              <a:rPr lang="en-US" altLang="en-US" sz="2000" dirty="0"/>
              <a:t>C buys shares from </a:t>
            </a:r>
            <a:r>
              <a:rPr lang="en-US" altLang="en-US" sz="2000" dirty="0" err="1"/>
              <a:t>mSHs</a:t>
            </a:r>
            <a:endParaRPr lang="en-US" altLang="en-US" sz="2000" dirty="0"/>
          </a:p>
          <a:p>
            <a:pPr lvl="1" eaLnBrk="1" hangingPunct="1">
              <a:spcBef>
                <a:spcPct val="0"/>
              </a:spcBef>
            </a:pPr>
            <a:r>
              <a:rPr lang="en-US" altLang="en-US" sz="2000" dirty="0"/>
              <a:t>C executes a SFM</a:t>
            </a:r>
          </a:p>
          <a:p>
            <a:pPr lvl="1" eaLnBrk="1" hangingPunct="1">
              <a:spcBef>
                <a:spcPct val="0"/>
              </a:spcBef>
            </a:pPr>
            <a:r>
              <a:rPr lang="en-US" altLang="en-US" sz="2000" dirty="0"/>
              <a:t>C votes her shares</a:t>
            </a:r>
          </a:p>
          <a:p>
            <a:pPr eaLnBrk="1" hangingPunct="1">
              <a:spcBef>
                <a:spcPct val="0"/>
              </a:spcBef>
            </a:pPr>
            <a:r>
              <a:rPr lang="en-US" altLang="en-US" sz="2400" dirty="0"/>
              <a:t>Rule: C may act self-interestedly (no prohibition on self-dealing) when the firm is not involved </a:t>
            </a:r>
            <a:r>
              <a:rPr lang="en-US" altLang="en-US" sz="2000" dirty="0"/>
              <a:t>(since C’s influence on the firm is irrelevant)</a:t>
            </a:r>
          </a:p>
          <a:p>
            <a:pPr eaLnBrk="1" hangingPunct="1">
              <a:spcBef>
                <a:spcPct val="0"/>
              </a:spcBef>
            </a:pPr>
            <a:r>
              <a:rPr lang="en-US" altLang="en-US" sz="2400" dirty="0"/>
              <a:t>Selling shares</a:t>
            </a:r>
          </a:p>
          <a:p>
            <a:pPr lvl="1" eaLnBrk="1" hangingPunct="1">
              <a:spcBef>
                <a:spcPct val="0"/>
              </a:spcBef>
            </a:pPr>
            <a:r>
              <a:rPr lang="en-US" altLang="en-US" sz="2000" dirty="0"/>
              <a:t>When C offers to sell her shares, the buyer (new C) can be a looter (buyer who plans to tunnel value from firm) or a non-looter (who shares value with </a:t>
            </a:r>
            <a:r>
              <a:rPr lang="en-US" altLang="en-US" sz="2000" dirty="0" err="1"/>
              <a:t>mSHs</a:t>
            </a:r>
            <a:r>
              <a:rPr lang="en-US" altLang="en-US" sz="2000" dirty="0"/>
              <a:t>)</a:t>
            </a:r>
          </a:p>
          <a:p>
            <a:pPr lvl="1" eaLnBrk="1" hangingPunct="1">
              <a:spcBef>
                <a:spcPct val="0"/>
              </a:spcBef>
            </a:pPr>
            <a:r>
              <a:rPr lang="en-US" altLang="en-US" sz="2000" dirty="0"/>
              <a:t>Looter would value firm higher than non-looter, so a looter is likely to offer C a better price than a non-looter</a:t>
            </a:r>
          </a:p>
          <a:p>
            <a:pPr lvl="1" eaLnBrk="1" hangingPunct="1">
              <a:spcBef>
                <a:spcPct val="0"/>
              </a:spcBef>
            </a:pPr>
            <a:r>
              <a:rPr lang="en-US" altLang="en-US" sz="2000" dirty="0"/>
              <a:t>C has incentive to accept the looter’s offer (since she won’t be a SH anymore)</a:t>
            </a:r>
          </a:p>
          <a:p>
            <a:pPr lvl="1" eaLnBrk="1" hangingPunct="1">
              <a:spcBef>
                <a:spcPct val="0"/>
              </a:spcBef>
            </a:pPr>
            <a:r>
              <a:rPr lang="en-US" altLang="en-US" sz="2000" dirty="0"/>
              <a:t>To prevent this perverse incentive, a duty of care to </a:t>
            </a:r>
            <a:r>
              <a:rPr lang="en-US" altLang="en-US" sz="2000" dirty="0" err="1"/>
              <a:t>mSHs</a:t>
            </a:r>
            <a:r>
              <a:rPr lang="en-US" altLang="en-US" sz="2000" dirty="0"/>
              <a:t> is imposed on C when she sells control of the firm to someone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dirty="0"/>
              <a:t>FD of SHs</a:t>
            </a:r>
            <a:br>
              <a:rPr lang="en-US" altLang="en-US" i="1" dirty="0"/>
            </a:br>
            <a:r>
              <a:rPr lang="en-US" altLang="en-US" sz="3500" dirty="0"/>
              <a:t>SH’s unilateral act: </a:t>
            </a:r>
            <a:r>
              <a:rPr lang="en-US" altLang="en-US" sz="3500" i="1" dirty="0"/>
              <a:t>Harris v. Carter</a:t>
            </a:r>
            <a:r>
              <a:rPr lang="en-US" altLang="en-US" sz="2400" dirty="0"/>
              <a:t> [Del. Ch. 1990]</a:t>
            </a:r>
            <a:endParaRPr lang="en-US" altLang="en-US" sz="3500" dirty="0"/>
          </a:p>
        </p:txBody>
      </p:sp>
      <p:sp>
        <p:nvSpPr>
          <p:cNvPr id="73731"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Carter sells control of Atlas to </a:t>
            </a:r>
            <a:r>
              <a:rPr lang="en-US" altLang="en-US" sz="2400" dirty="0" err="1"/>
              <a:t>Mascolo</a:t>
            </a:r>
            <a:endParaRPr lang="en-US" altLang="en-US" sz="2400" dirty="0"/>
          </a:p>
          <a:p>
            <a:pPr lvl="1" eaLnBrk="1" hangingPunct="1">
              <a:lnSpc>
                <a:spcPct val="90000"/>
              </a:lnSpc>
              <a:spcBef>
                <a:spcPct val="0"/>
              </a:spcBef>
            </a:pPr>
            <a:r>
              <a:rPr lang="en-US" altLang="en-US" sz="2000" dirty="0"/>
              <a:t>The Carter group (owners of 52% of Atlas) sold their shares to </a:t>
            </a:r>
            <a:r>
              <a:rPr lang="en-US" altLang="en-US" sz="2000" dirty="0" err="1"/>
              <a:t>Mascolo</a:t>
            </a:r>
            <a:r>
              <a:rPr lang="en-US" altLang="en-US" sz="2000" dirty="0"/>
              <a:t> in return for shares in ISA</a:t>
            </a:r>
          </a:p>
          <a:p>
            <a:pPr lvl="1" eaLnBrk="1" hangingPunct="1">
              <a:lnSpc>
                <a:spcPct val="90000"/>
              </a:lnSpc>
              <a:spcBef>
                <a:spcPct val="0"/>
              </a:spcBef>
            </a:pPr>
            <a:r>
              <a:rPr lang="en-US" altLang="en-US" sz="2000" dirty="0" err="1"/>
              <a:t>Mascolo</a:t>
            </a:r>
            <a:r>
              <a:rPr lang="en-US" altLang="en-US" sz="2000" dirty="0"/>
              <a:t> falsely claimed that ISA owned two insurance companies</a:t>
            </a:r>
          </a:p>
          <a:p>
            <a:pPr lvl="1" eaLnBrk="1" hangingPunct="1">
              <a:lnSpc>
                <a:spcPct val="90000"/>
              </a:lnSpc>
              <a:spcBef>
                <a:spcPct val="0"/>
              </a:spcBef>
            </a:pPr>
            <a:r>
              <a:rPr lang="en-US" altLang="en-US" sz="2000" dirty="0" err="1"/>
              <a:t>Mascolo</a:t>
            </a:r>
            <a:r>
              <a:rPr lang="en-US" altLang="en-US" sz="2000" dirty="0"/>
              <a:t> provided Carter with a draft financial statement of ISA that falsely claimed ownership in another insurance co.</a:t>
            </a:r>
          </a:p>
          <a:p>
            <a:pPr lvl="1" eaLnBrk="1" hangingPunct="1">
              <a:lnSpc>
                <a:spcPct val="90000"/>
              </a:lnSpc>
              <a:spcBef>
                <a:spcPct val="0"/>
              </a:spcBef>
            </a:pPr>
            <a:r>
              <a:rPr lang="en-US" altLang="en-US" sz="2000" dirty="0"/>
              <a:t>Atlas CFO analyzed statement &amp; raised questions about its accuracy, but Carter did not demand explanations</a:t>
            </a:r>
            <a:endParaRPr lang="en-US" altLang="en-US" sz="2000" dirty="0">
              <a:solidFill>
                <a:srgbClr val="FF0000"/>
              </a:solidFill>
            </a:endParaRPr>
          </a:p>
          <a:p>
            <a:pPr eaLnBrk="1" hangingPunct="1">
              <a:lnSpc>
                <a:spcPct val="90000"/>
              </a:lnSpc>
              <a:spcBef>
                <a:spcPct val="0"/>
              </a:spcBef>
            </a:pPr>
            <a:r>
              <a:rPr lang="en-US" altLang="en-US" sz="2400" dirty="0" err="1"/>
              <a:t>Mascolo</a:t>
            </a:r>
            <a:r>
              <a:rPr lang="en-US" altLang="en-US" sz="2400" dirty="0"/>
              <a:t> loots Atlas</a:t>
            </a:r>
          </a:p>
          <a:p>
            <a:pPr lvl="1" eaLnBrk="1" hangingPunct="1">
              <a:lnSpc>
                <a:spcPct val="90000"/>
              </a:lnSpc>
              <a:spcBef>
                <a:spcPct val="0"/>
              </a:spcBef>
            </a:pPr>
            <a:r>
              <a:rPr lang="en-US" altLang="en-US" sz="2000" dirty="0" err="1"/>
              <a:t>Mascolo</a:t>
            </a:r>
            <a:r>
              <a:rPr lang="en-US" altLang="en-US" sz="2000" dirty="0"/>
              <a:t> merges Atlas with ISA</a:t>
            </a:r>
          </a:p>
          <a:p>
            <a:pPr lvl="2" eaLnBrk="1" hangingPunct="1">
              <a:lnSpc>
                <a:spcPct val="90000"/>
              </a:lnSpc>
              <a:spcBef>
                <a:spcPct val="0"/>
              </a:spcBef>
            </a:pPr>
            <a:r>
              <a:rPr lang="en-US" altLang="en-US" sz="2000" dirty="0"/>
              <a:t>Result: </a:t>
            </a:r>
            <a:r>
              <a:rPr lang="en-US" altLang="en-US" sz="2000" dirty="0" err="1"/>
              <a:t>Mascolo</a:t>
            </a:r>
            <a:r>
              <a:rPr lang="en-US" altLang="en-US" sz="2000" dirty="0"/>
              <a:t> owns 75%; Carter group 13%; others 12%</a:t>
            </a:r>
          </a:p>
          <a:p>
            <a:pPr lvl="2" eaLnBrk="1" hangingPunct="1">
              <a:lnSpc>
                <a:spcPct val="90000"/>
              </a:lnSpc>
              <a:spcBef>
                <a:spcPct val="0"/>
              </a:spcBef>
            </a:pPr>
            <a:r>
              <a:rPr lang="en-US" altLang="en-US" sz="2000" dirty="0">
                <a:solidFill>
                  <a:srgbClr val="FF0000"/>
                </a:solidFill>
              </a:rPr>
              <a:t>Why would Carter agree to drop from 52% to 13%?</a:t>
            </a:r>
          </a:p>
          <a:p>
            <a:pPr lvl="1" eaLnBrk="1" hangingPunct="1">
              <a:lnSpc>
                <a:spcPct val="90000"/>
              </a:lnSpc>
              <a:spcBef>
                <a:spcPct val="0"/>
              </a:spcBef>
            </a:pPr>
            <a:r>
              <a:rPr lang="en-US" altLang="en-US" sz="2000" dirty="0" err="1"/>
              <a:t>Mascolo</a:t>
            </a:r>
            <a:r>
              <a:rPr lang="en-US" altLang="en-US" sz="2000" dirty="0"/>
              <a:t> makes Atlas buy shares of Hughes (which he owns)</a:t>
            </a:r>
          </a:p>
          <a:p>
            <a:pPr lvl="2" eaLnBrk="1" hangingPunct="1">
              <a:lnSpc>
                <a:spcPct val="90000"/>
              </a:lnSpc>
              <a:spcBef>
                <a:spcPct val="0"/>
              </a:spcBef>
            </a:pPr>
            <a:r>
              <a:rPr lang="en-US" altLang="en-US" sz="2000" dirty="0"/>
              <a:t>Harris alleges that price was unfair (too high)</a:t>
            </a:r>
          </a:p>
          <a:p>
            <a:pPr lvl="2" eaLnBrk="1" hangingPunct="1">
              <a:lnSpc>
                <a:spcPct val="90000"/>
              </a:lnSpc>
              <a:spcBef>
                <a:spcPct val="0"/>
              </a:spcBef>
            </a:pPr>
            <a:r>
              <a:rPr lang="en-US" altLang="en-US" sz="2000" dirty="0">
                <a:solidFill>
                  <a:srgbClr val="FF0000"/>
                </a:solidFill>
              </a:rPr>
              <a:t>Does Carter lose something is Harris is correct?</a:t>
            </a:r>
          </a:p>
          <a:p>
            <a:pPr lvl="1" eaLnBrk="1" hangingPunct="1">
              <a:lnSpc>
                <a:spcPct val="90000"/>
              </a:lnSpc>
              <a:spcBef>
                <a:spcPct val="0"/>
              </a:spcBef>
            </a:pPr>
            <a:r>
              <a:rPr lang="en-US" altLang="en-US" sz="1900" dirty="0"/>
              <a:t>Presumably Carter wouldn’t do this deal if he suspected </a:t>
            </a:r>
            <a:r>
              <a:rPr lang="en-US" altLang="en-US" sz="1900" dirty="0" err="1"/>
              <a:t>Mascolo</a:t>
            </a:r>
            <a:r>
              <a:rPr lang="en-US" altLang="en-US" sz="1900" dirty="0"/>
              <a:t> was looting</a:t>
            </a:r>
          </a:p>
          <a:p>
            <a:pPr lvl="2" eaLnBrk="1" hangingPunct="1">
              <a:lnSpc>
                <a:spcPct val="90000"/>
              </a:lnSpc>
              <a:spcBef>
                <a:spcPct val="0"/>
              </a:spcBef>
            </a:pPr>
            <a:r>
              <a:rPr lang="en-US" altLang="en-US" sz="2000" dirty="0">
                <a:solidFill>
                  <a:srgbClr val="FF0000"/>
                </a:solidFill>
              </a:rPr>
              <a:t>Can Carter be liable to </a:t>
            </a:r>
            <a:r>
              <a:rPr lang="en-US" altLang="en-US" sz="2000" dirty="0" err="1">
                <a:solidFill>
                  <a:srgbClr val="FF0000"/>
                </a:solidFill>
              </a:rPr>
              <a:t>mSHs</a:t>
            </a:r>
            <a:r>
              <a:rPr lang="en-US" altLang="en-US" sz="2000" dirty="0">
                <a:solidFill>
                  <a:srgbClr val="FF0000"/>
                </a:solidFill>
              </a:rPr>
              <a:t> if he didn’t know </a:t>
            </a:r>
            <a:r>
              <a:rPr lang="en-US" altLang="en-US" sz="2000" dirty="0" err="1">
                <a:solidFill>
                  <a:srgbClr val="FF0000"/>
                </a:solidFill>
              </a:rPr>
              <a:t>Mascolo</a:t>
            </a:r>
            <a:r>
              <a:rPr lang="en-US" altLang="en-US" sz="2000" dirty="0">
                <a:solidFill>
                  <a:srgbClr val="FF0000"/>
                </a:solidFill>
              </a:rPr>
              <a:t> was looting?</a:t>
            </a: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dirty="0"/>
              <a:t>FD of SHs</a:t>
            </a:r>
            <a:br>
              <a:rPr lang="en-US" altLang="en-US" i="1" dirty="0"/>
            </a:br>
            <a:r>
              <a:rPr lang="en-US" altLang="en-US" sz="3500" dirty="0"/>
              <a:t>SH’s unilateral act: </a:t>
            </a:r>
            <a:r>
              <a:rPr lang="en-US" altLang="en-US" sz="3500" i="1" dirty="0"/>
              <a:t>Harris</a:t>
            </a:r>
            <a:endParaRPr lang="en-US" altLang="en-US" sz="3500" dirty="0"/>
          </a:p>
        </p:txBody>
      </p:sp>
      <p:sp>
        <p:nvSpPr>
          <p:cNvPr id="7475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Is Carter liable to </a:t>
            </a:r>
            <a:r>
              <a:rPr lang="en-US" altLang="en-US" sz="2400" dirty="0" err="1"/>
              <a:t>mSHs</a:t>
            </a:r>
            <a:r>
              <a:rPr lang="en-US" altLang="en-US" sz="2400" dirty="0"/>
              <a:t> for the looting?</a:t>
            </a:r>
          </a:p>
          <a:p>
            <a:pPr lvl="1" eaLnBrk="1" hangingPunct="1">
              <a:spcBef>
                <a:spcPct val="0"/>
              </a:spcBef>
            </a:pPr>
            <a:r>
              <a:rPr lang="en-US" altLang="en-US" sz="2200" i="1" dirty="0" err="1"/>
              <a:t>Insuranshares</a:t>
            </a:r>
            <a:r>
              <a:rPr lang="en-US" altLang="en-US" sz="2200" dirty="0"/>
              <a:t> [</a:t>
            </a:r>
            <a:r>
              <a:rPr lang="en-US" altLang="en-US" sz="2200" dirty="0" err="1"/>
              <a:t>E.D.Pa</a:t>
            </a:r>
            <a:r>
              <a:rPr lang="en-US" altLang="en-US" sz="2200" dirty="0"/>
              <a:t>. 1940]: C breaches </a:t>
            </a:r>
            <a:r>
              <a:rPr lang="en-US" altLang="en-US" sz="2200" dirty="0" err="1"/>
              <a:t>DoC</a:t>
            </a:r>
            <a:r>
              <a:rPr lang="en-US" altLang="en-US" sz="2200" dirty="0"/>
              <a:t> to </a:t>
            </a:r>
            <a:r>
              <a:rPr lang="en-US" altLang="en-US" sz="2200" dirty="0" err="1"/>
              <a:t>mSHs</a:t>
            </a:r>
            <a:r>
              <a:rPr lang="en-US" altLang="en-US" sz="2200" dirty="0"/>
              <a:t> when selling to a looter, if C knew of looting plans or if a reasonably prudent person would have suspected buyer is dishonest &amp; C didn’t conduct a sufficient investigation</a:t>
            </a:r>
          </a:p>
          <a:p>
            <a:pPr lvl="1" eaLnBrk="1" hangingPunct="1">
              <a:spcBef>
                <a:spcPct val="0"/>
              </a:spcBef>
            </a:pPr>
            <a:r>
              <a:rPr lang="en-US" altLang="en-US" sz="2200" i="1" dirty="0"/>
              <a:t>Levy</a:t>
            </a:r>
            <a:r>
              <a:rPr lang="en-US" altLang="en-US" sz="2200" dirty="0"/>
              <a:t> [NY 1942]: </a:t>
            </a:r>
            <a:r>
              <a:rPr lang="en-US" altLang="en-US" sz="2200" dirty="0" err="1"/>
              <a:t>DoC</a:t>
            </a:r>
            <a:r>
              <a:rPr lang="en-US" altLang="en-US" sz="2200" dirty="0"/>
              <a:t> breached only if C knew of looting plans (otherwise, no liability for negligence)</a:t>
            </a:r>
          </a:p>
          <a:p>
            <a:pPr eaLnBrk="1" hangingPunct="1">
              <a:spcBef>
                <a:spcPct val="0"/>
              </a:spcBef>
            </a:pPr>
            <a:r>
              <a:rPr lang="en-US" altLang="en-US" sz="2400" dirty="0"/>
              <a:t>Court follows </a:t>
            </a:r>
            <a:r>
              <a:rPr lang="en-US" altLang="en-US" sz="2400" i="1" dirty="0" err="1"/>
              <a:t>Insuranshares</a:t>
            </a:r>
            <a:r>
              <a:rPr lang="en-US" altLang="en-US" sz="2400" dirty="0"/>
              <a:t> (standard: gross negligence)</a:t>
            </a:r>
          </a:p>
          <a:p>
            <a:pPr lvl="1" eaLnBrk="1" hangingPunct="1">
              <a:spcBef>
                <a:spcPct val="0"/>
              </a:spcBef>
            </a:pPr>
            <a:r>
              <a:rPr lang="en-US" altLang="en-US" sz="2200" dirty="0"/>
              <a:t>Concerned that </a:t>
            </a:r>
            <a:r>
              <a:rPr lang="en-US" altLang="en-US" sz="2200" i="1" dirty="0"/>
              <a:t>Levy</a:t>
            </a:r>
            <a:r>
              <a:rPr lang="en-US" altLang="en-US" sz="2200" dirty="0"/>
              <a:t> standard encourages seller to have “head in the sand”.  </a:t>
            </a:r>
            <a:r>
              <a:rPr lang="en-US" altLang="en-US" sz="2200" dirty="0">
                <a:solidFill>
                  <a:srgbClr val="FF0000"/>
                </a:solidFill>
              </a:rPr>
              <a:t>What does the court mean?</a:t>
            </a:r>
          </a:p>
          <a:p>
            <a:pPr lvl="1" eaLnBrk="1" hangingPunct="1">
              <a:spcBef>
                <a:spcPct val="0"/>
              </a:spcBef>
            </a:pPr>
            <a:r>
              <a:rPr lang="en-US" altLang="en-US" sz="2200" dirty="0"/>
              <a:t>But dicta in </a:t>
            </a:r>
            <a:r>
              <a:rPr lang="en-US" altLang="en-US" sz="2200" i="1" dirty="0"/>
              <a:t>Abraham</a:t>
            </a:r>
            <a:r>
              <a:rPr lang="en-US" altLang="en-US" sz="2200" dirty="0"/>
              <a:t> [</a:t>
            </a:r>
            <a:r>
              <a:rPr lang="en-US" altLang="en-US" sz="2200" dirty="0" err="1"/>
              <a:t>Del.Ch</a:t>
            </a:r>
            <a:r>
              <a:rPr lang="en-US" altLang="en-US" sz="2200" dirty="0"/>
              <a:t>. 2006] suggests </a:t>
            </a:r>
            <a:r>
              <a:rPr lang="en-US" altLang="en-US" sz="2200" i="1" dirty="0"/>
              <a:t>Levy</a:t>
            </a:r>
            <a:r>
              <a:rPr lang="en-US" altLang="en-US" sz="2200" dirty="0"/>
              <a:t> more appropriate if firm’s charter has a §102(b)(7) exculpatory provision</a:t>
            </a:r>
          </a:p>
          <a:p>
            <a:pPr lvl="2" eaLnBrk="1" hangingPunct="1">
              <a:spcBef>
                <a:spcPct val="0"/>
              </a:spcBef>
            </a:pPr>
            <a:r>
              <a:rPr lang="en-US" altLang="en-US" sz="2000" dirty="0"/>
              <a:t>On exam assume </a:t>
            </a:r>
            <a:r>
              <a:rPr lang="en-US" altLang="en-US" sz="2000" i="1" dirty="0"/>
              <a:t>Abraham</a:t>
            </a:r>
            <a:r>
              <a:rPr lang="en-US" altLang="en-US" sz="2000" dirty="0"/>
              <a:t> correctly states the law</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pPr eaLnBrk="1" hangingPunct="1"/>
            <a:r>
              <a:rPr lang="en-US" altLang="en-US" dirty="0"/>
              <a:t>FD of SHs</a:t>
            </a:r>
            <a:br>
              <a:rPr lang="en-US" altLang="en-US" sz="4300" dirty="0"/>
            </a:br>
            <a:r>
              <a:rPr lang="en-US" altLang="en-US" sz="3500" dirty="0"/>
              <a:t>Other unilateral acts</a:t>
            </a:r>
            <a:endParaRPr lang="en-US" altLang="en-US" sz="3500" i="1" dirty="0"/>
          </a:p>
        </p:txBody>
      </p:sp>
      <p:sp>
        <p:nvSpPr>
          <p:cNvPr id="81923" name="Rectangle 3"/>
          <p:cNvSpPr>
            <a:spLocks noGrp="1" noChangeArrowheads="1"/>
          </p:cNvSpPr>
          <p:nvPr>
            <p:ph type="body" idx="4294967295"/>
          </p:nvPr>
        </p:nvSpPr>
        <p:spPr>
          <a:xfrm>
            <a:off x="0" y="1447800"/>
            <a:ext cx="9144000" cy="5410200"/>
          </a:xfrm>
        </p:spPr>
        <p:txBody>
          <a:bodyPr/>
          <a:lstStyle/>
          <a:p>
            <a:pPr marL="571500" indent="-571500" eaLnBrk="1" hangingPunct="1">
              <a:spcBef>
                <a:spcPct val="0"/>
              </a:spcBef>
            </a:pPr>
            <a:r>
              <a:rPr lang="en-US" altLang="en-US" sz="2400" dirty="0"/>
              <a:t>C buys shares from </a:t>
            </a:r>
            <a:r>
              <a:rPr lang="en-US" altLang="en-US" sz="2400" dirty="0" err="1"/>
              <a:t>mSHs</a:t>
            </a:r>
            <a:endParaRPr lang="en-US" altLang="en-US" sz="2400" dirty="0"/>
          </a:p>
          <a:p>
            <a:pPr marL="920750" lvl="1" indent="-571500" eaLnBrk="1" hangingPunct="1">
              <a:spcBef>
                <a:spcPct val="0"/>
              </a:spcBef>
            </a:pPr>
            <a:r>
              <a:rPr lang="en-US" altLang="en-US" sz="2000" i="1" dirty="0"/>
              <a:t>Solomon v. </a:t>
            </a:r>
            <a:r>
              <a:rPr lang="en-US" altLang="en-US" sz="2000" i="1" dirty="0" err="1"/>
              <a:t>Pathe</a:t>
            </a:r>
            <a:r>
              <a:rPr lang="en-US" altLang="en-US" sz="2000" i="1" dirty="0"/>
              <a:t> Comm. Corp</a:t>
            </a:r>
            <a:r>
              <a:rPr lang="en-US" altLang="en-US" sz="2000" dirty="0"/>
              <a:t>. [Del. 1996]: no duty to offer a fair price; duty only to provide full disclosure &amp; not coerce the sellers</a:t>
            </a:r>
          </a:p>
          <a:p>
            <a:pPr marL="920750" lvl="1" indent="-571500" eaLnBrk="1" hangingPunct="1">
              <a:spcBef>
                <a:spcPct val="0"/>
              </a:spcBef>
            </a:pPr>
            <a:r>
              <a:rPr lang="en-US" altLang="en-US" sz="2000" i="1" dirty="0"/>
              <a:t>In re </a:t>
            </a:r>
            <a:r>
              <a:rPr lang="en-US" altLang="en-US" sz="2000" i="1" dirty="0" err="1"/>
              <a:t>Siliconix</a:t>
            </a:r>
            <a:r>
              <a:rPr lang="en-US" altLang="en-US" sz="2000" i="1" dirty="0"/>
              <a:t> Inc. Shareholders Litigation</a:t>
            </a:r>
            <a:r>
              <a:rPr lang="en-US" altLang="en-US" sz="2000" dirty="0"/>
              <a:t> [</a:t>
            </a:r>
            <a:r>
              <a:rPr lang="en-US" altLang="en-US" sz="2000" dirty="0" err="1"/>
              <a:t>Del.Ch</a:t>
            </a:r>
            <a:r>
              <a:rPr lang="en-US" altLang="en-US" sz="2000" dirty="0"/>
              <a:t>. 2001]: court confirms entire fairness does not apply to freeze-out via tender offer</a:t>
            </a:r>
            <a:endParaRPr lang="en-US" altLang="en-US" sz="2400" dirty="0"/>
          </a:p>
          <a:p>
            <a:pPr marL="571500" indent="-571500" eaLnBrk="1" hangingPunct="1">
              <a:spcBef>
                <a:spcPct val="0"/>
              </a:spcBef>
            </a:pPr>
            <a:endParaRPr lang="en-US" altLang="en-US" sz="2400" dirty="0"/>
          </a:p>
          <a:p>
            <a:pPr marL="571500" indent="-571500" eaLnBrk="1" hangingPunct="1">
              <a:spcBef>
                <a:spcPct val="0"/>
              </a:spcBef>
            </a:pPr>
            <a:r>
              <a:rPr lang="en-US" altLang="en-US" sz="2400" dirty="0"/>
              <a:t>C executes a SFM (freezes out </a:t>
            </a:r>
            <a:r>
              <a:rPr lang="en-US" altLang="en-US" sz="2400" dirty="0" err="1"/>
              <a:t>mSHs</a:t>
            </a:r>
            <a:r>
              <a:rPr lang="en-US" altLang="en-US" sz="2400" dirty="0"/>
              <a:t>)</a:t>
            </a:r>
          </a:p>
          <a:p>
            <a:pPr marL="920750" lvl="1" indent="-571500" eaLnBrk="1" hangingPunct="1">
              <a:spcBef>
                <a:spcPct val="0"/>
              </a:spcBef>
            </a:pPr>
            <a:r>
              <a:rPr lang="en-US" altLang="en-US" sz="2000" i="1" dirty="0"/>
              <a:t>Glassman</a:t>
            </a:r>
            <a:r>
              <a:rPr lang="en-US" altLang="en-US" sz="2000" dirty="0"/>
              <a:t> [Del. 2001]: No duty to offer fair price in a SFM; only duty is to provide full disclosure of facts required for </a:t>
            </a:r>
            <a:r>
              <a:rPr lang="en-US" altLang="en-US" sz="2000" dirty="0" err="1"/>
              <a:t>mSHs</a:t>
            </a:r>
            <a:r>
              <a:rPr lang="en-US" altLang="en-US" sz="2000" dirty="0"/>
              <a:t> to decide if they should opt for appraisal</a:t>
            </a:r>
          </a:p>
          <a:p>
            <a:pPr marL="571500" indent="-571500" eaLnBrk="1" hangingPunct="1">
              <a:spcBef>
                <a:spcPct val="0"/>
              </a:spcBef>
            </a:pPr>
            <a:endParaRPr lang="en-US" altLang="en-US" sz="2400" dirty="0"/>
          </a:p>
          <a:p>
            <a:pPr marL="571500" indent="-571500" eaLnBrk="1" hangingPunct="1">
              <a:spcBef>
                <a:spcPct val="0"/>
              </a:spcBef>
            </a:pPr>
            <a:r>
              <a:rPr lang="en-US" altLang="en-US" sz="2400" dirty="0"/>
              <a:t>C votes her shares</a:t>
            </a:r>
          </a:p>
          <a:p>
            <a:pPr marL="971550" lvl="1" indent="-571500" eaLnBrk="1" hangingPunct="1">
              <a:spcBef>
                <a:spcPct val="0"/>
              </a:spcBef>
            </a:pPr>
            <a:r>
              <a:rPr lang="en-US" altLang="en-US" sz="2000" dirty="0"/>
              <a:t>No duty to </a:t>
            </a:r>
            <a:r>
              <a:rPr lang="en-US" altLang="en-US" sz="2000" dirty="0" err="1"/>
              <a:t>mSHs</a:t>
            </a:r>
            <a:endParaRPr lang="en-US" altLang="en-US" sz="2000" dirty="0"/>
          </a:p>
        </p:txBody>
      </p:sp>
    </p:spTree>
    <p:extLst>
      <p:ext uri="{BB962C8B-B14F-4D97-AF65-F5344CB8AC3E}">
        <p14:creationId xmlns:p14="http://schemas.microsoft.com/office/powerpoint/2010/main" val="955658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dirty="0"/>
              <a:t>FD of SHs</a:t>
            </a:r>
            <a:br>
              <a:rPr lang="en-US" altLang="en-US" i="1" dirty="0"/>
            </a:br>
            <a:r>
              <a:rPr lang="en-US" altLang="en-US" sz="3500" dirty="0"/>
              <a:t>SH’s unilateral act: Some related issues…</a:t>
            </a:r>
          </a:p>
        </p:txBody>
      </p:sp>
      <p:sp>
        <p:nvSpPr>
          <p:cNvPr id="7577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Selling shares: Contractual protection for </a:t>
            </a:r>
            <a:r>
              <a:rPr lang="en-US" altLang="en-US" sz="2400" dirty="0" err="1"/>
              <a:t>mSHs</a:t>
            </a:r>
            <a:endParaRPr lang="en-US" altLang="en-US" sz="2400" dirty="0"/>
          </a:p>
          <a:p>
            <a:pPr lvl="1" eaLnBrk="1" hangingPunct="1">
              <a:spcBef>
                <a:spcPct val="0"/>
              </a:spcBef>
            </a:pPr>
            <a:r>
              <a:rPr lang="en-US" altLang="en-US" sz="2000" dirty="0"/>
              <a:t>Common contractual techniques for </a:t>
            </a:r>
            <a:r>
              <a:rPr lang="en-US" altLang="en-US" sz="2000" dirty="0" err="1"/>
              <a:t>mSHs</a:t>
            </a:r>
            <a:r>
              <a:rPr lang="en-US" altLang="en-US" sz="2000" dirty="0"/>
              <a:t> to share control premium</a:t>
            </a:r>
          </a:p>
          <a:p>
            <a:pPr lvl="2" eaLnBrk="1" hangingPunct="1">
              <a:spcBef>
                <a:spcPct val="0"/>
              </a:spcBef>
            </a:pPr>
            <a:r>
              <a:rPr lang="en-US" altLang="en-US" sz="2000" dirty="0"/>
              <a:t>“Tag along” provision (C promises to sell only if </a:t>
            </a:r>
            <a:r>
              <a:rPr lang="en-US" altLang="en-US" sz="2000" dirty="0" err="1"/>
              <a:t>mSHs</a:t>
            </a:r>
            <a:r>
              <a:rPr lang="en-US" altLang="en-US" sz="2000" dirty="0"/>
              <a:t> also included in deal)</a:t>
            </a:r>
          </a:p>
          <a:p>
            <a:pPr lvl="2" eaLnBrk="1" hangingPunct="1">
              <a:spcBef>
                <a:spcPct val="0"/>
              </a:spcBef>
            </a:pPr>
            <a:r>
              <a:rPr lang="en-US" altLang="en-US" sz="2000" dirty="0" err="1"/>
              <a:t>mSHs</a:t>
            </a:r>
            <a:r>
              <a:rPr lang="en-US" altLang="en-US" sz="2000" dirty="0"/>
              <a:t> receive a “put option” (option to sell to C), triggered if C sells to someone else</a:t>
            </a:r>
          </a:p>
          <a:p>
            <a:pPr lvl="1" eaLnBrk="1" hangingPunct="1">
              <a:spcBef>
                <a:spcPct val="0"/>
              </a:spcBef>
            </a:pPr>
            <a:r>
              <a:rPr lang="en-US" altLang="en-US" sz="2000" dirty="0">
                <a:solidFill>
                  <a:srgbClr val="FF0000"/>
                </a:solidFill>
              </a:rPr>
              <a:t>When is a C likely to agree to such terms?</a:t>
            </a:r>
          </a:p>
          <a:p>
            <a:pPr eaLnBrk="1" hangingPunct="1">
              <a:spcBef>
                <a:spcPct val="0"/>
              </a:spcBef>
            </a:pPr>
            <a:r>
              <a:rPr lang="en-US" altLang="en-US" sz="2400" dirty="0"/>
              <a:t>Selling shares: Mandatory “tag along” protection for </a:t>
            </a:r>
            <a:r>
              <a:rPr lang="en-US" altLang="en-US" sz="2400" dirty="0" err="1"/>
              <a:t>mSHs</a:t>
            </a:r>
            <a:endParaRPr lang="en-US" altLang="en-US" sz="2400" dirty="0"/>
          </a:p>
          <a:p>
            <a:pPr lvl="1" eaLnBrk="1" hangingPunct="1">
              <a:spcBef>
                <a:spcPct val="0"/>
              </a:spcBef>
            </a:pPr>
            <a:r>
              <a:rPr lang="en-US" altLang="en-US" sz="2000" dirty="0"/>
              <a:t>Some non-US jurisdictions’ corporate laws require an acquirer who buys control (e.g., over 40%) to offer to buy </a:t>
            </a:r>
            <a:r>
              <a:rPr lang="en-US" altLang="en-US" sz="2000" dirty="0" err="1"/>
              <a:t>mSHs</a:t>
            </a:r>
            <a:r>
              <a:rPr lang="en-US" altLang="en-US" sz="2000" dirty="0"/>
              <a:t>’ shares at same price</a:t>
            </a:r>
          </a:p>
          <a:p>
            <a:pPr eaLnBrk="1" hangingPunct="1">
              <a:spcBef>
                <a:spcPct val="0"/>
              </a:spcBef>
            </a:pPr>
            <a:r>
              <a:rPr lang="en-US" altLang="en-US" sz="2400" dirty="0"/>
              <a:t>Is “C’s unilateral act” a diminishing category?</a:t>
            </a:r>
          </a:p>
          <a:p>
            <a:pPr lvl="1" eaLnBrk="1" hangingPunct="1">
              <a:spcBef>
                <a:spcPct val="0"/>
              </a:spcBef>
            </a:pPr>
            <a:r>
              <a:rPr lang="en-US" altLang="en-US" sz="2000" dirty="0"/>
              <a:t>Board can, if it chooses, implement takeover defenses that block an acquirer from buying C’s shares</a:t>
            </a:r>
          </a:p>
          <a:p>
            <a:pPr lvl="1" eaLnBrk="1" hangingPunct="1">
              <a:spcBef>
                <a:spcPct val="0"/>
              </a:spcBef>
            </a:pPr>
            <a:r>
              <a:rPr lang="en-US" altLang="en-US" sz="2000" dirty="0"/>
              <a:t>Because C’s “unilateral” sale of control depends on firm not imposing takeover defenses, perhaps </a:t>
            </a:r>
            <a:r>
              <a:rPr lang="en-US" altLang="en-US" sz="2000" i="1" dirty="0"/>
              <a:t>Frank</a:t>
            </a:r>
            <a:r>
              <a:rPr lang="en-US" altLang="en-US" sz="2000" dirty="0"/>
              <a:t> should apply?</a:t>
            </a:r>
          </a:p>
          <a:p>
            <a:pPr lvl="2" eaLnBrk="1" hangingPunct="1">
              <a:spcBef>
                <a:spcPct val="0"/>
              </a:spcBef>
            </a:pPr>
            <a:r>
              <a:rPr lang="en-US" altLang="en-US" sz="1900" dirty="0"/>
              <a:t>Court may rule on this in future. On exam, assume </a:t>
            </a:r>
            <a:r>
              <a:rPr lang="en-US" altLang="en-US" sz="1900" i="1" dirty="0"/>
              <a:t>Harris</a:t>
            </a:r>
            <a:r>
              <a:rPr lang="en-US" altLang="en-US" sz="1900" dirty="0"/>
              <a:t>, not </a:t>
            </a:r>
            <a:r>
              <a:rPr lang="en-US" altLang="en-US" sz="1900" i="1" dirty="0"/>
              <a:t>Frank</a:t>
            </a:r>
            <a:r>
              <a:rPr lang="en-US" altLang="en-US" sz="1900" dirty="0"/>
              <a:t>, applies.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eaLnBrk="1" hangingPunct="1"/>
            <a:r>
              <a:rPr lang="en-US" altLang="en-US" dirty="0"/>
              <a:t>FD of SHs</a:t>
            </a:r>
            <a:br>
              <a:rPr lang="en-US" altLang="en-US" dirty="0"/>
            </a:br>
            <a:r>
              <a:rPr lang="en-US" altLang="en-US" sz="3500" dirty="0"/>
              <a:t>Firm’s act: When is C self-dealing?</a:t>
            </a:r>
            <a:endParaRPr lang="en-US" altLang="en-US" sz="2400" dirty="0"/>
          </a:p>
        </p:txBody>
      </p:sp>
      <p:sp>
        <p:nvSpPr>
          <p:cNvPr id="74755" name="Rectangle 3"/>
          <p:cNvSpPr>
            <a:spLocks noGrp="1" noChangeArrowheads="1"/>
          </p:cNvSpPr>
          <p:nvPr>
            <p:ph type="body" idx="4294967295"/>
          </p:nvPr>
        </p:nvSpPr>
        <p:spPr>
          <a:xfrm>
            <a:off x="0" y="1447800"/>
            <a:ext cx="9144000" cy="5410200"/>
          </a:xfrm>
        </p:spPr>
        <p:txBody>
          <a:bodyPr/>
          <a:lstStyle/>
          <a:p>
            <a:pPr eaLnBrk="1" hangingPunct="1">
              <a:spcBef>
                <a:spcPct val="0"/>
              </a:spcBef>
              <a:defRPr/>
            </a:pPr>
            <a:r>
              <a:rPr lang="en-US" sz="2400" dirty="0"/>
              <a:t>When the firm is involved in an act, C is not allowed to self-deal</a:t>
            </a:r>
          </a:p>
          <a:p>
            <a:pPr lvl="1" eaLnBrk="1" hangingPunct="1">
              <a:spcBef>
                <a:spcPct val="0"/>
              </a:spcBef>
              <a:defRPr/>
            </a:pPr>
            <a:r>
              <a:rPr lang="en-US" sz="2000" dirty="0"/>
              <a:t>Transactions in which C is on both sides of the deal (</a:t>
            </a:r>
            <a:r>
              <a:rPr lang="en-US" sz="2000" i="1" dirty="0"/>
              <a:t>Kahn v. MFW</a:t>
            </a:r>
            <a:r>
              <a:rPr lang="en-US" sz="2000" dirty="0"/>
              <a:t>)</a:t>
            </a:r>
          </a:p>
          <a:p>
            <a:pPr lvl="2" eaLnBrk="1" hangingPunct="1">
              <a:spcBef>
                <a:spcPct val="0"/>
              </a:spcBef>
              <a:defRPr/>
            </a:pPr>
            <a:r>
              <a:rPr lang="en-US" sz="1900" dirty="0"/>
              <a:t>E.g., Firm sells assets to/buys assets from C</a:t>
            </a:r>
          </a:p>
          <a:p>
            <a:pPr lvl="2" eaLnBrk="1" hangingPunct="1">
              <a:spcBef>
                <a:spcPct val="0"/>
              </a:spcBef>
              <a:defRPr/>
            </a:pPr>
            <a:r>
              <a:rPr lang="en-US" sz="1900" dirty="0"/>
              <a:t>Most common cases in this category involve </a:t>
            </a:r>
            <a:r>
              <a:rPr lang="en-US" sz="1900" dirty="0" err="1"/>
              <a:t>freezeouts</a:t>
            </a:r>
            <a:endParaRPr lang="en-US" sz="1900" dirty="0"/>
          </a:p>
          <a:p>
            <a:pPr lvl="1" eaLnBrk="1" hangingPunct="1">
              <a:spcBef>
                <a:spcPct val="0"/>
              </a:spcBef>
              <a:defRPr/>
            </a:pPr>
            <a:r>
              <a:rPr lang="en-US" sz="2000" dirty="0"/>
              <a:t>Transactions in which C receives different terms than </a:t>
            </a:r>
            <a:r>
              <a:rPr lang="en-US" sz="2000" dirty="0" err="1"/>
              <a:t>mSHs</a:t>
            </a:r>
            <a:r>
              <a:rPr lang="en-US" sz="2000" dirty="0"/>
              <a:t> (</a:t>
            </a:r>
            <a:r>
              <a:rPr lang="en-US" sz="2000" i="1" dirty="0"/>
              <a:t>Frank v. </a:t>
            </a:r>
            <a:r>
              <a:rPr lang="en-US" sz="2000" i="1" dirty="0" err="1"/>
              <a:t>Elgamal</a:t>
            </a:r>
            <a:r>
              <a:rPr lang="en-US" sz="2000" dirty="0"/>
              <a:t>)</a:t>
            </a:r>
          </a:p>
          <a:p>
            <a:pPr lvl="2" eaLnBrk="1" hangingPunct="1">
              <a:spcBef>
                <a:spcPct val="0"/>
              </a:spcBef>
              <a:defRPr/>
            </a:pPr>
            <a:r>
              <a:rPr lang="en-US" sz="1900" dirty="0"/>
              <a:t>E.g., X’s board agrees to sell X to Y. Under the deal, Y pays $10/X share to </a:t>
            </a:r>
            <a:r>
              <a:rPr lang="en-US" sz="1900" dirty="0" err="1"/>
              <a:t>mSHs</a:t>
            </a:r>
            <a:r>
              <a:rPr lang="en-US" sz="1900" dirty="0"/>
              <a:t>, and pays 1 Y share/X share to C</a:t>
            </a:r>
          </a:p>
          <a:p>
            <a:pPr marL="342900" lvl="2" indent="-342900" eaLnBrk="1" hangingPunct="1">
              <a:spcBef>
                <a:spcPct val="0"/>
              </a:spcBef>
              <a:defRPr/>
            </a:pPr>
            <a:r>
              <a:rPr lang="en-US" dirty="0"/>
              <a:t>In either of these cases:</a:t>
            </a:r>
          </a:p>
          <a:p>
            <a:pPr marL="800100" lvl="3" indent="-342900" eaLnBrk="1" hangingPunct="1">
              <a:spcBef>
                <a:spcPct val="0"/>
              </a:spcBef>
              <a:defRPr/>
            </a:pPr>
            <a:r>
              <a:rPr lang="en-US" dirty="0" err="1"/>
              <a:t>SoR</a:t>
            </a:r>
            <a:r>
              <a:rPr lang="en-US" dirty="0"/>
              <a:t> is BJR if </a:t>
            </a:r>
            <a:r>
              <a:rPr lang="en-US" altLang="en-US" dirty="0"/>
              <a:t>firm implemented “robust procedural protections” </a:t>
            </a:r>
            <a:r>
              <a:rPr lang="en-US" altLang="en-US" sz="1900" dirty="0"/>
              <a:t>(deal negotiated by independent special committee &amp; approved by majority of </a:t>
            </a:r>
            <a:r>
              <a:rPr lang="en-US" altLang="en-US" sz="1900" dirty="0" err="1"/>
              <a:t>mSHs</a:t>
            </a:r>
            <a:r>
              <a:rPr lang="en-US" altLang="en-US" sz="1900" dirty="0"/>
              <a:t>)</a:t>
            </a:r>
            <a:r>
              <a:rPr lang="en-US" altLang="en-US" dirty="0"/>
              <a:t>;</a:t>
            </a:r>
          </a:p>
          <a:p>
            <a:pPr marL="800100" lvl="3" indent="-342900" eaLnBrk="1" hangingPunct="1">
              <a:spcBef>
                <a:spcPct val="0"/>
              </a:spcBef>
              <a:defRPr/>
            </a:pPr>
            <a:r>
              <a:rPr lang="en-US" altLang="en-US" dirty="0"/>
              <a:t>Otherwise, </a:t>
            </a:r>
            <a:r>
              <a:rPr lang="en-US" altLang="en-US" dirty="0" err="1"/>
              <a:t>SoR</a:t>
            </a:r>
            <a:r>
              <a:rPr lang="en-US" altLang="en-US" dirty="0"/>
              <a:t> is entire fairness</a:t>
            </a:r>
            <a:endParaRPr lang="en-US" dirty="0"/>
          </a:p>
          <a:p>
            <a:pPr marL="342900" lvl="2" indent="-342900" eaLnBrk="1" hangingPunct="1">
              <a:spcBef>
                <a:spcPct val="0"/>
              </a:spcBef>
              <a:defRPr/>
            </a:pPr>
            <a:r>
              <a:rPr lang="en-US" dirty="0"/>
              <a:t>In some cases a firm’s act isn’t a transaction in which C can be on the other side or receive different terms than </a:t>
            </a:r>
            <a:r>
              <a:rPr lang="en-US" dirty="0" err="1"/>
              <a:t>mSHs</a:t>
            </a:r>
            <a:endParaRPr lang="en-US" dirty="0"/>
          </a:p>
          <a:p>
            <a:pPr marL="800100" lvl="3" indent="-342900" eaLnBrk="1" hangingPunct="1">
              <a:spcBef>
                <a:spcPct val="0"/>
              </a:spcBef>
              <a:defRPr/>
            </a:pPr>
            <a:r>
              <a:rPr lang="en-US" sz="1900" dirty="0"/>
              <a:t>In such cases, when you can’t apply </a:t>
            </a:r>
            <a:r>
              <a:rPr lang="en-US" sz="1900" i="1" dirty="0"/>
              <a:t>MFW</a:t>
            </a:r>
            <a:r>
              <a:rPr lang="en-US" sz="1900" dirty="0"/>
              <a:t> or </a:t>
            </a:r>
            <a:r>
              <a:rPr lang="en-US" sz="1900" i="1" dirty="0"/>
              <a:t>Frank</a:t>
            </a:r>
            <a:r>
              <a:rPr lang="en-US" sz="1900" dirty="0"/>
              <a:t>, you can use an older precedent as a backup: Under </a:t>
            </a:r>
            <a:r>
              <a:rPr lang="en-US" sz="1900" i="1" dirty="0"/>
              <a:t>Sinclair Oil Corp. v. </a:t>
            </a:r>
            <a:r>
              <a:rPr lang="en-US" sz="1900" i="1" dirty="0" err="1"/>
              <a:t>Levien</a:t>
            </a:r>
            <a:r>
              <a:rPr lang="en-US" sz="1900" dirty="0"/>
              <a:t> (Del. 1971), </a:t>
            </a:r>
            <a:r>
              <a:rPr lang="en-US" sz="1900" dirty="0" err="1"/>
              <a:t>SoR</a:t>
            </a:r>
            <a:r>
              <a:rPr lang="en-US" sz="1900" dirty="0"/>
              <a:t> is entire fairness if </a:t>
            </a:r>
            <a:r>
              <a:rPr lang="en-US" sz="1900" b="1" dirty="0"/>
              <a:t>C receives something to the exclusion of &amp; detriment to </a:t>
            </a:r>
            <a:r>
              <a:rPr lang="en-US" sz="1900" b="1" dirty="0" err="1"/>
              <a:t>mSHs</a:t>
            </a:r>
            <a:r>
              <a:rPr lang="en-US" sz="1900" dirty="0"/>
              <a:t>; otherwise </a:t>
            </a:r>
            <a:r>
              <a:rPr lang="en-US" sz="1900" dirty="0" err="1"/>
              <a:t>SoR</a:t>
            </a:r>
            <a:r>
              <a:rPr lang="en-US" sz="1900" dirty="0"/>
              <a:t> is BJR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a:lstStyle/>
          <a:p>
            <a:pPr eaLnBrk="1" hangingPunct="1"/>
            <a:r>
              <a:rPr lang="en-US" altLang="en-US" dirty="0"/>
              <a:t>FD of SHs</a:t>
            </a:r>
            <a:br>
              <a:rPr lang="en-US" altLang="en-US" sz="4300" dirty="0"/>
            </a:br>
            <a:r>
              <a:rPr lang="en-US" altLang="en-US" sz="3500" dirty="0"/>
              <a:t>Firm’s act: “Robust procedural protections”</a:t>
            </a:r>
            <a:endParaRPr lang="en-US" altLang="en-US" sz="3500" i="1" dirty="0"/>
          </a:p>
        </p:txBody>
      </p:sp>
      <p:sp>
        <p:nvSpPr>
          <p:cNvPr id="69635" name="Rectangle 3"/>
          <p:cNvSpPr>
            <a:spLocks noGrp="1" noChangeArrowheads="1"/>
          </p:cNvSpPr>
          <p:nvPr>
            <p:ph type="body" idx="4294967295"/>
          </p:nvPr>
        </p:nvSpPr>
        <p:spPr>
          <a:xfrm>
            <a:off x="0" y="1447800"/>
            <a:ext cx="9144000" cy="5410200"/>
          </a:xfrm>
        </p:spPr>
        <p:txBody>
          <a:bodyPr/>
          <a:lstStyle/>
          <a:p>
            <a:pPr marL="457200" indent="-457200" eaLnBrk="1" hangingPunct="1">
              <a:lnSpc>
                <a:spcPct val="80000"/>
              </a:lnSpc>
              <a:spcBef>
                <a:spcPct val="0"/>
              </a:spcBef>
              <a:buFont typeface="+mj-lt"/>
              <a:buAutoNum type="arabicPeriod"/>
            </a:pPr>
            <a:r>
              <a:rPr lang="en-US" altLang="en-US" sz="2400" dirty="0"/>
              <a:t>Transaction negotiated &amp; approved by a special committee or an independent board majority</a:t>
            </a:r>
          </a:p>
          <a:p>
            <a:pPr marL="839788" lvl="1" indent="-495300" eaLnBrk="1" hangingPunct="1">
              <a:lnSpc>
                <a:spcPct val="80000"/>
              </a:lnSpc>
              <a:spcBef>
                <a:spcPct val="0"/>
              </a:spcBef>
            </a:pPr>
            <a:r>
              <a:rPr lang="en-US" altLang="en-US" sz="2000" dirty="0"/>
              <a:t>Committee is independent</a:t>
            </a:r>
          </a:p>
          <a:p>
            <a:pPr marL="839788" lvl="1" indent="-495300" eaLnBrk="1" hangingPunct="1">
              <a:lnSpc>
                <a:spcPct val="80000"/>
              </a:lnSpc>
              <a:spcBef>
                <a:spcPct val="0"/>
              </a:spcBef>
            </a:pPr>
            <a:r>
              <a:rPr lang="en-US" altLang="en-US" sz="2000" dirty="0"/>
              <a:t>Committee satisfied its duty of care</a:t>
            </a:r>
          </a:p>
          <a:p>
            <a:pPr marL="839788" lvl="1" indent="-495300" eaLnBrk="1" hangingPunct="1">
              <a:lnSpc>
                <a:spcPct val="80000"/>
              </a:lnSpc>
              <a:spcBef>
                <a:spcPct val="0"/>
              </a:spcBef>
            </a:pPr>
            <a:r>
              <a:rPr lang="en-US" altLang="en-US" sz="2000" dirty="0"/>
              <a:t>Committee authorized to freely select its advisors (&amp; they’re independent)</a:t>
            </a:r>
          </a:p>
          <a:p>
            <a:pPr marL="839788" lvl="1" indent="-495300" eaLnBrk="1" hangingPunct="1">
              <a:lnSpc>
                <a:spcPct val="80000"/>
              </a:lnSpc>
              <a:spcBef>
                <a:spcPct val="0"/>
              </a:spcBef>
            </a:pPr>
            <a:r>
              <a:rPr lang="en-US" altLang="en-US" sz="2000" dirty="0"/>
              <a:t>Committee authorized to use firm’s full bargaining power (e.g., implement takeover defenses) &amp; to consider all of the firm’s options</a:t>
            </a:r>
          </a:p>
          <a:p>
            <a:pPr marL="457200" indent="-457200" eaLnBrk="1" hangingPunct="1">
              <a:lnSpc>
                <a:spcPct val="80000"/>
              </a:lnSpc>
              <a:spcBef>
                <a:spcPct val="0"/>
              </a:spcBef>
              <a:buFont typeface="+mj-lt"/>
              <a:buAutoNum type="arabicPeriod"/>
            </a:pPr>
            <a:r>
              <a:rPr lang="en-US" altLang="en-US" sz="2400" dirty="0"/>
              <a:t>Transaction approved by majority of </a:t>
            </a:r>
            <a:r>
              <a:rPr lang="en-US" altLang="en-US" sz="2400" dirty="0" err="1"/>
              <a:t>mSHs</a:t>
            </a:r>
            <a:endParaRPr lang="en-US" altLang="en-US" sz="2400" dirty="0"/>
          </a:p>
          <a:p>
            <a:pPr marL="839788" lvl="1" indent="-495300" eaLnBrk="1" hangingPunct="1">
              <a:lnSpc>
                <a:spcPct val="80000"/>
              </a:lnSpc>
              <a:spcBef>
                <a:spcPct val="0"/>
              </a:spcBef>
            </a:pPr>
            <a:r>
              <a:rPr lang="en-US" altLang="en-US" sz="2000" dirty="0"/>
              <a:t>Approval is informed (all material info was disclosed to </a:t>
            </a:r>
            <a:r>
              <a:rPr lang="en-US" altLang="en-US" sz="2000" dirty="0" err="1"/>
              <a:t>mSHs</a:t>
            </a:r>
            <a:r>
              <a:rPr lang="en-US" altLang="en-US" sz="2000" dirty="0"/>
              <a:t>)</a:t>
            </a:r>
          </a:p>
          <a:p>
            <a:pPr marL="839788" lvl="1" indent="-495300" eaLnBrk="1" hangingPunct="1">
              <a:lnSpc>
                <a:spcPct val="80000"/>
              </a:lnSpc>
              <a:spcBef>
                <a:spcPct val="0"/>
              </a:spcBef>
            </a:pPr>
            <a:r>
              <a:rPr lang="en-US" altLang="en-US" sz="2000" dirty="0"/>
              <a:t>There is no coercion of the minority (specifically, </a:t>
            </a:r>
            <a:r>
              <a:rPr lang="en-US" altLang="en-US" sz="2000" dirty="0" err="1"/>
              <a:t>mSH</a:t>
            </a:r>
            <a:r>
              <a:rPr lang="en-US" altLang="en-US" sz="2000" dirty="0"/>
              <a:t> approval must be an </a:t>
            </a:r>
            <a:r>
              <a:rPr lang="en-US" altLang="en-US" sz="2000" dirty="0" err="1"/>
              <a:t>unwaivable</a:t>
            </a:r>
            <a:r>
              <a:rPr lang="en-US" altLang="en-US" sz="2000" dirty="0"/>
              <a:t> condition to the transaction)</a:t>
            </a:r>
          </a:p>
          <a:p>
            <a:pPr marL="839788" lvl="1" indent="-495300" eaLnBrk="1" hangingPunct="1">
              <a:lnSpc>
                <a:spcPct val="80000"/>
              </a:lnSpc>
              <a:spcBef>
                <a:spcPct val="0"/>
              </a:spcBef>
            </a:pPr>
            <a:r>
              <a:rPr lang="en-US" altLang="en-US" sz="2000" dirty="0"/>
              <a:t>Majority of </a:t>
            </a:r>
            <a:r>
              <a:rPr lang="en-US" altLang="en-US" sz="2000" u="sng" dirty="0"/>
              <a:t>all</a:t>
            </a:r>
            <a:r>
              <a:rPr lang="en-US" altLang="en-US" sz="2000" dirty="0"/>
              <a:t> </a:t>
            </a:r>
            <a:r>
              <a:rPr lang="en-US" altLang="en-US" sz="2000" dirty="0" err="1"/>
              <a:t>mSHs</a:t>
            </a:r>
            <a:r>
              <a:rPr lang="en-US" altLang="en-US" sz="2000" dirty="0"/>
              <a:t>, not just those present at the meeting</a:t>
            </a:r>
          </a:p>
          <a:p>
            <a:pPr marL="571500" indent="-571500" eaLnBrk="1" hangingPunct="1">
              <a:lnSpc>
                <a:spcPct val="80000"/>
              </a:lnSpc>
              <a:spcBef>
                <a:spcPct val="0"/>
              </a:spcBef>
            </a:pPr>
            <a:r>
              <a:rPr lang="en-US" altLang="en-US" sz="2400" dirty="0"/>
              <a:t>What if firm implemented each of these protections imperfectly?</a:t>
            </a:r>
          </a:p>
          <a:p>
            <a:pPr marL="971550" lvl="1" indent="-571500" eaLnBrk="1" hangingPunct="1">
              <a:lnSpc>
                <a:spcPct val="80000"/>
              </a:lnSpc>
              <a:spcBef>
                <a:spcPct val="0"/>
              </a:spcBef>
            </a:pPr>
            <a:r>
              <a:rPr lang="en-US" altLang="en-US" sz="2000" dirty="0" err="1"/>
              <a:t>SoR</a:t>
            </a:r>
            <a:r>
              <a:rPr lang="en-US" altLang="en-US" sz="2000" dirty="0"/>
              <a:t> is entire fairness; positive aspects of process play role in “fair process”</a:t>
            </a:r>
          </a:p>
          <a:p>
            <a:pPr marL="571500" indent="-571500" eaLnBrk="1" hangingPunct="1">
              <a:lnSpc>
                <a:spcPct val="80000"/>
              </a:lnSpc>
              <a:spcBef>
                <a:spcPct val="0"/>
              </a:spcBef>
            </a:pPr>
            <a:r>
              <a:rPr lang="en-US" altLang="en-US" sz="2400" dirty="0"/>
              <a:t>What if firm implemented only one of the two protections?</a:t>
            </a:r>
          </a:p>
          <a:p>
            <a:pPr lvl="1" eaLnBrk="1" hangingPunct="1">
              <a:lnSpc>
                <a:spcPct val="90000"/>
              </a:lnSpc>
              <a:spcBef>
                <a:spcPct val="0"/>
              </a:spcBef>
            </a:pPr>
            <a:r>
              <a:rPr lang="en-US" altLang="en-US" sz="2000" i="1" dirty="0"/>
              <a:t>Kahn v. Lynch </a:t>
            </a:r>
            <a:r>
              <a:rPr lang="en-US" altLang="en-US" sz="2000" dirty="0"/>
              <a:t>[Del. 1994]: Normally when plaintiff proves C is self-dealing, burden of proof is on C to show the challenged transaction’s fairness. However, if transaction was approved by either the special committee or the majority of </a:t>
            </a:r>
            <a:r>
              <a:rPr lang="en-US" altLang="en-US" sz="2000" dirty="0" err="1"/>
              <a:t>mSHs</a:t>
            </a:r>
            <a:r>
              <a:rPr lang="en-US" altLang="en-US" sz="2000" dirty="0"/>
              <a:t>, burden of proof to show fairness shifts to the plaintiff</a:t>
            </a:r>
          </a:p>
        </p:txBody>
      </p:sp>
      <p:sp>
        <p:nvSpPr>
          <p:cNvPr id="6" name="Rectangle 4"/>
          <p:cNvSpPr>
            <a:spLocks noChangeArrowheads="1"/>
          </p:cNvSpPr>
          <p:nvPr/>
        </p:nvSpPr>
        <p:spPr bwMode="auto">
          <a:xfrm>
            <a:off x="0" y="1447800"/>
            <a:ext cx="9144000" cy="312420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2925583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lstStyle/>
          <a:p>
            <a:pPr eaLnBrk="1" hangingPunct="1"/>
            <a:r>
              <a:rPr lang="en-US" altLang="en-US" dirty="0"/>
              <a:t>FD of SHs</a:t>
            </a:r>
            <a:br>
              <a:rPr lang="en-US" altLang="en-US" dirty="0"/>
            </a:br>
            <a:r>
              <a:rPr lang="en-US" altLang="en-US" sz="3500" dirty="0"/>
              <a:t>Firm’s act: </a:t>
            </a:r>
            <a:r>
              <a:rPr lang="en-US" altLang="en-US" sz="3500" i="1" dirty="0"/>
              <a:t>Frank v. </a:t>
            </a:r>
            <a:r>
              <a:rPr lang="en-US" altLang="en-US" sz="3500" i="1" dirty="0" err="1"/>
              <a:t>Elgamal</a:t>
            </a:r>
            <a:r>
              <a:rPr lang="en-US" altLang="en-US" sz="3500" dirty="0"/>
              <a:t> </a:t>
            </a:r>
            <a:r>
              <a:rPr lang="en-US" altLang="en-US" sz="2400" dirty="0"/>
              <a:t>[Del. Ch. 2012]</a:t>
            </a:r>
            <a:endParaRPr lang="en-US" altLang="en-US" sz="2400" i="1" dirty="0"/>
          </a:p>
        </p:txBody>
      </p:sp>
      <p:sp>
        <p:nvSpPr>
          <p:cNvPr id="84995" name="Rectangle 3"/>
          <p:cNvSpPr>
            <a:spLocks noGrp="1" noChangeArrowheads="1"/>
          </p:cNvSpPr>
          <p:nvPr>
            <p:ph type="body" idx="4294967295"/>
          </p:nvPr>
        </p:nvSpPr>
        <p:spPr>
          <a:xfrm>
            <a:off x="0" y="1447800"/>
            <a:ext cx="9144000" cy="5410200"/>
          </a:xfrm>
        </p:spPr>
        <p:txBody>
          <a:bodyPr/>
          <a:lstStyle/>
          <a:p>
            <a:pPr eaLnBrk="1" hangingPunct="1">
              <a:lnSpc>
                <a:spcPct val="80000"/>
              </a:lnSpc>
              <a:spcBef>
                <a:spcPct val="0"/>
              </a:spcBef>
            </a:pPr>
            <a:r>
              <a:rPr lang="en-US" altLang="en-US" sz="2400" dirty="0"/>
              <a:t>American </a:t>
            </a:r>
            <a:r>
              <a:rPr lang="en-US" altLang="en-US" sz="2400" dirty="0" err="1"/>
              <a:t>Surgical’s</a:t>
            </a:r>
            <a:r>
              <a:rPr lang="en-US" altLang="en-US" sz="2400" dirty="0"/>
              <a:t> control group</a:t>
            </a:r>
          </a:p>
          <a:p>
            <a:pPr lvl="1" eaLnBrk="1" hangingPunct="1">
              <a:lnSpc>
                <a:spcPct val="80000"/>
              </a:lnSpc>
              <a:spcBef>
                <a:spcPct val="0"/>
              </a:spcBef>
            </a:pPr>
            <a:r>
              <a:rPr lang="en-US" altLang="en-US" sz="2000" dirty="0" err="1"/>
              <a:t>Elgamal</a:t>
            </a:r>
            <a:r>
              <a:rPr lang="en-US" altLang="en-US" sz="2000" dirty="0"/>
              <a:t> – CEO, Chairman, director, owns 27.53% of shares</a:t>
            </a:r>
          </a:p>
          <a:p>
            <a:pPr lvl="1" eaLnBrk="1" hangingPunct="1">
              <a:lnSpc>
                <a:spcPct val="80000"/>
              </a:lnSpc>
              <a:spcBef>
                <a:spcPct val="0"/>
              </a:spcBef>
            </a:pPr>
            <a:r>
              <a:rPr lang="en-US" altLang="en-US" sz="2000" dirty="0" err="1"/>
              <a:t>Olmo</a:t>
            </a:r>
            <a:r>
              <a:rPr lang="en-US" altLang="en-US" sz="2000" dirty="0"/>
              <a:t>-Rivas – COO, director, owns 27.58% of shares</a:t>
            </a:r>
          </a:p>
          <a:p>
            <a:pPr lvl="1" eaLnBrk="1" hangingPunct="1">
              <a:lnSpc>
                <a:spcPct val="80000"/>
              </a:lnSpc>
              <a:spcBef>
                <a:spcPct val="0"/>
              </a:spcBef>
            </a:pPr>
            <a:r>
              <a:rPr lang="en-US" altLang="en-US" sz="2000" dirty="0"/>
              <a:t>Chapa – surgical assistant, owns 8.04% of shares</a:t>
            </a:r>
          </a:p>
          <a:p>
            <a:pPr lvl="1" eaLnBrk="1" hangingPunct="1">
              <a:lnSpc>
                <a:spcPct val="80000"/>
              </a:lnSpc>
              <a:spcBef>
                <a:spcPct val="0"/>
              </a:spcBef>
            </a:pPr>
            <a:r>
              <a:rPr lang="en-US" altLang="en-US" sz="2000" dirty="0"/>
              <a:t>Chamberlain – surgical assistant, owns 8.04% of shares</a:t>
            </a:r>
          </a:p>
          <a:p>
            <a:pPr eaLnBrk="1" hangingPunct="1">
              <a:lnSpc>
                <a:spcPct val="80000"/>
              </a:lnSpc>
              <a:spcBef>
                <a:spcPct val="0"/>
              </a:spcBef>
            </a:pPr>
            <a:r>
              <a:rPr lang="en-US" altLang="en-US" sz="2400" dirty="0"/>
              <a:t>Great Point acquires American Surgical for $2.87/share (in cash)</a:t>
            </a:r>
          </a:p>
          <a:p>
            <a:pPr eaLnBrk="1" hangingPunct="1">
              <a:lnSpc>
                <a:spcPct val="80000"/>
              </a:lnSpc>
              <a:spcBef>
                <a:spcPct val="0"/>
              </a:spcBef>
            </a:pPr>
            <a:r>
              <a:rPr lang="en-US" altLang="en-US" sz="2400" dirty="0"/>
              <a:t>At the same time it signed the merger agreement, Great Point also signed three agreements with the control group</a:t>
            </a:r>
          </a:p>
          <a:p>
            <a:pPr lvl="1" eaLnBrk="1" hangingPunct="1">
              <a:lnSpc>
                <a:spcPct val="80000"/>
              </a:lnSpc>
              <a:spcBef>
                <a:spcPct val="0"/>
              </a:spcBef>
            </a:pPr>
            <a:r>
              <a:rPr lang="en-US" altLang="en-US" sz="2000" dirty="0"/>
              <a:t>Control group promises to vote their shares in favor of the merger</a:t>
            </a:r>
          </a:p>
          <a:p>
            <a:pPr lvl="1" eaLnBrk="1" hangingPunct="1">
              <a:lnSpc>
                <a:spcPct val="80000"/>
              </a:lnSpc>
              <a:spcBef>
                <a:spcPct val="0"/>
              </a:spcBef>
            </a:pPr>
            <a:r>
              <a:rPr lang="en-US" altLang="en-US" sz="2000" dirty="0"/>
              <a:t>After the vote &amp; before the merger, Great Point will buy 17.4% of American </a:t>
            </a:r>
            <a:r>
              <a:rPr lang="en-US" altLang="en-US" sz="2000" dirty="0" err="1"/>
              <a:t>Surgical’s</a:t>
            </a:r>
            <a:r>
              <a:rPr lang="en-US" altLang="en-US" sz="2000" dirty="0"/>
              <a:t> shares owned by the group, in return for 14.9% Great Point shares (group gets cash for remaining shares, like the rest of American </a:t>
            </a:r>
            <a:r>
              <a:rPr lang="en-US" altLang="en-US" sz="2000" dirty="0" err="1"/>
              <a:t>Surgical’s</a:t>
            </a:r>
            <a:r>
              <a:rPr lang="en-US" altLang="en-US" sz="2000" dirty="0"/>
              <a:t> SHs)</a:t>
            </a:r>
          </a:p>
          <a:p>
            <a:pPr lvl="1" eaLnBrk="1" hangingPunct="1">
              <a:lnSpc>
                <a:spcPct val="80000"/>
              </a:lnSpc>
              <a:spcBef>
                <a:spcPct val="0"/>
              </a:spcBef>
            </a:pPr>
            <a:r>
              <a:rPr lang="en-US" altLang="en-US" sz="2000" dirty="0"/>
              <a:t>Specify post-merger terms of employment of each control group member</a:t>
            </a:r>
          </a:p>
          <a:p>
            <a:pPr eaLnBrk="1" hangingPunct="1">
              <a:lnSpc>
                <a:spcPct val="80000"/>
              </a:lnSpc>
              <a:spcBef>
                <a:spcPct val="0"/>
              </a:spcBef>
            </a:pPr>
            <a:r>
              <a:rPr lang="en-US" altLang="en-US" sz="2400" dirty="0"/>
              <a:t>Effect: </a:t>
            </a:r>
            <a:r>
              <a:rPr lang="en-US" altLang="en-US" sz="2400" dirty="0" err="1"/>
              <a:t>mSHs</a:t>
            </a:r>
            <a:r>
              <a:rPr lang="en-US" altLang="en-US" sz="2400" dirty="0"/>
              <a:t> are cashed out at $2.87/share; control group gets same price for about ¾ of their shares, but get shares in Great Point for the other ¼ of their shares</a:t>
            </a:r>
          </a:p>
          <a:p>
            <a:pPr lvl="1" eaLnBrk="1" hangingPunct="1">
              <a:lnSpc>
                <a:spcPct val="80000"/>
              </a:lnSpc>
              <a:spcBef>
                <a:spcPct val="0"/>
              </a:spcBef>
            </a:pPr>
            <a:r>
              <a:rPr lang="en-US" altLang="en-US" sz="2000" dirty="0"/>
              <a:t>Frank (a </a:t>
            </a:r>
            <a:r>
              <a:rPr lang="en-US" altLang="en-US" sz="2000" dirty="0" err="1"/>
              <a:t>mSH</a:t>
            </a:r>
            <a:r>
              <a:rPr lang="en-US" altLang="en-US" sz="2000" dirty="0"/>
              <a:t>) claims this allows C to divert value away from </a:t>
            </a:r>
            <a:r>
              <a:rPr lang="en-US" altLang="en-US" sz="2000" dirty="0" err="1"/>
              <a:t>mSHs</a:t>
            </a:r>
            <a:endParaRPr lang="en-US" altLang="en-US" sz="2000" dirty="0"/>
          </a:p>
          <a:p>
            <a:pPr lvl="1" eaLnBrk="1" hangingPunct="1">
              <a:lnSpc>
                <a:spcPct val="80000"/>
              </a:lnSpc>
              <a:spcBef>
                <a:spcPct val="0"/>
              </a:spcBef>
            </a:pPr>
            <a:r>
              <a:rPr lang="en-US" altLang="en-US" sz="2000" dirty="0">
                <a:solidFill>
                  <a:srgbClr val="FF0000"/>
                </a:solidFill>
              </a:rPr>
              <a:t>Is there a reason other than taking value from </a:t>
            </a:r>
            <a:r>
              <a:rPr lang="en-US" altLang="en-US" sz="2000" dirty="0" err="1">
                <a:solidFill>
                  <a:srgbClr val="FF0000"/>
                </a:solidFill>
              </a:rPr>
              <a:t>mSHs</a:t>
            </a:r>
            <a:r>
              <a:rPr lang="en-US" altLang="en-US" sz="2000" dirty="0">
                <a:solidFill>
                  <a:srgbClr val="FF0000"/>
                </a:solidFill>
              </a:rPr>
              <a:t> to give C (but not </a:t>
            </a:r>
            <a:r>
              <a:rPr lang="en-US" altLang="en-US" sz="2000" dirty="0" err="1">
                <a:solidFill>
                  <a:srgbClr val="FF0000"/>
                </a:solidFill>
              </a:rPr>
              <a:t>mSHs</a:t>
            </a:r>
            <a:r>
              <a:rPr lang="en-US" altLang="en-US" sz="2000" dirty="0">
                <a:solidFill>
                  <a:srgbClr val="FF0000"/>
                </a:solidFill>
              </a:rPr>
              <a:t>) shares in Great Point?</a:t>
            </a:r>
            <a:endParaRPr lang="en-US" altLang="en-US" sz="2000" dirty="0"/>
          </a:p>
        </p:txBody>
      </p:sp>
      <p:sp>
        <p:nvSpPr>
          <p:cNvPr id="4" name="Right Brace 3"/>
          <p:cNvSpPr/>
          <p:nvPr/>
        </p:nvSpPr>
        <p:spPr>
          <a:xfrm>
            <a:off x="6858000" y="1828800"/>
            <a:ext cx="381000" cy="914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4999" name="TextBox 4"/>
          <p:cNvSpPr txBox="1">
            <a:spLocks noChangeArrowheads="1"/>
          </p:cNvSpPr>
          <p:nvPr/>
        </p:nvSpPr>
        <p:spPr bwMode="auto">
          <a:xfrm>
            <a:off x="7239000" y="1836738"/>
            <a:ext cx="1905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dirty="0"/>
              <a:t>Together, control group owns 71.19%; has 2 of 5 directors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dirty="0"/>
              <a:t>Ownership structure</a:t>
            </a:r>
            <a:br>
              <a:rPr lang="en-US" altLang="en-US" dirty="0"/>
            </a:br>
            <a:r>
              <a:rPr lang="en-US" altLang="en-US" sz="3500" dirty="0"/>
              <a:t>Sole ownership</a:t>
            </a:r>
            <a:endParaRPr lang="en-US" altLang="en-US" dirty="0"/>
          </a:p>
        </p:txBody>
      </p:sp>
      <p:sp>
        <p:nvSpPr>
          <p:cNvPr id="6656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Ownership in a firm means the control rights to direct its behavior and the economic rights to its residual assets (either periodically as dividends, or at the time the firm is liquidated)</a:t>
            </a:r>
          </a:p>
          <a:p>
            <a:pPr marL="457200" indent="-457200" eaLnBrk="1" hangingPunct="1">
              <a:spcBef>
                <a:spcPct val="0"/>
              </a:spcBef>
              <a:buFont typeface="+mj-lt"/>
              <a:buAutoNum type="arabicPeriod"/>
            </a:pPr>
            <a:r>
              <a:rPr lang="en-US" altLang="en-US" sz="2400" dirty="0">
                <a:solidFill>
                  <a:srgbClr val="0070C0"/>
                </a:solidFill>
              </a:rPr>
              <a:t>Sole ownership</a:t>
            </a:r>
            <a:r>
              <a:rPr lang="en-US" altLang="en-US" sz="2400" dirty="0"/>
              <a:t>: one person has all firm’s control &amp; economic rights</a:t>
            </a:r>
          </a:p>
          <a:p>
            <a:pPr lvl="1" eaLnBrk="1" hangingPunct="1">
              <a:spcBef>
                <a:spcPct val="0"/>
              </a:spcBef>
            </a:pPr>
            <a:r>
              <a:rPr lang="en-US" altLang="en-US" sz="2000" dirty="0"/>
              <a:t>The most common situation of sole ownership is a wholly-owned subsidiary</a:t>
            </a:r>
          </a:p>
          <a:p>
            <a:pPr lvl="1" eaLnBrk="1" hangingPunct="1">
              <a:spcBef>
                <a:spcPct val="0"/>
              </a:spcBef>
            </a:pPr>
            <a:r>
              <a:rPr lang="en-US" altLang="en-US" sz="2000" dirty="0">
                <a:solidFill>
                  <a:srgbClr val="7030A0"/>
                </a:solidFill>
              </a:rPr>
              <a:t>Agent problem</a:t>
            </a:r>
            <a:r>
              <a:rPr lang="en-US" altLang="en-US" sz="2000" dirty="0"/>
              <a:t> (cost/risk that corporate actors will exploit owners): low relative to other firms – sole owner can discipline corporate actors (has a strong incentive to monitor the actors &amp; able to punish unaccountable actors)</a:t>
            </a:r>
          </a:p>
          <a:p>
            <a:pPr lvl="1" eaLnBrk="1" hangingPunct="1">
              <a:spcBef>
                <a:spcPct val="0"/>
              </a:spcBef>
            </a:pPr>
            <a:r>
              <a:rPr lang="en-US" altLang="en-US" sz="2000" dirty="0">
                <a:solidFill>
                  <a:srgbClr val="7030A0"/>
                </a:solidFill>
              </a:rPr>
              <a:t>Principal problem</a:t>
            </a:r>
            <a:r>
              <a:rPr lang="en-US" altLang="en-US" sz="2000" dirty="0"/>
              <a:t> (cost/risk that some owners will exploit other owners): none, since there is just one owner</a:t>
            </a:r>
          </a:p>
          <a:p>
            <a:pPr lvl="1" eaLnBrk="1" hangingPunct="1">
              <a:spcBef>
                <a:spcPct val="0"/>
              </a:spcBef>
            </a:pPr>
            <a:r>
              <a:rPr lang="en-US" altLang="en-US" sz="2000" dirty="0">
                <a:solidFill>
                  <a:srgbClr val="7030A0"/>
                </a:solidFill>
              </a:rPr>
              <a:t>Access to equity capital</a:t>
            </a:r>
            <a:r>
              <a:rPr lang="en-US" altLang="en-US" sz="2000" dirty="0"/>
              <a:t>: none, because firm can’t raise capital by selling shares; it can still finance itself from its profits, from the owner’s funding, and by borrowing (but lenders don’t get to control the firm, so they’d be reluctant to lend much or will demand high interest and collateral)</a:t>
            </a:r>
          </a:p>
        </p:txBody>
      </p:sp>
    </p:spTree>
    <p:extLst>
      <p:ext uri="{BB962C8B-B14F-4D97-AF65-F5344CB8AC3E}">
        <p14:creationId xmlns:p14="http://schemas.microsoft.com/office/powerpoint/2010/main" val="1968897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lstStyle/>
          <a:p>
            <a:pPr eaLnBrk="1" hangingPunct="1"/>
            <a:r>
              <a:rPr lang="en-US" altLang="en-US" dirty="0"/>
              <a:t>FD of SHs</a:t>
            </a:r>
            <a:br>
              <a:rPr lang="en-US" altLang="en-US" dirty="0"/>
            </a:br>
            <a:r>
              <a:rPr lang="en-US" altLang="en-US" sz="3500" dirty="0"/>
              <a:t>Firm’s act: </a:t>
            </a:r>
            <a:r>
              <a:rPr lang="en-US" altLang="en-US" sz="3500" i="1" dirty="0"/>
              <a:t>Frank</a:t>
            </a:r>
          </a:p>
        </p:txBody>
      </p:sp>
      <p:sp>
        <p:nvSpPr>
          <p:cNvPr id="86019"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Duty</a:t>
            </a:r>
          </a:p>
          <a:p>
            <a:pPr lvl="1" eaLnBrk="1" hangingPunct="1">
              <a:spcBef>
                <a:spcPct val="0"/>
              </a:spcBef>
            </a:pPr>
            <a:r>
              <a:rPr lang="en-US" altLang="en-US" sz="2000" dirty="0"/>
              <a:t>Probably none of the SHs is a C individually (since largest SH has 27.58% &amp; at least one more SH has about as much)</a:t>
            </a:r>
          </a:p>
          <a:p>
            <a:pPr lvl="1" eaLnBrk="1" hangingPunct="1">
              <a:spcBef>
                <a:spcPct val="0"/>
              </a:spcBef>
            </a:pPr>
            <a:r>
              <a:rPr lang="en-US" altLang="en-US" sz="2000" dirty="0"/>
              <a:t>Court: Multiple SHs considered as a single control group when connected in some legally meaningful way </a:t>
            </a:r>
            <a:r>
              <a:rPr lang="en-US" altLang="en-US" sz="1800" dirty="0"/>
              <a:t>(e.g., contract to work together towards a shared goal)</a:t>
            </a:r>
          </a:p>
          <a:p>
            <a:pPr lvl="2" eaLnBrk="1" hangingPunct="1">
              <a:spcBef>
                <a:spcPct val="0"/>
              </a:spcBef>
            </a:pPr>
            <a:r>
              <a:rPr lang="en-US" altLang="en-US" sz="1900" dirty="0"/>
              <a:t>Here, the four SHs were together parties in the three agreements with Great Point that facilitated the merger – this makes them a single control group</a:t>
            </a:r>
          </a:p>
          <a:p>
            <a:pPr lvl="2" eaLnBrk="1" hangingPunct="1">
              <a:spcBef>
                <a:spcPct val="0"/>
              </a:spcBef>
            </a:pPr>
            <a:r>
              <a:rPr lang="en-US" altLang="en-US" sz="1900" dirty="0"/>
              <a:t>FN 57: Chapa &amp; Chamberlain are part of the group, even though </a:t>
            </a:r>
            <a:r>
              <a:rPr lang="en-US" altLang="en-US" sz="1900" dirty="0" err="1"/>
              <a:t>Elgamal</a:t>
            </a:r>
            <a:r>
              <a:rPr lang="en-US" altLang="en-US" sz="1900" dirty="0"/>
              <a:t> &amp; </a:t>
            </a:r>
            <a:r>
              <a:rPr lang="en-US" altLang="en-US" sz="1900" dirty="0" err="1"/>
              <a:t>Olmo</a:t>
            </a:r>
            <a:r>
              <a:rPr lang="en-US" altLang="en-US" sz="1900" dirty="0"/>
              <a:t>-Rivas together had over 50% of the shares, because they too were part of the voting, exchange &amp; employment agreements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pPr eaLnBrk="1" hangingPunct="1"/>
            <a:r>
              <a:rPr lang="en-US" altLang="en-US" dirty="0"/>
              <a:t>FD of SHs</a:t>
            </a:r>
            <a:br>
              <a:rPr lang="en-US" altLang="en-US" dirty="0"/>
            </a:br>
            <a:r>
              <a:rPr lang="en-US" altLang="en-US" sz="3500" dirty="0"/>
              <a:t>Firm’s act: </a:t>
            </a:r>
            <a:r>
              <a:rPr lang="en-US" altLang="en-US" sz="3500" i="1" dirty="0"/>
              <a:t>Frank</a:t>
            </a:r>
            <a:endParaRPr lang="en-US" altLang="en-US" sz="2400" i="1" dirty="0"/>
          </a:p>
        </p:txBody>
      </p:sp>
      <p:sp>
        <p:nvSpPr>
          <p:cNvPr id="87043"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err="1"/>
              <a:t>SoR</a:t>
            </a:r>
            <a:endParaRPr lang="en-US" altLang="en-US" sz="2400" dirty="0"/>
          </a:p>
          <a:p>
            <a:pPr lvl="1" eaLnBrk="1" hangingPunct="1">
              <a:spcBef>
                <a:spcPct val="0"/>
              </a:spcBef>
            </a:pPr>
            <a:r>
              <a:rPr lang="en-US" altLang="en-US" sz="2000" dirty="0"/>
              <a:t>Court follows </a:t>
            </a:r>
            <a:r>
              <a:rPr lang="en-US" altLang="en-US" sz="2000" i="1" dirty="0"/>
              <a:t>In re John Q. Hammons Hotels Inc. Shareholder Litigation </a:t>
            </a:r>
            <a:r>
              <a:rPr lang="en-US" altLang="en-US" sz="2000" dirty="0"/>
              <a:t>[</a:t>
            </a:r>
            <a:r>
              <a:rPr lang="en-US" altLang="en-US" sz="2000" dirty="0" err="1"/>
              <a:t>Del.Ch</a:t>
            </a:r>
            <a:r>
              <a:rPr lang="en-US" altLang="en-US" sz="2000" dirty="0"/>
              <a:t>. 2009]: When an acquirer who is not affiliated with C gives different terms to C and to the </a:t>
            </a:r>
            <a:r>
              <a:rPr lang="en-US" altLang="en-US" sz="2000" dirty="0" err="1"/>
              <a:t>mSHs</a:t>
            </a:r>
            <a:r>
              <a:rPr lang="en-US" altLang="en-US" sz="2000" dirty="0"/>
              <a:t>, BJR will apply if the transaction was conditioned on “robust procedural protections” – i.e., on receiving </a:t>
            </a:r>
            <a:r>
              <a:rPr lang="en-US" altLang="en-US" sz="2000" b="1" u="sng" dirty="0"/>
              <a:t>both</a:t>
            </a:r>
            <a:r>
              <a:rPr lang="en-US" altLang="en-US" sz="2000" dirty="0"/>
              <a:t> special committee &amp; </a:t>
            </a:r>
            <a:r>
              <a:rPr lang="en-US" altLang="en-US" sz="2000" dirty="0" err="1"/>
              <a:t>mSH</a:t>
            </a:r>
            <a:r>
              <a:rPr lang="en-US" altLang="en-US" sz="2000" dirty="0"/>
              <a:t> approval. Otherwise, entire fairness applies.</a:t>
            </a:r>
          </a:p>
          <a:p>
            <a:pPr eaLnBrk="1" hangingPunct="1">
              <a:spcBef>
                <a:spcPct val="0"/>
              </a:spcBef>
            </a:pPr>
            <a:r>
              <a:rPr lang="en-US" altLang="en-US" sz="2400" dirty="0"/>
              <a:t>Application</a:t>
            </a:r>
          </a:p>
          <a:p>
            <a:pPr lvl="1" eaLnBrk="1" hangingPunct="1">
              <a:spcBef>
                <a:spcPct val="0"/>
              </a:spcBef>
            </a:pPr>
            <a:r>
              <a:rPr lang="en-US" altLang="en-US" sz="2000" dirty="0"/>
              <a:t>The merger was conditioned on the vote of all SHs, not just </a:t>
            </a:r>
            <a:r>
              <a:rPr lang="en-US" altLang="en-US" sz="2000" dirty="0" err="1"/>
              <a:t>mSHs</a:t>
            </a:r>
            <a:r>
              <a:rPr lang="en-US" altLang="en-US" sz="2000" dirty="0"/>
              <a:t>. Even though in fact a majority of </a:t>
            </a:r>
            <a:r>
              <a:rPr lang="en-US" altLang="en-US" sz="2000" dirty="0" err="1"/>
              <a:t>mSHs</a:t>
            </a:r>
            <a:r>
              <a:rPr lang="en-US" altLang="en-US" sz="2000" dirty="0"/>
              <a:t> did vote in favor, this was not a non-waivable condition in the merger agreement, and therefore this element of procedural protection fails</a:t>
            </a:r>
          </a:p>
          <a:p>
            <a:pPr lvl="1" eaLnBrk="1" hangingPunct="1">
              <a:spcBef>
                <a:spcPct val="0"/>
              </a:spcBef>
            </a:pPr>
            <a:r>
              <a:rPr lang="en-US" altLang="en-US" sz="2000" i="1" dirty="0"/>
              <a:t>Frank</a:t>
            </a:r>
            <a:r>
              <a:rPr lang="en-US" altLang="en-US" sz="2000" dirty="0"/>
              <a:t> court: If </a:t>
            </a:r>
            <a:r>
              <a:rPr lang="en-US" altLang="en-US" sz="2000" b="1" u="sng" dirty="0"/>
              <a:t>either</a:t>
            </a:r>
            <a:r>
              <a:rPr lang="en-US" altLang="en-US" sz="2000" dirty="0"/>
              <a:t> special committee or </a:t>
            </a:r>
            <a:r>
              <a:rPr lang="en-US" altLang="en-US" sz="2000" dirty="0" err="1"/>
              <a:t>mSH</a:t>
            </a:r>
            <a:r>
              <a:rPr lang="en-US" altLang="en-US" sz="2000" dirty="0"/>
              <a:t> approval was implemented, but not both, entire fairness applies but burden of proof on fairness shifts to plaintiff</a:t>
            </a:r>
          </a:p>
          <a:p>
            <a:pPr lvl="2" eaLnBrk="1" hangingPunct="1">
              <a:spcBef>
                <a:spcPct val="0"/>
              </a:spcBef>
            </a:pPr>
            <a:r>
              <a:rPr lang="en-US" altLang="en-US" sz="1900" dirty="0"/>
              <a:t>So, if in trial C can show that the special committee element was satisfied, the burden of proof to show fairness of deal will shift to Frank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dirty="0"/>
              <a:t>FD of SHs</a:t>
            </a:r>
            <a:br>
              <a:rPr lang="en-US" altLang="en-US" dirty="0"/>
            </a:br>
            <a:r>
              <a:rPr lang="en-US" altLang="en-US" sz="3500" dirty="0"/>
              <a:t>Summary</a:t>
            </a:r>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1452190806"/>
              </p:ext>
            </p:extLst>
          </p:nvPr>
        </p:nvGraphicFramePr>
        <p:xfrm>
          <a:off x="76200" y="1768475"/>
          <a:ext cx="8991601" cy="2925472"/>
        </p:xfrm>
        <a:graphic>
          <a:graphicData uri="http://schemas.openxmlformats.org/drawingml/2006/table">
            <a:tbl>
              <a:tblPr bandRow="1">
                <a:tableStyleId>{21E4AEA4-8DFA-4A89-87EB-49C32662AFE0}</a:tableStyleId>
              </a:tblPr>
              <a:tblGrid>
                <a:gridCol w="4267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1219201">
                  <a:extLst>
                    <a:ext uri="{9D8B030D-6E8A-4147-A177-3AD203B41FA5}">
                      <a16:colId xmlns:a16="http://schemas.microsoft.com/office/drawing/2014/main" val="20002"/>
                    </a:ext>
                  </a:extLst>
                </a:gridCol>
              </a:tblGrid>
              <a:tr h="1188404">
                <a:tc>
                  <a:txBody>
                    <a:bodyPr/>
                    <a:lstStyle/>
                    <a:p>
                      <a:r>
                        <a:rPr lang="en-US" sz="1800" dirty="0"/>
                        <a:t>SH’s unilateral act (act does</a:t>
                      </a:r>
                      <a:r>
                        <a:rPr lang="en-US" sz="1800" baseline="0" dirty="0"/>
                        <a:t>n’t involve firm)</a:t>
                      </a:r>
                    </a:p>
                    <a:p>
                      <a:pPr>
                        <a:buFont typeface="Arial" pitchFamily="34" charset="0"/>
                        <a:buChar char="•"/>
                      </a:pPr>
                      <a:r>
                        <a:rPr lang="en-US" sz="1800" baseline="0" dirty="0"/>
                        <a:t> Selling control in the firm</a:t>
                      </a:r>
                    </a:p>
                    <a:p>
                      <a:pPr>
                        <a:buFont typeface="Arial" pitchFamily="34" charset="0"/>
                        <a:buChar char="•"/>
                      </a:pPr>
                      <a:r>
                        <a:rPr lang="en-US" sz="1800" baseline="0" dirty="0"/>
                        <a:t> Buying shares</a:t>
                      </a:r>
                    </a:p>
                    <a:p>
                      <a:pPr>
                        <a:buFont typeface="Arial" pitchFamily="34" charset="0"/>
                        <a:buChar char="•"/>
                      </a:pPr>
                      <a:r>
                        <a:rPr lang="en-US" sz="1800" baseline="0" dirty="0"/>
                        <a:t> Executing a SFM</a:t>
                      </a:r>
                    </a:p>
                    <a:p>
                      <a:pPr>
                        <a:buFont typeface="Arial" pitchFamily="34" charset="0"/>
                        <a:buChar char="•"/>
                      </a:pPr>
                      <a:r>
                        <a:rPr lang="en-US" sz="1800" baseline="0" dirty="0"/>
                        <a:t> Voting shares</a:t>
                      </a:r>
                      <a:endParaRPr lang="en-US" sz="1800" dirty="0"/>
                    </a:p>
                  </a:txBody>
                  <a:tcPr marT="45568" marB="45568"/>
                </a:tc>
                <a:tc>
                  <a:txBody>
                    <a:bodyPr/>
                    <a:lstStyle/>
                    <a:p>
                      <a:endParaRPr lang="en-US" sz="1800" dirty="0"/>
                    </a:p>
                    <a:p>
                      <a:r>
                        <a:rPr lang="en-US" sz="1800" baseline="0" dirty="0"/>
                        <a:t>Duty: only </a:t>
                      </a:r>
                      <a:r>
                        <a:rPr lang="en-US" sz="1800" baseline="0" dirty="0" err="1"/>
                        <a:t>DoC</a:t>
                      </a:r>
                      <a:endParaRPr lang="en-US" sz="1800" baseline="0" dirty="0"/>
                    </a:p>
                    <a:p>
                      <a:r>
                        <a:rPr lang="en-US" sz="1800" baseline="0" dirty="0"/>
                        <a:t>Duty: only disclosure &amp; no coercion</a:t>
                      </a:r>
                    </a:p>
                    <a:p>
                      <a:r>
                        <a:rPr lang="en-US" sz="1800" dirty="0"/>
                        <a:t>Duty: only</a:t>
                      </a:r>
                      <a:r>
                        <a:rPr lang="en-US" sz="1800" baseline="0" dirty="0"/>
                        <a:t> disclosure</a:t>
                      </a:r>
                    </a:p>
                    <a:p>
                      <a:r>
                        <a:rPr lang="en-US" sz="1800" baseline="0" dirty="0"/>
                        <a:t>No FD</a:t>
                      </a:r>
                      <a:endParaRPr lang="en-US" sz="1800" dirty="0"/>
                    </a:p>
                  </a:txBody>
                  <a:tcPr marT="45568" marB="45568"/>
                </a:tc>
                <a:tc>
                  <a:txBody>
                    <a:bodyPr/>
                    <a:lstStyle/>
                    <a:p>
                      <a:endParaRPr lang="en-US" sz="1800" i="0" dirty="0"/>
                    </a:p>
                    <a:p>
                      <a:r>
                        <a:rPr lang="en-US" sz="1800" i="1" dirty="0"/>
                        <a:t>Harris</a:t>
                      </a:r>
                    </a:p>
                    <a:p>
                      <a:r>
                        <a:rPr lang="en-US" sz="1800" i="1" dirty="0" err="1"/>
                        <a:t>Siliconix</a:t>
                      </a:r>
                      <a:endParaRPr lang="en-US" sz="1800" i="1" dirty="0"/>
                    </a:p>
                    <a:p>
                      <a:r>
                        <a:rPr lang="en-US" sz="1800" i="1" dirty="0"/>
                        <a:t>Glassman</a:t>
                      </a:r>
                    </a:p>
                  </a:txBody>
                  <a:tcPr marT="45568" marB="45568"/>
                </a:tc>
                <a:extLst>
                  <a:ext uri="{0D108BD9-81ED-4DB2-BD59-A6C34878D82A}">
                    <a16:rowId xmlns:a16="http://schemas.microsoft.com/office/drawing/2014/main" val="10000"/>
                  </a:ext>
                </a:extLst>
              </a:tr>
              <a:tr h="1462721">
                <a:tc>
                  <a:txBody>
                    <a:bodyPr/>
                    <a:lstStyle/>
                    <a:p>
                      <a:r>
                        <a:rPr lang="en-US" sz="1800" dirty="0"/>
                        <a:t>Firm’s act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aseline="0" dirty="0"/>
                        <a:t> </a:t>
                      </a:r>
                      <a:r>
                        <a:rPr lang="en-US" sz="1800" dirty="0"/>
                        <a:t>C doesn’t receive anything</a:t>
                      </a:r>
                      <a:r>
                        <a:rPr lang="en-US" sz="1800" baseline="0" dirty="0"/>
                        <a:t> to exclusion of &amp; detriment to </a:t>
                      </a:r>
                      <a:r>
                        <a:rPr lang="en-US" sz="1800" baseline="0" dirty="0" err="1"/>
                        <a:t>mSHs</a:t>
                      </a:r>
                      <a:endParaRPr lang="en-US" sz="1800" dirty="0"/>
                    </a:p>
                    <a:p>
                      <a:pPr>
                        <a:buFont typeface="Arial" pitchFamily="34" charset="0"/>
                        <a:buChar char="•"/>
                      </a:pPr>
                      <a:r>
                        <a:rPr lang="en-US" sz="1800" dirty="0"/>
                        <a:t> C is on both sides of firm’s transaction</a:t>
                      </a:r>
                    </a:p>
                    <a:p>
                      <a:pPr>
                        <a:buFont typeface="Arial" pitchFamily="34" charset="0"/>
                        <a:buChar char="•"/>
                      </a:pPr>
                      <a:r>
                        <a:rPr lang="en-US" sz="1800" dirty="0"/>
                        <a:t> C receives different</a:t>
                      </a:r>
                      <a:r>
                        <a:rPr lang="en-US" sz="1800" baseline="0" dirty="0"/>
                        <a:t> terms than </a:t>
                      </a:r>
                      <a:r>
                        <a:rPr lang="en-US" sz="1800" baseline="0" dirty="0" err="1"/>
                        <a:t>mSHs</a:t>
                      </a:r>
                      <a:endParaRPr lang="en-US" sz="1800" baseline="0" dirty="0"/>
                    </a:p>
                  </a:txBody>
                  <a:tcPr marT="45568" marB="45568"/>
                </a:tc>
                <a:tc>
                  <a:txBody>
                    <a:bodyPr/>
                    <a:lstStyle/>
                    <a:p>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BJR</a:t>
                      </a:r>
                      <a:endParaRPr lang="en-US" sz="16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Entire fairness</a:t>
                      </a:r>
                      <a:r>
                        <a:rPr lang="en-US" sz="1800" baseline="0" dirty="0"/>
                        <a:t> </a:t>
                      </a:r>
                      <a:r>
                        <a:rPr lang="en-US" sz="1600" baseline="0" dirty="0"/>
                        <a:t>(</a:t>
                      </a:r>
                      <a:r>
                        <a:rPr lang="en-US" sz="1600" baseline="0" dirty="0" err="1"/>
                        <a:t>SC+mSH→BJR</a:t>
                      </a:r>
                      <a:r>
                        <a:rPr lang="en-US" sz="1600" baseline="0" dirty="0"/>
                        <a:t>)</a:t>
                      </a:r>
                      <a:endParaRPr lang="en-US" sz="18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Entire fairness</a:t>
                      </a:r>
                      <a:r>
                        <a:rPr lang="en-US" sz="1800" baseline="0" dirty="0"/>
                        <a:t> </a:t>
                      </a:r>
                      <a:r>
                        <a:rPr lang="en-US" sz="1600" baseline="0" dirty="0"/>
                        <a:t>(</a:t>
                      </a:r>
                      <a:r>
                        <a:rPr lang="en-US" sz="1600" baseline="0" dirty="0" err="1"/>
                        <a:t>SC+mSH→BJR</a:t>
                      </a:r>
                      <a:r>
                        <a:rPr lang="en-US" sz="1600" baseline="0" dirty="0"/>
                        <a:t>)</a:t>
                      </a:r>
                      <a:endParaRPr lang="en-US" sz="1800" dirty="0"/>
                    </a:p>
                  </a:txBody>
                  <a:tcPr marT="45568" marB="455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t>Sinclair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i="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a:t>MFW</a:t>
                      </a:r>
                    </a:p>
                    <a:p>
                      <a:r>
                        <a:rPr lang="en-US" sz="1800" i="1" dirty="0"/>
                        <a:t>Hammons</a:t>
                      </a:r>
                    </a:p>
                  </a:txBody>
                  <a:tcPr marT="45568" marB="45568"/>
                </a:tc>
                <a:extLst>
                  <a:ext uri="{0D108BD9-81ED-4DB2-BD59-A6C34878D82A}">
                    <a16:rowId xmlns:a16="http://schemas.microsoft.com/office/drawing/2014/main" val="10001"/>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514350" indent="-514350" eaLnBrk="1" hangingPunct="1">
              <a:spcBef>
                <a:spcPts val="0"/>
              </a:spcBef>
              <a:buFont typeface="+mj-lt"/>
              <a:buAutoNum type="alphaLcPeriod"/>
            </a:pPr>
            <a:r>
              <a:rPr lang="en-US" altLang="en-US" sz="2800" dirty="0">
                <a:solidFill>
                  <a:srgbClr val="0070C0"/>
                </a:solidFill>
              </a:rPr>
              <a:t>Shareholder voting</a:t>
            </a:r>
          </a:p>
          <a:p>
            <a:pPr marL="857250" lvl="1" indent="-457200" eaLnBrk="1" hangingPunct="1">
              <a:spcBef>
                <a:spcPts val="0"/>
              </a:spcBef>
              <a:buFont typeface="+mj-lt"/>
              <a:buAutoNum type="arabicPeriod"/>
            </a:pPr>
            <a:r>
              <a:rPr lang="en-US" altLang="en-US" sz="2400" dirty="0">
                <a:solidFill>
                  <a:srgbClr val="0070C0"/>
                </a:solidFill>
              </a:rPr>
              <a:t>Mechanics of SH voting</a:t>
            </a:r>
          </a:p>
          <a:p>
            <a:pPr marL="1257300" lvl="2" indent="-457200" eaLnBrk="1" hangingPunct="1">
              <a:spcBef>
                <a:spcPts val="0"/>
              </a:spcBef>
            </a:pPr>
            <a:r>
              <a:rPr lang="en-US" altLang="en-US" sz="2000" dirty="0">
                <a:solidFill>
                  <a:srgbClr val="0070C0"/>
                </a:solidFill>
              </a:rPr>
              <a:t>Acting through a SH meeting (Call/Quorum/Vote)</a:t>
            </a:r>
          </a:p>
          <a:p>
            <a:pPr marL="1257300" lvl="2" indent="-457200" eaLnBrk="1" hangingPunct="1">
              <a:spcBef>
                <a:spcPts val="0"/>
              </a:spcBef>
            </a:pPr>
            <a:r>
              <a:rPr lang="en-US" altLang="en-US" sz="2000" dirty="0">
                <a:solidFill>
                  <a:srgbClr val="0070C0"/>
                </a:solidFill>
              </a:rPr>
              <a:t>Special rules for certain types of votes</a:t>
            </a:r>
          </a:p>
          <a:p>
            <a:pPr marL="1714500" lvl="3" indent="-457200" eaLnBrk="1" hangingPunct="1">
              <a:spcBef>
                <a:spcPts val="0"/>
              </a:spcBef>
            </a:pPr>
            <a:r>
              <a:rPr lang="en-US" altLang="en-US" sz="1600" dirty="0">
                <a:solidFill>
                  <a:srgbClr val="0070C0"/>
                </a:solidFill>
              </a:rPr>
              <a:t>Cumulative voting</a:t>
            </a:r>
          </a:p>
          <a:p>
            <a:pPr marL="1714500" lvl="3" indent="-457200" eaLnBrk="1" hangingPunct="1">
              <a:spcBef>
                <a:spcPts val="0"/>
              </a:spcBef>
            </a:pPr>
            <a:r>
              <a:rPr lang="en-US" altLang="en-US" sz="1600" dirty="0">
                <a:solidFill>
                  <a:srgbClr val="0070C0"/>
                </a:solidFill>
              </a:rPr>
              <a:t>Staggered boards</a:t>
            </a:r>
          </a:p>
          <a:p>
            <a:pPr marL="1714500" lvl="3" indent="-457200" eaLnBrk="1" hangingPunct="1">
              <a:spcBef>
                <a:spcPts val="0"/>
              </a:spcBef>
            </a:pPr>
            <a:r>
              <a:rPr lang="en-US" altLang="en-US" sz="1600" dirty="0">
                <a:solidFill>
                  <a:srgbClr val="0070C0"/>
                </a:solidFill>
              </a:rPr>
              <a:t>Class voting (in amending the charter)</a:t>
            </a:r>
          </a:p>
          <a:p>
            <a:pPr marL="1714500" lvl="3" indent="-457200" eaLnBrk="1" hangingPunct="1">
              <a:spcBef>
                <a:spcPts val="0"/>
              </a:spcBef>
            </a:pPr>
            <a:r>
              <a:rPr lang="en-US" altLang="en-US" sz="1600" dirty="0">
                <a:solidFill>
                  <a:srgbClr val="0070C0"/>
                </a:solidFill>
              </a:rPr>
              <a:t>Written consent</a:t>
            </a:r>
          </a:p>
          <a:p>
            <a:pPr marL="1257300" lvl="2" indent="-457200" eaLnBrk="1" hangingPunct="1">
              <a:spcBef>
                <a:spcPts val="0"/>
              </a:spcBef>
            </a:pPr>
            <a:r>
              <a:rPr lang="en-US" altLang="en-US" sz="2000" dirty="0">
                <a:solidFill>
                  <a:srgbClr val="0070C0"/>
                </a:solidFill>
              </a:rPr>
              <a:t>Support players in the SH voting process</a:t>
            </a:r>
          </a:p>
          <a:p>
            <a:pPr marL="857250" lvl="1" indent="-457200" eaLnBrk="1" hangingPunct="1">
              <a:spcBef>
                <a:spcPts val="0"/>
              </a:spcBef>
              <a:buFont typeface="+mj-lt"/>
              <a:buAutoNum type="arabicPeriod"/>
            </a:pPr>
            <a:r>
              <a:rPr lang="en-US" altLang="en-US" sz="2400" dirty="0"/>
              <a:t>Proxy solicitation</a:t>
            </a:r>
          </a:p>
          <a:p>
            <a:pPr marL="857250" lvl="1" indent="-457200" eaLnBrk="1" hangingPunct="1">
              <a:spcBef>
                <a:spcPts val="0"/>
              </a:spcBef>
              <a:buFont typeface="+mj-lt"/>
              <a:buAutoNum type="arabicPeriod"/>
            </a:pPr>
            <a:r>
              <a:rPr lang="en-US" altLang="en-US" sz="2400" dirty="0"/>
              <a:t>Controlling the agenda</a:t>
            </a:r>
          </a:p>
          <a:p>
            <a:pPr marL="514350" indent="-514350" eaLnBrk="1" hangingPunct="1">
              <a:spcBef>
                <a:spcPts val="0"/>
              </a:spcBef>
              <a:buFont typeface="+mj-lt"/>
              <a:buAutoNum type="alphaLcPeriod"/>
            </a:pPr>
            <a:r>
              <a:rPr lang="en-US" altLang="en-US" sz="2800" dirty="0"/>
              <a:t>Shareholder litigation</a:t>
            </a:r>
          </a:p>
        </p:txBody>
      </p:sp>
    </p:spTree>
    <p:extLst>
      <p:ext uri="{BB962C8B-B14F-4D97-AF65-F5344CB8AC3E}">
        <p14:creationId xmlns:p14="http://schemas.microsoft.com/office/powerpoint/2010/main" val="1727656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a:t>Mechanics of SH voting</a:t>
            </a:r>
            <a:br>
              <a:rPr lang="en-US" altLang="en-US"/>
            </a:br>
            <a:r>
              <a:rPr lang="en-US" altLang="en-US" sz="3500"/>
              <a:t>How do SHs act for the corporation?</a:t>
            </a:r>
          </a:p>
        </p:txBody>
      </p:sp>
      <p:sp>
        <p:nvSpPr>
          <p:cNvPr id="1536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SHs act through a SH meeting by approving resolutions that satisfy these elements:</a:t>
            </a:r>
          </a:p>
          <a:p>
            <a:pPr lvl="1" eaLnBrk="1" hangingPunct="1">
              <a:spcBef>
                <a:spcPct val="0"/>
              </a:spcBef>
            </a:pPr>
            <a:r>
              <a:rPr lang="en-US" altLang="en-US" sz="2000" dirty="0"/>
              <a:t>Call (authority to summon the meeting + appropriate notice)</a:t>
            </a:r>
          </a:p>
          <a:p>
            <a:pPr lvl="1" eaLnBrk="1" hangingPunct="1">
              <a:spcBef>
                <a:spcPct val="0"/>
              </a:spcBef>
            </a:pPr>
            <a:r>
              <a:rPr lang="en-US" altLang="en-US" sz="2000" dirty="0"/>
              <a:t>Quorum (sufficient shares present at the meeting)</a:t>
            </a:r>
          </a:p>
          <a:p>
            <a:pPr lvl="1" eaLnBrk="1" hangingPunct="1">
              <a:spcBef>
                <a:spcPct val="0"/>
              </a:spcBef>
            </a:pPr>
            <a:r>
              <a:rPr lang="en-US" altLang="en-US" sz="2000" dirty="0"/>
              <a:t>Vote (sufficient shares support the resolution)</a:t>
            </a:r>
          </a:p>
        </p:txBody>
      </p:sp>
    </p:spTree>
    <p:extLst>
      <p:ext uri="{BB962C8B-B14F-4D97-AF65-F5344CB8AC3E}">
        <p14:creationId xmlns:p14="http://schemas.microsoft.com/office/powerpoint/2010/main" val="12215315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a:t>Call</a:t>
            </a:r>
            <a:br>
              <a:rPr lang="en-US" altLang="en-US" dirty="0"/>
            </a:br>
            <a:r>
              <a:rPr lang="en-US" altLang="en-US" sz="3500" dirty="0"/>
              <a:t>Authority to summon a SH meeting</a:t>
            </a:r>
          </a:p>
        </p:txBody>
      </p:sp>
      <p:sp>
        <p:nvSpPr>
          <p:cNvPr id="1638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Types of SH meetings</a:t>
            </a:r>
          </a:p>
          <a:p>
            <a:pPr lvl="1" eaLnBrk="1" hangingPunct="1">
              <a:spcBef>
                <a:spcPct val="0"/>
              </a:spcBef>
            </a:pPr>
            <a:r>
              <a:rPr lang="en-US" altLang="en-US" sz="2000" dirty="0"/>
              <a:t>Annual SH meeting [DGCL §211(b)]: unless it elects directors by written consent, firm must hold an annual SH meeting</a:t>
            </a:r>
          </a:p>
          <a:p>
            <a:pPr lvl="1" eaLnBrk="1" hangingPunct="1">
              <a:spcBef>
                <a:spcPct val="0"/>
              </a:spcBef>
            </a:pPr>
            <a:r>
              <a:rPr lang="en-US" altLang="en-US" sz="2000" dirty="0"/>
              <a:t>Special SH meetings [§211(d)]: any meeting other than the annual SH meeting (the law allows but does not require calling such meetings)</a:t>
            </a:r>
          </a:p>
          <a:p>
            <a:pPr lvl="2" eaLnBrk="1" hangingPunct="1">
              <a:spcBef>
                <a:spcPct val="0"/>
              </a:spcBef>
            </a:pPr>
            <a:r>
              <a:rPr lang="en-US" altLang="en-US" sz="1900" dirty="0"/>
              <a:t>Board often calls special meetings when they need SH approval quickly (e.g., approve merger, amend charter to allow some transaction)</a:t>
            </a:r>
          </a:p>
          <a:p>
            <a:pPr lvl="2" eaLnBrk="1" hangingPunct="1">
              <a:spcBef>
                <a:spcPct val="0"/>
              </a:spcBef>
            </a:pPr>
            <a:r>
              <a:rPr lang="en-US" altLang="en-US" sz="1900" dirty="0"/>
              <a:t>SHs often call special meetings </a:t>
            </a:r>
            <a:r>
              <a:rPr lang="en-US" altLang="en-US" sz="1600" dirty="0"/>
              <a:t>(if they can) </a:t>
            </a:r>
            <a:r>
              <a:rPr lang="en-US" altLang="en-US" sz="1900" dirty="0"/>
              <a:t>to replace board </a:t>
            </a:r>
            <a:r>
              <a:rPr lang="en-US" altLang="en-US" sz="1600" dirty="0"/>
              <a:t>(e.g., in takeover battle)</a:t>
            </a:r>
          </a:p>
          <a:p>
            <a:pPr eaLnBrk="1" hangingPunct="1">
              <a:spcBef>
                <a:spcPct val="0"/>
              </a:spcBef>
            </a:pPr>
            <a:r>
              <a:rPr lang="en-US" altLang="en-US" sz="2400" dirty="0"/>
              <a:t>The ‘call’ element considers two issues</a:t>
            </a:r>
          </a:p>
          <a:p>
            <a:pPr lvl="1" eaLnBrk="1" hangingPunct="1">
              <a:spcBef>
                <a:spcPct val="0"/>
              </a:spcBef>
            </a:pPr>
            <a:r>
              <a:rPr lang="en-US" altLang="en-US" sz="2000" dirty="0"/>
              <a:t>Who has authority to call a SH meeting?</a:t>
            </a:r>
          </a:p>
          <a:p>
            <a:pPr lvl="1" eaLnBrk="1" hangingPunct="1">
              <a:spcBef>
                <a:spcPct val="0"/>
              </a:spcBef>
            </a:pPr>
            <a:r>
              <a:rPr lang="en-US" altLang="en-US" sz="2000" dirty="0"/>
              <a:t>What is required for the notice to be valid?</a:t>
            </a:r>
          </a:p>
          <a:p>
            <a:pPr eaLnBrk="1" hangingPunct="1">
              <a:spcBef>
                <a:spcPct val="0"/>
              </a:spcBef>
            </a:pPr>
            <a:r>
              <a:rPr lang="en-US" altLang="en-US" sz="2400" dirty="0"/>
              <a:t>Authority to call a SH meeting</a:t>
            </a:r>
          </a:p>
          <a:p>
            <a:pPr lvl="1" eaLnBrk="1" hangingPunct="1">
              <a:spcBef>
                <a:spcPct val="0"/>
              </a:spcBef>
            </a:pPr>
            <a:r>
              <a:rPr lang="en-US" altLang="en-US" sz="2000" dirty="0"/>
              <a:t>As stated in bylaws [DGCL §211(b)]</a:t>
            </a:r>
          </a:p>
          <a:p>
            <a:pPr lvl="1" eaLnBrk="1" hangingPunct="1">
              <a:spcBef>
                <a:spcPct val="0"/>
              </a:spcBef>
            </a:pPr>
            <a:r>
              <a:rPr lang="en-US" altLang="en-US" sz="2000" dirty="0"/>
              <a:t>Court, if no meeting was called for 13 months [§211(c)]</a:t>
            </a:r>
          </a:p>
          <a:p>
            <a:pPr lvl="1" eaLnBrk="1" hangingPunct="1">
              <a:spcBef>
                <a:spcPct val="0"/>
              </a:spcBef>
            </a:pPr>
            <a:r>
              <a:rPr lang="en-US" altLang="en-US" sz="2000" dirty="0"/>
              <a:t>For special meeting: board + as stated in bylaws/charter [§211(d)]</a:t>
            </a:r>
          </a:p>
          <a:p>
            <a:pPr lvl="2" eaLnBrk="1" hangingPunct="1">
              <a:spcBef>
                <a:spcPct val="0"/>
              </a:spcBef>
            </a:pPr>
            <a:r>
              <a:rPr lang="en-US" altLang="en-US" sz="1600" dirty="0"/>
              <a:t>Unlike Delaware, MBCA §7.01(c) allows 10% SHs to call a special meeting</a:t>
            </a:r>
          </a:p>
        </p:txBody>
      </p:sp>
    </p:spTree>
    <p:extLst>
      <p:ext uri="{BB962C8B-B14F-4D97-AF65-F5344CB8AC3E}">
        <p14:creationId xmlns:p14="http://schemas.microsoft.com/office/powerpoint/2010/main" val="372705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Call</a:t>
            </a:r>
            <a:br>
              <a:rPr lang="en-US" altLang="en-US"/>
            </a:br>
            <a:r>
              <a:rPr lang="en-US" altLang="en-US" sz="3500"/>
              <a:t>Appropriate notice</a:t>
            </a:r>
            <a:endParaRPr lang="en-US" altLang="en-US"/>
          </a:p>
        </p:txBody>
      </p:sp>
      <p:sp>
        <p:nvSpPr>
          <p:cNvPr id="1741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DGCL §222(a): Notice must be in writing and specify</a:t>
            </a:r>
          </a:p>
          <a:p>
            <a:pPr lvl="1" eaLnBrk="1" hangingPunct="1">
              <a:spcBef>
                <a:spcPct val="0"/>
              </a:spcBef>
            </a:pPr>
            <a:r>
              <a:rPr lang="en-US" altLang="en-US" sz="2000" dirty="0"/>
              <a:t>Place of meeting</a:t>
            </a:r>
          </a:p>
          <a:p>
            <a:pPr lvl="2" eaLnBrk="1" hangingPunct="1">
              <a:spcBef>
                <a:spcPct val="0"/>
              </a:spcBef>
            </a:pPr>
            <a:r>
              <a:rPr lang="en-US" altLang="en-US" sz="1900" dirty="0"/>
              <a:t>DGCL §211(a)(1): By default, place provided in charter or bylaws; if no such place is specified, meetings held in location determined by board</a:t>
            </a:r>
          </a:p>
          <a:p>
            <a:pPr lvl="2" eaLnBrk="1" hangingPunct="1">
              <a:spcBef>
                <a:spcPct val="0"/>
              </a:spcBef>
            </a:pPr>
            <a:r>
              <a:rPr lang="en-US" altLang="en-US" sz="1900" dirty="0">
                <a:solidFill>
                  <a:srgbClr val="FF0000"/>
                </a:solidFill>
              </a:rPr>
              <a:t>What if board, not wanting a particular SH to attend, decides to hold the meeting on a corporate jet during flight (knowing SH is afraid of flying)?</a:t>
            </a:r>
          </a:p>
          <a:p>
            <a:pPr lvl="1" eaLnBrk="1" hangingPunct="1">
              <a:spcBef>
                <a:spcPct val="0"/>
              </a:spcBef>
            </a:pPr>
            <a:r>
              <a:rPr lang="en-US" altLang="en-US" sz="2000" dirty="0"/>
              <a:t>Date &amp; hour of meeting</a:t>
            </a:r>
          </a:p>
          <a:p>
            <a:pPr lvl="1" eaLnBrk="1" hangingPunct="1">
              <a:spcBef>
                <a:spcPct val="0"/>
              </a:spcBef>
            </a:pPr>
            <a:r>
              <a:rPr lang="en-US" altLang="en-US" sz="2000" dirty="0"/>
              <a:t>Means of remote communications, if any</a:t>
            </a:r>
          </a:p>
          <a:p>
            <a:pPr lvl="1" eaLnBrk="1" hangingPunct="1">
              <a:spcBef>
                <a:spcPct val="0"/>
              </a:spcBef>
            </a:pPr>
            <a:r>
              <a:rPr lang="en-US" altLang="en-US" sz="2000" dirty="0"/>
              <a:t>For special SH meetings: purposes for which the meeting is called</a:t>
            </a:r>
          </a:p>
          <a:p>
            <a:pPr eaLnBrk="1" hangingPunct="1">
              <a:spcBef>
                <a:spcPct val="0"/>
              </a:spcBef>
            </a:pPr>
            <a:endParaRPr lang="en-US" altLang="en-US" sz="2400" dirty="0"/>
          </a:p>
          <a:p>
            <a:pPr eaLnBrk="1" hangingPunct="1">
              <a:spcBef>
                <a:spcPct val="0"/>
              </a:spcBef>
            </a:pPr>
            <a:r>
              <a:rPr lang="en-US" altLang="en-US" sz="2400" dirty="0"/>
              <a:t>DGCL §222(b): notice must be given no less than 10 days or more than 60 days before the meeting</a:t>
            </a:r>
          </a:p>
        </p:txBody>
      </p:sp>
    </p:spTree>
    <p:extLst>
      <p:ext uri="{BB962C8B-B14F-4D97-AF65-F5344CB8AC3E}">
        <p14:creationId xmlns:p14="http://schemas.microsoft.com/office/powerpoint/2010/main" val="37742319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a:t>Quorum</a:t>
            </a:r>
            <a:br>
              <a:rPr lang="en-US" altLang="en-US"/>
            </a:br>
            <a:r>
              <a:rPr lang="en-US" altLang="en-US" sz="3500"/>
              <a:t>Were enough SHs present?</a:t>
            </a:r>
          </a:p>
        </p:txBody>
      </p:sp>
      <p:sp>
        <p:nvSpPr>
          <p:cNvPr id="18435"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The ‘quorum’ element considers whether enough shares were present to consider the event a valid meeting</a:t>
            </a:r>
          </a:p>
          <a:p>
            <a:pPr eaLnBrk="1" hangingPunct="1">
              <a:lnSpc>
                <a:spcPct val="90000"/>
              </a:lnSpc>
              <a:spcBef>
                <a:spcPct val="0"/>
              </a:spcBef>
            </a:pPr>
            <a:endParaRPr lang="en-US" altLang="en-US" sz="2400" dirty="0"/>
          </a:p>
          <a:p>
            <a:pPr eaLnBrk="1" hangingPunct="1">
              <a:lnSpc>
                <a:spcPct val="90000"/>
              </a:lnSpc>
              <a:spcBef>
                <a:spcPct val="0"/>
              </a:spcBef>
            </a:pPr>
            <a:r>
              <a:rPr lang="en-US" altLang="en-US" sz="2400" dirty="0"/>
              <a:t>Which shares are considered present?</a:t>
            </a:r>
          </a:p>
          <a:p>
            <a:pPr lvl="1" eaLnBrk="1" hangingPunct="1">
              <a:lnSpc>
                <a:spcPct val="90000"/>
              </a:lnSpc>
              <a:spcBef>
                <a:spcPct val="0"/>
              </a:spcBef>
            </a:pPr>
            <a:r>
              <a:rPr lang="en-US" altLang="en-US" sz="2200" dirty="0"/>
              <a:t>Shares that are entitled to vote, and are either present (SH is present at the meeting) or represented (SH gave valid proxy &amp; proxy holder is present at the meeting)</a:t>
            </a:r>
          </a:p>
          <a:p>
            <a:pPr lvl="1" eaLnBrk="1" hangingPunct="1">
              <a:lnSpc>
                <a:spcPct val="90000"/>
              </a:lnSpc>
              <a:spcBef>
                <a:spcPct val="0"/>
              </a:spcBef>
            </a:pPr>
            <a:r>
              <a:rPr lang="en-US" altLang="en-US" sz="2200" dirty="0"/>
              <a:t>If a share is present for any issue at the meeting, it counts towards the quorum for the entire meeting</a:t>
            </a:r>
          </a:p>
          <a:p>
            <a:pPr lvl="2" eaLnBrk="1" hangingPunct="1">
              <a:lnSpc>
                <a:spcPct val="90000"/>
              </a:lnSpc>
              <a:spcBef>
                <a:spcPct val="0"/>
              </a:spcBef>
            </a:pPr>
            <a:r>
              <a:rPr lang="en-US" altLang="en-US" sz="2000" dirty="0"/>
              <a:t>Example: Joe attends the first 10 minutes of a meeting, voting on issue 1, then leaves to grab lunch and is not present when there’s a vote on issue 2. Joe’s shares are considered present for establishing a quorum for issue 2.</a:t>
            </a:r>
          </a:p>
          <a:p>
            <a:pPr eaLnBrk="1" hangingPunct="1">
              <a:lnSpc>
                <a:spcPct val="90000"/>
              </a:lnSpc>
              <a:spcBef>
                <a:spcPct val="0"/>
              </a:spcBef>
            </a:pPr>
            <a:endParaRPr lang="en-US" altLang="en-US" sz="2400" dirty="0"/>
          </a:p>
          <a:p>
            <a:pPr eaLnBrk="1" hangingPunct="1">
              <a:lnSpc>
                <a:spcPct val="90000"/>
              </a:lnSpc>
              <a:spcBef>
                <a:spcPct val="0"/>
              </a:spcBef>
            </a:pPr>
            <a:r>
              <a:rPr lang="en-US" altLang="en-US" sz="2400" dirty="0"/>
              <a:t>How many shares must be present?</a:t>
            </a:r>
          </a:p>
          <a:p>
            <a:pPr lvl="1" eaLnBrk="1" hangingPunct="1">
              <a:lnSpc>
                <a:spcPct val="90000"/>
              </a:lnSpc>
              <a:spcBef>
                <a:spcPct val="0"/>
              </a:spcBef>
            </a:pPr>
            <a:r>
              <a:rPr lang="en-US" altLang="en-US" sz="2000" dirty="0"/>
              <a:t>DGCL §216(1): by default, majority of shares entitled to vote</a:t>
            </a:r>
          </a:p>
          <a:p>
            <a:pPr lvl="1" eaLnBrk="1" hangingPunct="1">
              <a:lnSpc>
                <a:spcPct val="90000"/>
              </a:lnSpc>
              <a:spcBef>
                <a:spcPct val="0"/>
              </a:spcBef>
            </a:pPr>
            <a:r>
              <a:rPr lang="en-US" altLang="en-US" sz="2000" dirty="0"/>
              <a:t>Charter/bylaws can opt out of default, but never less than ⅓</a:t>
            </a:r>
          </a:p>
        </p:txBody>
      </p:sp>
    </p:spTree>
    <p:extLst>
      <p:ext uri="{BB962C8B-B14F-4D97-AF65-F5344CB8AC3E}">
        <p14:creationId xmlns:p14="http://schemas.microsoft.com/office/powerpoint/2010/main" val="21516086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a:t>Quorum</a:t>
            </a:r>
            <a:br>
              <a:rPr lang="en-US" altLang="en-US" dirty="0"/>
            </a:br>
            <a:r>
              <a:rPr lang="en-US" altLang="en-US" sz="3500" dirty="0"/>
              <a:t>Who is the shareholder?</a:t>
            </a:r>
            <a:endParaRPr lang="en-US" altLang="en-US" dirty="0"/>
          </a:p>
        </p:txBody>
      </p:sp>
      <p:sp>
        <p:nvSpPr>
          <p:cNvPr id="1945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Example: Board sends SHs notice on June 4 that a SH meeting will take place on August 1. Alice owned a share on June 4, but sold it to Bart on June 10, so on August 1, Bart owns the share.</a:t>
            </a:r>
          </a:p>
          <a:p>
            <a:pPr lvl="1" eaLnBrk="1" hangingPunct="1">
              <a:spcBef>
                <a:spcPct val="0"/>
              </a:spcBef>
            </a:pPr>
            <a:r>
              <a:rPr lang="en-US" altLang="en-US" sz="2000" dirty="0"/>
              <a:t>Q: Who gets to vote the share, Alice or Bart?</a:t>
            </a:r>
            <a:br>
              <a:rPr lang="en-US" altLang="en-US" sz="2000" dirty="0"/>
            </a:br>
            <a:r>
              <a:rPr lang="en-US" altLang="en-US" sz="2000" dirty="0"/>
              <a:t>A: depends on the </a:t>
            </a:r>
            <a:r>
              <a:rPr lang="en-US" altLang="en-US" sz="2000" b="1" u="sng" dirty="0"/>
              <a:t>record date</a:t>
            </a:r>
            <a:r>
              <a:rPr lang="en-US" altLang="en-US" sz="2000" dirty="0"/>
              <a:t> (the date on which the owner is considered entitled to vote &amp; receive notice of an upcoming SH meeting)</a:t>
            </a:r>
          </a:p>
          <a:p>
            <a:pPr lvl="1" eaLnBrk="1" hangingPunct="1">
              <a:spcBef>
                <a:spcPct val="0"/>
              </a:spcBef>
            </a:pPr>
            <a:r>
              <a:rPr lang="en-US" altLang="en-US" sz="2000" dirty="0"/>
              <a:t>Record date is set as part of calling the SH meeting</a:t>
            </a:r>
          </a:p>
          <a:p>
            <a:pPr eaLnBrk="1" hangingPunct="1">
              <a:spcBef>
                <a:spcPct val="0"/>
              </a:spcBef>
            </a:pPr>
            <a:endParaRPr lang="en-US" altLang="en-US" sz="2400" dirty="0"/>
          </a:p>
          <a:p>
            <a:pPr eaLnBrk="1" hangingPunct="1">
              <a:spcBef>
                <a:spcPct val="0"/>
              </a:spcBef>
            </a:pPr>
            <a:r>
              <a:rPr lang="en-US" altLang="en-US" sz="2400" dirty="0"/>
              <a:t>Suppose the rule is that the record date is </a:t>
            </a:r>
            <a:r>
              <a:rPr lang="en-US" altLang="en-US" sz="2400" u="sng" dirty="0"/>
              <a:t>the time of the vote</a:t>
            </a:r>
            <a:endParaRPr lang="en-US" altLang="en-US" sz="2400" dirty="0"/>
          </a:p>
          <a:p>
            <a:pPr lvl="1" eaLnBrk="1" hangingPunct="1">
              <a:spcBef>
                <a:spcPct val="0"/>
              </a:spcBef>
            </a:pPr>
            <a:r>
              <a:rPr lang="en-US" altLang="en-US" sz="2000" dirty="0"/>
              <a:t>Problem for the firm: who to notify about upcoming SH meeting?</a:t>
            </a:r>
          </a:p>
          <a:p>
            <a:pPr lvl="1" eaLnBrk="1" hangingPunct="1">
              <a:spcBef>
                <a:spcPct val="0"/>
              </a:spcBef>
            </a:pPr>
            <a:r>
              <a:rPr lang="en-US" altLang="en-US" sz="2000" dirty="0"/>
              <a:t>Problem for board &amp; insurgents: who to solicit proxies from?</a:t>
            </a:r>
          </a:p>
        </p:txBody>
      </p:sp>
    </p:spTree>
    <p:extLst>
      <p:ext uri="{BB962C8B-B14F-4D97-AF65-F5344CB8AC3E}">
        <p14:creationId xmlns:p14="http://schemas.microsoft.com/office/powerpoint/2010/main" val="704868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a:t>Quorum</a:t>
            </a:r>
            <a:br>
              <a:rPr lang="en-US" altLang="en-US" dirty="0"/>
            </a:br>
            <a:r>
              <a:rPr lang="en-US" altLang="en-US" sz="3500" dirty="0"/>
              <a:t>Who is the shareholder?</a:t>
            </a:r>
            <a:endParaRPr lang="en-US" altLang="en-US" dirty="0"/>
          </a:p>
        </p:txBody>
      </p:sp>
      <p:sp>
        <p:nvSpPr>
          <p:cNvPr id="2048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Suppose the rule is that the record date is </a:t>
            </a:r>
            <a:r>
              <a:rPr lang="en-US" altLang="en-US" sz="2400" u="sng" dirty="0"/>
              <a:t>the time the meeting is called</a:t>
            </a:r>
            <a:endParaRPr lang="en-US" altLang="en-US" sz="2400" dirty="0"/>
          </a:p>
          <a:p>
            <a:pPr eaLnBrk="1" hangingPunct="1">
              <a:spcBef>
                <a:spcPct val="0"/>
              </a:spcBef>
            </a:pPr>
            <a:r>
              <a:rPr lang="en-US" altLang="en-US" sz="2400" dirty="0"/>
              <a:t>Hypo: Microsoft agrees to merge with Yahoo!, and calls a SH meeting to approve the merger</a:t>
            </a:r>
          </a:p>
          <a:p>
            <a:pPr lvl="1" eaLnBrk="1" hangingPunct="1">
              <a:spcBef>
                <a:spcPct val="0"/>
              </a:spcBef>
            </a:pPr>
            <a:r>
              <a:rPr lang="en-US" altLang="en-US" sz="2200" dirty="0"/>
              <a:t>Microsoft sets May 3</a:t>
            </a:r>
            <a:r>
              <a:rPr lang="en-US" altLang="en-US" sz="2200" baseline="30000" dirty="0"/>
              <a:t>rd</a:t>
            </a:r>
            <a:r>
              <a:rPr lang="en-US" altLang="en-US" sz="2200" dirty="0"/>
              <a:t> as the record date (both voting &amp; notice)</a:t>
            </a:r>
          </a:p>
          <a:p>
            <a:pPr lvl="1" eaLnBrk="1" hangingPunct="1">
              <a:spcBef>
                <a:spcPct val="0"/>
              </a:spcBef>
            </a:pPr>
            <a:r>
              <a:rPr lang="en-US" altLang="en-US" sz="2200" dirty="0"/>
              <a:t>Edna owned Microsoft shares until May 5</a:t>
            </a:r>
            <a:r>
              <a:rPr lang="en-US" altLang="en-US" sz="2200" baseline="30000" dirty="0"/>
              <a:t>th</a:t>
            </a:r>
            <a:r>
              <a:rPr lang="en-US" altLang="en-US" sz="2200" dirty="0"/>
              <a:t>, when she sold them</a:t>
            </a:r>
          </a:p>
          <a:p>
            <a:pPr lvl="1" eaLnBrk="1" hangingPunct="1">
              <a:spcBef>
                <a:spcPct val="0"/>
              </a:spcBef>
            </a:pPr>
            <a:r>
              <a:rPr lang="en-US" altLang="en-US" sz="2000" dirty="0"/>
              <a:t>She now has no incentive to bother voting, which makes it harder to establish a quorum and get an absolute majority of SHs to approve the merger (even if most SHs who care about MS favor the merger)</a:t>
            </a:r>
          </a:p>
          <a:p>
            <a:pPr lvl="1" eaLnBrk="1" hangingPunct="1">
              <a:spcBef>
                <a:spcPct val="0"/>
              </a:spcBef>
            </a:pPr>
            <a:r>
              <a:rPr lang="en-US" altLang="en-US" sz="2000" dirty="0"/>
              <a:t>And if Edna does vote, she might not vote in the best interest of Microsoft (since she no longer has a stake in the company)</a:t>
            </a:r>
          </a:p>
          <a:p>
            <a:pPr eaLnBrk="1" hangingPunct="1">
              <a:spcBef>
                <a:spcPct val="0"/>
              </a:spcBef>
            </a:pPr>
            <a:r>
              <a:rPr lang="en-US" altLang="en-US" sz="2400" dirty="0"/>
              <a:t>So there are problems with either record date (when meeting is called/when vote is held)</a:t>
            </a:r>
          </a:p>
        </p:txBody>
      </p:sp>
    </p:spTree>
    <p:extLst>
      <p:ext uri="{BB962C8B-B14F-4D97-AF65-F5344CB8AC3E}">
        <p14:creationId xmlns:p14="http://schemas.microsoft.com/office/powerpoint/2010/main" val="1206153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dirty="0"/>
              <a:t>Ownership structure</a:t>
            </a:r>
            <a:br>
              <a:rPr lang="en-US" altLang="en-US" dirty="0"/>
            </a:br>
            <a:r>
              <a:rPr lang="en-US" altLang="en-US" sz="3500" dirty="0"/>
              <a:t>Concentrated ownership</a:t>
            </a:r>
            <a:endParaRPr lang="en-US" altLang="en-US" dirty="0"/>
          </a:p>
        </p:txBody>
      </p:sp>
      <p:sp>
        <p:nvSpPr>
          <p:cNvPr id="66563" name="Rectangle 3"/>
          <p:cNvSpPr>
            <a:spLocks noGrp="1" noChangeArrowheads="1"/>
          </p:cNvSpPr>
          <p:nvPr>
            <p:ph type="body" idx="1"/>
          </p:nvPr>
        </p:nvSpPr>
        <p:spPr>
          <a:xfrm>
            <a:off x="0" y="1447800"/>
            <a:ext cx="9144000" cy="5410200"/>
          </a:xfrm>
        </p:spPr>
        <p:txBody>
          <a:bodyPr/>
          <a:lstStyle/>
          <a:p>
            <a:pPr marL="457200" indent="-457200" eaLnBrk="1" hangingPunct="1">
              <a:spcBef>
                <a:spcPct val="0"/>
              </a:spcBef>
              <a:buFont typeface="+mj-lt"/>
              <a:buAutoNum type="arabicPeriod" startAt="2"/>
            </a:pPr>
            <a:r>
              <a:rPr lang="en-US" altLang="en-US" sz="2400" dirty="0">
                <a:solidFill>
                  <a:srgbClr val="0070C0"/>
                </a:solidFill>
              </a:rPr>
              <a:t>Concentrated ownership</a:t>
            </a:r>
            <a:r>
              <a:rPr lang="en-US" altLang="en-US" sz="2400" dirty="0"/>
              <a:t>: Firm has C (SH with enough control rights to exercise the authority of the SH meeting), as well as </a:t>
            </a:r>
            <a:r>
              <a:rPr lang="en-US" altLang="en-US" sz="2400" dirty="0" err="1"/>
              <a:t>mSHs</a:t>
            </a:r>
            <a:endParaRPr lang="en-US" altLang="en-US" sz="2000" dirty="0"/>
          </a:p>
          <a:p>
            <a:pPr lvl="1" eaLnBrk="1" hangingPunct="1">
              <a:spcBef>
                <a:spcPct val="0"/>
              </a:spcBef>
            </a:pPr>
            <a:r>
              <a:rPr lang="en-US" altLang="en-US" sz="2000" dirty="0"/>
              <a:t>C may be 1 person, or group that effectively exercises direct control:</a:t>
            </a:r>
          </a:p>
          <a:p>
            <a:pPr lvl="2" eaLnBrk="1" hangingPunct="1">
              <a:spcBef>
                <a:spcPct val="0"/>
              </a:spcBef>
            </a:pPr>
            <a:r>
              <a:rPr lang="en-US" altLang="en-US" sz="1900" dirty="0"/>
              <a:t>Low cost to act collectively (e.g., clear hierarchy, easy for group to meet)</a:t>
            </a:r>
          </a:p>
          <a:p>
            <a:pPr lvl="2" eaLnBrk="1" hangingPunct="1">
              <a:spcBef>
                <a:spcPct val="0"/>
              </a:spcBef>
            </a:pPr>
            <a:r>
              <a:rPr lang="en-US" altLang="en-US" sz="1900" dirty="0"/>
              <a:t>Similar business interests</a:t>
            </a:r>
          </a:p>
          <a:p>
            <a:pPr lvl="2" eaLnBrk="1" hangingPunct="1">
              <a:spcBef>
                <a:spcPct val="0"/>
              </a:spcBef>
            </a:pPr>
            <a:r>
              <a:rPr lang="en-US" altLang="en-US" sz="1900" dirty="0"/>
              <a:t>Equal access to info/expertise</a:t>
            </a:r>
          </a:p>
          <a:p>
            <a:pPr lvl="1" eaLnBrk="1" hangingPunct="1">
              <a:spcBef>
                <a:spcPct val="0"/>
              </a:spcBef>
            </a:pPr>
            <a:r>
              <a:rPr lang="en-US" altLang="en-US" sz="1800" dirty="0"/>
              <a:t>Typically, &gt;50%, but in many firms less than 50% is still enough to control (and if SH voting requires a supermajority, 51% may not be enough)</a:t>
            </a:r>
          </a:p>
          <a:p>
            <a:pPr lvl="1" eaLnBrk="1" hangingPunct="1">
              <a:spcBef>
                <a:spcPct val="0"/>
              </a:spcBef>
            </a:pPr>
            <a:r>
              <a:rPr lang="en-US" altLang="en-US" sz="1800" dirty="0"/>
              <a:t>Sometimes concentrated ownership results from C owning a special class of “</a:t>
            </a:r>
            <a:r>
              <a:rPr lang="en-US" altLang="en-US" sz="1800" dirty="0" err="1"/>
              <a:t>supervoting</a:t>
            </a:r>
            <a:r>
              <a:rPr lang="en-US" altLang="en-US" sz="1800" dirty="0"/>
              <a:t> shares” (more votes per share), or </a:t>
            </a:r>
            <a:r>
              <a:rPr lang="en-US" altLang="en-US" sz="1800" dirty="0" err="1"/>
              <a:t>mSHs</a:t>
            </a:r>
            <a:r>
              <a:rPr lang="en-US" altLang="en-US" sz="1800" dirty="0"/>
              <a:t> owning nonvoting shares</a:t>
            </a:r>
          </a:p>
          <a:p>
            <a:pPr lvl="1" eaLnBrk="1" hangingPunct="1">
              <a:spcBef>
                <a:spcPct val="0"/>
              </a:spcBef>
            </a:pPr>
            <a:r>
              <a:rPr lang="en-US" altLang="en-US" sz="2000" dirty="0">
                <a:solidFill>
                  <a:srgbClr val="7030A0"/>
                </a:solidFill>
              </a:rPr>
              <a:t>Agent problem</a:t>
            </a:r>
            <a:r>
              <a:rPr lang="en-US" altLang="en-US" sz="2000" dirty="0"/>
              <a:t>: medium; C can discipline corporate actors, but:</a:t>
            </a:r>
          </a:p>
          <a:p>
            <a:pPr lvl="2" eaLnBrk="1" hangingPunct="1">
              <a:spcBef>
                <a:spcPct val="0"/>
              </a:spcBef>
            </a:pPr>
            <a:r>
              <a:rPr lang="en-US" altLang="en-US" sz="1800" dirty="0"/>
              <a:t>C bears 100% of costs of monitoring actors, but gets less than 100% of benefits, so puts less effort into monitoring than a sole owner;</a:t>
            </a:r>
          </a:p>
          <a:p>
            <a:pPr lvl="2" eaLnBrk="1" hangingPunct="1">
              <a:spcBef>
                <a:spcPct val="0"/>
              </a:spcBef>
            </a:pPr>
            <a:r>
              <a:rPr lang="en-US" altLang="en-US" sz="1800" dirty="0"/>
              <a:t>C may collude with corporate actors to extract value from firm at expense of </a:t>
            </a:r>
            <a:r>
              <a:rPr lang="en-US" altLang="en-US" sz="1800" dirty="0" err="1"/>
              <a:t>mSHs</a:t>
            </a:r>
            <a:endParaRPr lang="en-US" altLang="en-US" sz="1800" dirty="0"/>
          </a:p>
          <a:p>
            <a:pPr lvl="1" eaLnBrk="1" hangingPunct="1">
              <a:spcBef>
                <a:spcPct val="0"/>
              </a:spcBef>
            </a:pPr>
            <a:r>
              <a:rPr lang="en-US" altLang="en-US" sz="2000" dirty="0">
                <a:solidFill>
                  <a:srgbClr val="7030A0"/>
                </a:solidFill>
              </a:rPr>
              <a:t>Principal problem</a:t>
            </a:r>
            <a:r>
              <a:rPr lang="en-US" altLang="en-US" sz="2000" dirty="0"/>
              <a:t>: high; C has incentive &amp; ability to tunnel</a:t>
            </a:r>
            <a:endParaRPr lang="en-US" altLang="en-US" sz="1300" dirty="0"/>
          </a:p>
          <a:p>
            <a:pPr lvl="1" eaLnBrk="1" hangingPunct="1">
              <a:spcBef>
                <a:spcPct val="0"/>
              </a:spcBef>
            </a:pPr>
            <a:r>
              <a:rPr lang="en-US" altLang="en-US" sz="2000" dirty="0">
                <a:solidFill>
                  <a:srgbClr val="7030A0"/>
                </a:solidFill>
              </a:rPr>
              <a:t>Access to equity capital</a:t>
            </a:r>
            <a:r>
              <a:rPr lang="en-US" altLang="en-US" sz="2000" dirty="0"/>
              <a:t>: limited; firm can issue shares, but:</a:t>
            </a:r>
          </a:p>
          <a:p>
            <a:pPr lvl="2" eaLnBrk="1" hangingPunct="1">
              <a:spcBef>
                <a:spcPct val="0"/>
              </a:spcBef>
            </a:pPr>
            <a:r>
              <a:rPr lang="en-US" altLang="en-US" sz="1800" dirty="0"/>
              <a:t>Limited in # of voting shares it issues, because C won’t allow losing control</a:t>
            </a:r>
          </a:p>
          <a:p>
            <a:pPr lvl="2" eaLnBrk="1" hangingPunct="1">
              <a:spcBef>
                <a:spcPct val="0"/>
              </a:spcBef>
            </a:pPr>
            <a:r>
              <a:rPr lang="en-US" altLang="en-US" sz="1800" dirty="0"/>
              <a:t>Potential SHs deterred by risk of C’s tunneling</a:t>
            </a:r>
          </a:p>
        </p:txBody>
      </p:sp>
    </p:spTree>
    <p:extLst>
      <p:ext uri="{BB962C8B-B14F-4D97-AF65-F5344CB8AC3E}">
        <p14:creationId xmlns:p14="http://schemas.microsoft.com/office/powerpoint/2010/main" val="7031279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t>Quorum</a:t>
            </a:r>
            <a:br>
              <a:rPr lang="en-US" altLang="en-US" dirty="0"/>
            </a:br>
            <a:r>
              <a:rPr lang="en-US" altLang="en-US" sz="3500" dirty="0"/>
              <a:t>Who is the shareholder?</a:t>
            </a:r>
            <a:endParaRPr lang="en-US" altLang="en-US" dirty="0"/>
          </a:p>
        </p:txBody>
      </p:sp>
      <p:sp>
        <p:nvSpPr>
          <p:cNvPr id="2150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a:t>DGCL §213(a) creates record dates for notice &amp; voting</a:t>
            </a:r>
          </a:p>
          <a:p>
            <a:pPr lvl="1" eaLnBrk="1" hangingPunct="1">
              <a:spcBef>
                <a:spcPct val="0"/>
              </a:spcBef>
            </a:pPr>
            <a:r>
              <a:rPr lang="en-US" altLang="en-US" sz="2400" dirty="0"/>
              <a:t>Owner of a share on record date is entitled to notice</a:t>
            </a:r>
          </a:p>
          <a:p>
            <a:pPr lvl="2" eaLnBrk="1" hangingPunct="1">
              <a:spcBef>
                <a:spcPct val="0"/>
              </a:spcBef>
            </a:pPr>
            <a:r>
              <a:rPr lang="en-US" altLang="en-US" sz="2100" dirty="0"/>
              <a:t>Record date can’t be earlier than the day of the resolution fixing it</a:t>
            </a:r>
          </a:p>
          <a:p>
            <a:pPr lvl="2" eaLnBrk="1" hangingPunct="1">
              <a:spcBef>
                <a:spcPct val="0"/>
              </a:spcBef>
            </a:pPr>
            <a:r>
              <a:rPr lang="en-US" altLang="en-US" sz="2100" dirty="0"/>
              <a:t>No earlier than 60 days before the meeting, no later than 10 days</a:t>
            </a:r>
          </a:p>
          <a:p>
            <a:pPr lvl="1" eaLnBrk="1" hangingPunct="1">
              <a:spcBef>
                <a:spcPct val="0"/>
              </a:spcBef>
            </a:pPr>
            <a:r>
              <a:rPr lang="en-US" altLang="en-US" sz="2400" dirty="0"/>
              <a:t>Board may set separate record date for voting</a:t>
            </a:r>
          </a:p>
          <a:p>
            <a:pPr lvl="2" eaLnBrk="1" hangingPunct="1">
              <a:spcBef>
                <a:spcPct val="0"/>
              </a:spcBef>
            </a:pPr>
            <a:r>
              <a:rPr lang="en-US" altLang="en-US" sz="2100" dirty="0"/>
              <a:t>This mitigates the problem of votes by former SHs</a:t>
            </a:r>
          </a:p>
          <a:p>
            <a:pPr eaLnBrk="1" hangingPunct="1">
              <a:spcBef>
                <a:spcPct val="0"/>
              </a:spcBef>
            </a:pPr>
            <a:r>
              <a:rPr lang="en-US" altLang="en-US" sz="2800" dirty="0"/>
              <a:t>Default record dates</a:t>
            </a:r>
          </a:p>
          <a:p>
            <a:pPr lvl="1" eaLnBrk="1" hangingPunct="1">
              <a:spcBef>
                <a:spcPct val="0"/>
              </a:spcBef>
            </a:pPr>
            <a:r>
              <a:rPr lang="en-US" altLang="en-US" sz="2400" dirty="0"/>
              <a:t>Notice</a:t>
            </a:r>
          </a:p>
          <a:p>
            <a:pPr lvl="2" eaLnBrk="1" hangingPunct="1">
              <a:spcBef>
                <a:spcPct val="0"/>
              </a:spcBef>
            </a:pPr>
            <a:r>
              <a:rPr lang="en-US" altLang="en-US" sz="2100" dirty="0"/>
              <a:t>Day before notice is given to the SHs; If notice was waived by SHs, record date is day before meeting</a:t>
            </a:r>
          </a:p>
          <a:p>
            <a:pPr lvl="1" eaLnBrk="1" hangingPunct="1">
              <a:spcBef>
                <a:spcPct val="0"/>
              </a:spcBef>
            </a:pPr>
            <a:r>
              <a:rPr lang="en-US" altLang="en-US" sz="2400" dirty="0"/>
              <a:t>Voting</a:t>
            </a:r>
          </a:p>
          <a:p>
            <a:pPr lvl="2" eaLnBrk="1" hangingPunct="1">
              <a:spcBef>
                <a:spcPct val="0"/>
              </a:spcBef>
            </a:pPr>
            <a:r>
              <a:rPr lang="en-US" altLang="en-US" sz="2100" dirty="0"/>
              <a:t>Same date as notice record date</a:t>
            </a:r>
          </a:p>
        </p:txBody>
      </p:sp>
    </p:spTree>
    <p:extLst>
      <p:ext uri="{BB962C8B-B14F-4D97-AF65-F5344CB8AC3E}">
        <p14:creationId xmlns:p14="http://schemas.microsoft.com/office/powerpoint/2010/main" val="35802508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a:t>Quorum</a:t>
            </a:r>
            <a:br>
              <a:rPr lang="en-US" altLang="en-US" dirty="0"/>
            </a:br>
            <a:r>
              <a:rPr lang="en-US" altLang="en-US" sz="3500" dirty="0"/>
              <a:t>Who is the shareholder?</a:t>
            </a:r>
            <a:endParaRPr lang="en-US" altLang="en-US" dirty="0"/>
          </a:p>
        </p:txBody>
      </p:sp>
      <p:sp>
        <p:nvSpPr>
          <p:cNvPr id="2253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a:t>Example</a:t>
            </a:r>
          </a:p>
          <a:p>
            <a:pPr lvl="1" eaLnBrk="1" hangingPunct="1">
              <a:spcBef>
                <a:spcPct val="0"/>
              </a:spcBef>
            </a:pPr>
            <a:r>
              <a:rPr lang="en-US" altLang="en-US" sz="2400" dirty="0"/>
              <a:t>Acme will hold its annual SH meeting on May 1</a:t>
            </a:r>
          </a:p>
          <a:p>
            <a:pPr lvl="1" eaLnBrk="1" hangingPunct="1">
              <a:spcBef>
                <a:spcPct val="0"/>
              </a:spcBef>
            </a:pPr>
            <a:r>
              <a:rPr lang="en-US" altLang="en-US" sz="2400" dirty="0"/>
              <a:t>It sends a notice of the meeting (with the proxy materials) to SHs on March 5 (&lt;60 days but &gt;10 days from meeting date)</a:t>
            </a:r>
          </a:p>
          <a:p>
            <a:pPr lvl="1" eaLnBrk="1" hangingPunct="1">
              <a:spcBef>
                <a:spcPct val="0"/>
              </a:spcBef>
            </a:pPr>
            <a:r>
              <a:rPr lang="en-US" altLang="en-US" sz="2400" dirty="0"/>
              <a:t>If Acme’s board does not decide on a different notice record date, by default the notice record date is March 4</a:t>
            </a:r>
          </a:p>
          <a:p>
            <a:pPr lvl="2" eaLnBrk="1" hangingPunct="1">
              <a:spcBef>
                <a:spcPct val="0"/>
              </a:spcBef>
            </a:pPr>
            <a:r>
              <a:rPr lang="en-US" altLang="en-US" sz="2000" dirty="0"/>
              <a:t>I.e., anyone owning Acme shares on March 4 is entitled to a notice</a:t>
            </a:r>
          </a:p>
          <a:p>
            <a:pPr lvl="1" eaLnBrk="1" hangingPunct="1">
              <a:spcBef>
                <a:spcPct val="0"/>
              </a:spcBef>
            </a:pPr>
            <a:r>
              <a:rPr lang="en-US" altLang="en-US" sz="2400" dirty="0"/>
              <a:t>If Acme’s board does not decide on a different voting record date, by default the voting record date is also March 4</a:t>
            </a:r>
          </a:p>
          <a:p>
            <a:pPr lvl="2" eaLnBrk="1" hangingPunct="1">
              <a:spcBef>
                <a:spcPct val="0"/>
              </a:spcBef>
            </a:pPr>
            <a:r>
              <a:rPr lang="en-US" altLang="en-US" sz="2000" dirty="0"/>
              <a:t>I.e., anyone owning Acme shares on March 4 is entitled to vote</a:t>
            </a:r>
          </a:p>
          <a:p>
            <a:pPr lvl="2" eaLnBrk="1" hangingPunct="1">
              <a:spcBef>
                <a:spcPct val="0"/>
              </a:spcBef>
            </a:pPr>
            <a:r>
              <a:rPr lang="en-US" altLang="en-US" sz="2000" dirty="0"/>
              <a:t>But if the board wants to reduce the problem of voting by former SHs, it can decide on a later voting record date (e.g., April 15)</a:t>
            </a:r>
          </a:p>
        </p:txBody>
      </p:sp>
    </p:spTree>
    <p:extLst>
      <p:ext uri="{BB962C8B-B14F-4D97-AF65-F5344CB8AC3E}">
        <p14:creationId xmlns:p14="http://schemas.microsoft.com/office/powerpoint/2010/main" val="40467725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Vote</a:t>
            </a:r>
            <a:br>
              <a:rPr lang="en-US" altLang="en-US" sz="3500"/>
            </a:br>
            <a:endParaRPr lang="en-US" altLang="en-US" sz="3500"/>
          </a:p>
        </p:txBody>
      </p:sp>
      <p:sp>
        <p:nvSpPr>
          <p:cNvPr id="2355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The ‘vote’ element considers the number of votes that need to support a resolution for it to pass</a:t>
            </a:r>
          </a:p>
          <a:p>
            <a:pPr lvl="1" eaLnBrk="1" hangingPunct="1">
              <a:spcBef>
                <a:spcPct val="0"/>
              </a:spcBef>
            </a:pPr>
            <a:r>
              <a:rPr lang="en-US" altLang="en-US" sz="2000" dirty="0"/>
              <a:t>What vote is required to pass?</a:t>
            </a:r>
          </a:p>
          <a:p>
            <a:pPr lvl="1" eaLnBrk="1" hangingPunct="1">
              <a:spcBef>
                <a:spcPct val="0"/>
              </a:spcBef>
            </a:pPr>
            <a:r>
              <a:rPr lang="en-US" altLang="en-US" sz="2000" dirty="0"/>
              <a:t>How to count abstentions &amp; withheld votes?</a:t>
            </a:r>
          </a:p>
        </p:txBody>
      </p:sp>
      <p:pic>
        <p:nvPicPr>
          <p:cNvPr id="23556" name="Picture 4" descr="MCBD07042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0188" y="3043810"/>
            <a:ext cx="3402012" cy="3433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04258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Vote</a:t>
            </a:r>
            <a:br>
              <a:rPr lang="en-US" altLang="en-US"/>
            </a:br>
            <a:r>
              <a:rPr lang="en-US" altLang="en-US" sz="3500"/>
              <a:t>Vote required to pass</a:t>
            </a:r>
          </a:p>
        </p:txBody>
      </p:sp>
      <p:sp>
        <p:nvSpPr>
          <p:cNvPr id="2457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a:t>Majority of shares present </a:t>
            </a:r>
            <a:r>
              <a:rPr lang="en-US" altLang="en-US" sz="2400" dirty="0"/>
              <a:t>(Default standard: DGCL §216(2))</a:t>
            </a:r>
          </a:p>
          <a:p>
            <a:pPr lvl="1" eaLnBrk="1" hangingPunct="1">
              <a:spcBef>
                <a:spcPct val="0"/>
              </a:spcBef>
            </a:pPr>
            <a:r>
              <a:rPr lang="en-US" altLang="en-US" sz="2400" dirty="0"/>
              <a:t>Bylaw amendments</a:t>
            </a:r>
          </a:p>
          <a:p>
            <a:pPr lvl="1" eaLnBrk="1" hangingPunct="1">
              <a:spcBef>
                <a:spcPct val="0"/>
              </a:spcBef>
            </a:pPr>
            <a:r>
              <a:rPr lang="en-US" altLang="en-US" sz="2400" dirty="0"/>
              <a:t>Precatory SH resolutions</a:t>
            </a:r>
          </a:p>
          <a:p>
            <a:pPr eaLnBrk="1" hangingPunct="1">
              <a:spcBef>
                <a:spcPct val="0"/>
              </a:spcBef>
            </a:pPr>
            <a:r>
              <a:rPr lang="en-US" altLang="en-US" sz="2800" dirty="0"/>
              <a:t>Majority of disinterested shares</a:t>
            </a:r>
          </a:p>
          <a:p>
            <a:pPr lvl="1" eaLnBrk="1" hangingPunct="1">
              <a:spcBef>
                <a:spcPct val="0"/>
              </a:spcBef>
            </a:pPr>
            <a:r>
              <a:rPr lang="en-US" altLang="en-US" sz="2400" dirty="0"/>
              <a:t>Ratifying breach of FD (DGCL §144(a)(2))</a:t>
            </a:r>
          </a:p>
          <a:p>
            <a:pPr eaLnBrk="1" hangingPunct="1">
              <a:spcBef>
                <a:spcPct val="0"/>
              </a:spcBef>
            </a:pPr>
            <a:r>
              <a:rPr lang="en-US" altLang="en-US" sz="2800" dirty="0"/>
              <a:t>Majority of outstanding shares entitled to vote</a:t>
            </a:r>
          </a:p>
          <a:p>
            <a:pPr lvl="1" eaLnBrk="1" hangingPunct="1">
              <a:spcBef>
                <a:spcPct val="0"/>
              </a:spcBef>
            </a:pPr>
            <a:r>
              <a:rPr lang="en-US" altLang="en-US" sz="2400" dirty="0"/>
              <a:t>Mergers (DGCL §251(c))</a:t>
            </a:r>
          </a:p>
          <a:p>
            <a:pPr lvl="1" eaLnBrk="1" hangingPunct="1">
              <a:spcBef>
                <a:spcPct val="0"/>
              </a:spcBef>
            </a:pPr>
            <a:r>
              <a:rPr lang="en-US" altLang="en-US" sz="2400" dirty="0"/>
              <a:t>Sale of all or substantially all of C’s assets (DGCL §271)</a:t>
            </a:r>
          </a:p>
          <a:p>
            <a:pPr lvl="1" eaLnBrk="1" hangingPunct="1">
              <a:spcBef>
                <a:spcPct val="0"/>
              </a:spcBef>
            </a:pPr>
            <a:r>
              <a:rPr lang="en-US" altLang="en-US" sz="2400" dirty="0"/>
              <a:t>Charter amendments (DGCL §242(b))</a:t>
            </a:r>
          </a:p>
          <a:p>
            <a:pPr lvl="1" eaLnBrk="1" hangingPunct="1">
              <a:spcBef>
                <a:spcPct val="0"/>
              </a:spcBef>
            </a:pPr>
            <a:r>
              <a:rPr lang="en-US" altLang="en-US" sz="2400" dirty="0"/>
              <a:t>Dissolving the firm (DGCL §275) (unanimity, if by written consent)</a:t>
            </a:r>
          </a:p>
          <a:p>
            <a:pPr eaLnBrk="1" hangingPunct="1">
              <a:spcBef>
                <a:spcPct val="0"/>
              </a:spcBef>
            </a:pPr>
            <a:r>
              <a:rPr lang="en-US" altLang="en-US" sz="2800" dirty="0"/>
              <a:t>Plurality of shares present</a:t>
            </a:r>
            <a:r>
              <a:rPr lang="en-US" altLang="en-US" sz="2000" dirty="0"/>
              <a:t> (excess of votes cast for one candidate over those cast for any other candidate)</a:t>
            </a:r>
            <a:endParaRPr lang="en-US" altLang="en-US" sz="2800" dirty="0"/>
          </a:p>
          <a:p>
            <a:pPr lvl="1" eaLnBrk="1" hangingPunct="1">
              <a:spcBef>
                <a:spcPct val="0"/>
              </a:spcBef>
            </a:pPr>
            <a:r>
              <a:rPr lang="en-US" altLang="en-US" sz="2400" dirty="0"/>
              <a:t>Electing directors (DGCL §216(3))</a:t>
            </a:r>
          </a:p>
        </p:txBody>
      </p:sp>
    </p:spTree>
    <p:extLst>
      <p:ext uri="{BB962C8B-B14F-4D97-AF65-F5344CB8AC3E}">
        <p14:creationId xmlns:p14="http://schemas.microsoft.com/office/powerpoint/2010/main" val="3064549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t>Vote</a:t>
            </a:r>
            <a:br>
              <a:rPr lang="en-US" altLang="en-US" dirty="0"/>
            </a:br>
            <a:r>
              <a:rPr lang="en-US" altLang="en-US" sz="3500" dirty="0"/>
              <a:t>Options for voting</a:t>
            </a:r>
            <a:endParaRPr lang="en-US" altLang="en-US" sz="3400" dirty="0"/>
          </a:p>
        </p:txBody>
      </p:sp>
      <p:sp>
        <p:nvSpPr>
          <p:cNvPr id="2765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For</a:t>
            </a:r>
          </a:p>
          <a:p>
            <a:pPr eaLnBrk="1" hangingPunct="1">
              <a:spcBef>
                <a:spcPct val="0"/>
              </a:spcBef>
            </a:pPr>
            <a:r>
              <a:rPr lang="en-US" altLang="en-US" sz="2400" dirty="0"/>
              <a:t>Against</a:t>
            </a:r>
          </a:p>
          <a:p>
            <a:pPr eaLnBrk="1" hangingPunct="1">
              <a:spcBef>
                <a:spcPct val="0"/>
              </a:spcBef>
            </a:pPr>
            <a:r>
              <a:rPr lang="en-US" altLang="en-US" sz="2400" dirty="0"/>
              <a:t>Abstain (vote neither for nor against)</a:t>
            </a:r>
          </a:p>
          <a:p>
            <a:pPr eaLnBrk="1" hangingPunct="1">
              <a:spcBef>
                <a:spcPct val="0"/>
              </a:spcBef>
            </a:pPr>
            <a:r>
              <a:rPr lang="en-US" altLang="en-US" sz="2400" dirty="0"/>
              <a:t>Withheld </a:t>
            </a:r>
            <a:r>
              <a:rPr lang="en-US" altLang="en-US" sz="2000" dirty="0"/>
              <a:t>(voter refuses to vote/authorize proxy holder to vote on the issue)</a:t>
            </a:r>
          </a:p>
          <a:p>
            <a:pPr lvl="1" eaLnBrk="1" hangingPunct="1">
              <a:spcBef>
                <a:spcPct val="0"/>
              </a:spcBef>
            </a:pPr>
            <a:r>
              <a:rPr lang="en-US" altLang="en-US" sz="2000" dirty="0"/>
              <a:t>Distinguished from not participating in the vote in that SH specifically instructs not to vote on this issue (and may vote on other issues at same meeting)</a:t>
            </a:r>
          </a:p>
          <a:p>
            <a:pPr eaLnBrk="1" hangingPunct="1">
              <a:spcBef>
                <a:spcPct val="0"/>
              </a:spcBef>
            </a:pPr>
            <a:endParaRPr lang="en-US" altLang="en-US" sz="2400" dirty="0"/>
          </a:p>
          <a:p>
            <a:pPr eaLnBrk="1" hangingPunct="1">
              <a:spcBef>
                <a:spcPct val="0"/>
              </a:spcBef>
            </a:pPr>
            <a:r>
              <a:rPr lang="en-US" altLang="en-US" sz="2400" dirty="0"/>
              <a:t>How do we count the votes abstaining or withheld?</a:t>
            </a:r>
          </a:p>
        </p:txBody>
      </p:sp>
    </p:spTree>
    <p:extLst>
      <p:ext uri="{BB962C8B-B14F-4D97-AF65-F5344CB8AC3E}">
        <p14:creationId xmlns:p14="http://schemas.microsoft.com/office/powerpoint/2010/main" val="32331798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a:t>Vote</a:t>
            </a:r>
            <a:br>
              <a:rPr lang="en-US" altLang="en-US" dirty="0"/>
            </a:br>
            <a:r>
              <a:rPr lang="en-US" altLang="en-US" sz="3500" dirty="0"/>
              <a:t>How to count abstentions &amp; votes withheld?</a:t>
            </a:r>
            <a:endParaRPr lang="en-US" altLang="en-US" sz="3500" i="1" dirty="0"/>
          </a:p>
        </p:txBody>
      </p:sp>
      <p:sp>
        <p:nvSpPr>
          <p:cNvPr id="2867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Abstentions: </a:t>
            </a:r>
            <a:r>
              <a:rPr lang="en-US" altLang="en-US" sz="2400" i="1" dirty="0" err="1"/>
              <a:t>Licht</a:t>
            </a:r>
            <a:r>
              <a:rPr lang="en-US" altLang="en-US" sz="2400" i="1" dirty="0"/>
              <a:t> v. Storage Technology Corp</a:t>
            </a:r>
            <a:r>
              <a:rPr lang="en-US" altLang="en-US" sz="2400" dirty="0"/>
              <a:t>. [Del. Ch. 2005]</a:t>
            </a:r>
          </a:p>
          <a:p>
            <a:pPr lvl="1" eaLnBrk="1" hangingPunct="1">
              <a:spcBef>
                <a:spcPct val="0"/>
              </a:spcBef>
            </a:pPr>
            <a:r>
              <a:rPr lang="en-US" altLang="en-US" sz="2000" dirty="0"/>
              <a:t>An abstention is a SH’s affirmative authorization to neither vote for nor against, so it counts as part of the “voting power present”</a:t>
            </a:r>
          </a:p>
          <a:p>
            <a:pPr lvl="1" eaLnBrk="1" hangingPunct="1">
              <a:spcBef>
                <a:spcPct val="0"/>
              </a:spcBef>
            </a:pPr>
            <a:r>
              <a:rPr lang="en-US" altLang="en-US" sz="2000" dirty="0"/>
              <a:t>Result: Abstention has same effect on voting tally as “against” vote</a:t>
            </a:r>
          </a:p>
          <a:p>
            <a:pPr lvl="1" eaLnBrk="1" hangingPunct="1">
              <a:spcBef>
                <a:spcPct val="0"/>
              </a:spcBef>
            </a:pPr>
            <a:r>
              <a:rPr lang="en-US" altLang="en-US" sz="2000" dirty="0"/>
              <a:t>Note: MBCA rule is: “approved if the votes… favoring the action exceed the votes cast opposing the action”. In other words, abstentions don’t count the same as “against” votes (but rather count same as a vote that did not participate in the meeting)</a:t>
            </a:r>
          </a:p>
          <a:p>
            <a:pPr lvl="1" eaLnBrk="1" hangingPunct="1">
              <a:spcBef>
                <a:spcPct val="0"/>
              </a:spcBef>
            </a:pPr>
            <a:endParaRPr lang="en-US" altLang="en-US" sz="2000" dirty="0"/>
          </a:p>
          <a:p>
            <a:pPr eaLnBrk="1" hangingPunct="1">
              <a:spcBef>
                <a:spcPct val="0"/>
              </a:spcBef>
            </a:pPr>
            <a:r>
              <a:rPr lang="en-US" altLang="en-US" sz="2400" dirty="0"/>
              <a:t>Withheld: </a:t>
            </a:r>
            <a:r>
              <a:rPr lang="en-US" altLang="en-US" sz="2400" i="1" dirty="0"/>
              <a:t>Berlin v. Emerald Partners</a:t>
            </a:r>
            <a:r>
              <a:rPr lang="en-US" altLang="en-US" sz="2400" dirty="0"/>
              <a:t> [Del. 1989]</a:t>
            </a:r>
          </a:p>
          <a:p>
            <a:pPr lvl="1" eaLnBrk="1" hangingPunct="1">
              <a:spcBef>
                <a:spcPct val="0"/>
              </a:spcBef>
            </a:pPr>
            <a:r>
              <a:rPr lang="en-US" altLang="en-US" sz="2000" dirty="0"/>
              <a:t>A vote that was withheld is not considered “voting power present”</a:t>
            </a:r>
            <a:endParaRPr lang="en-US" altLang="en-US" sz="2000" b="1" u="sng" dirty="0"/>
          </a:p>
          <a:p>
            <a:pPr lvl="1" eaLnBrk="1" hangingPunct="1">
              <a:spcBef>
                <a:spcPct val="0"/>
              </a:spcBef>
            </a:pPr>
            <a:r>
              <a:rPr lang="en-US" altLang="en-US" sz="2000" dirty="0"/>
              <a:t>Result: Vote withheld has same effect on voting tally as a vote that did not participate in the meeting</a:t>
            </a:r>
            <a:endParaRPr lang="en-US" altLang="en-US" sz="2400" dirty="0"/>
          </a:p>
        </p:txBody>
      </p:sp>
    </p:spTree>
    <p:extLst>
      <p:ext uri="{BB962C8B-B14F-4D97-AF65-F5344CB8AC3E}">
        <p14:creationId xmlns:p14="http://schemas.microsoft.com/office/powerpoint/2010/main" val="4356180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a:t>Special rules for certain votes</a:t>
            </a:r>
            <a:br>
              <a:rPr lang="en-US" altLang="en-US" dirty="0"/>
            </a:br>
            <a:r>
              <a:rPr lang="en-US" altLang="en-US" sz="3500" dirty="0"/>
              <a:t>Cumulative voting</a:t>
            </a:r>
          </a:p>
        </p:txBody>
      </p:sp>
      <p:sp>
        <p:nvSpPr>
          <p:cNvPr id="2457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Under the default voting rules, controller gets to appoint all directors</a:t>
            </a:r>
          </a:p>
          <a:p>
            <a:pPr lvl="1" eaLnBrk="1" hangingPunct="1">
              <a:spcBef>
                <a:spcPct val="0"/>
              </a:spcBef>
            </a:pPr>
            <a:r>
              <a:rPr lang="en-US" altLang="en-US" sz="2000" dirty="0"/>
              <a:t>If C has &gt;50% of votes, all of C’s candidates win</a:t>
            </a:r>
          </a:p>
          <a:p>
            <a:pPr eaLnBrk="1" hangingPunct="1">
              <a:spcBef>
                <a:spcPct val="0"/>
              </a:spcBef>
            </a:pPr>
            <a:endParaRPr lang="en-US" altLang="en-US" sz="2400" dirty="0"/>
          </a:p>
          <a:p>
            <a:pPr eaLnBrk="1" hangingPunct="1">
              <a:spcBef>
                <a:spcPct val="0"/>
              </a:spcBef>
            </a:pPr>
            <a:r>
              <a:rPr lang="en-US" altLang="en-US" sz="2400" dirty="0"/>
              <a:t>Cumulative voting allows </a:t>
            </a:r>
            <a:r>
              <a:rPr lang="en-US" altLang="en-US" sz="2400" dirty="0" err="1"/>
              <a:t>mSHs</a:t>
            </a:r>
            <a:r>
              <a:rPr lang="en-US" altLang="en-US" sz="2400" dirty="0"/>
              <a:t> to be represented on board</a:t>
            </a:r>
          </a:p>
          <a:p>
            <a:pPr lvl="1" eaLnBrk="1" hangingPunct="1">
              <a:spcBef>
                <a:spcPct val="0"/>
              </a:spcBef>
            </a:pPr>
            <a:r>
              <a:rPr lang="en-US" altLang="en-US" sz="2000" dirty="0"/>
              <a:t>The votes for all open director seats are connected, in that SHs allocate their votes among the candidates in any way they wish</a:t>
            </a:r>
          </a:p>
          <a:p>
            <a:pPr eaLnBrk="1" hangingPunct="1">
              <a:spcBef>
                <a:spcPct val="0"/>
              </a:spcBef>
            </a:pPr>
            <a:endParaRPr lang="en-US" altLang="en-US" sz="2400" dirty="0"/>
          </a:p>
          <a:p>
            <a:pPr eaLnBrk="1" hangingPunct="1">
              <a:spcBef>
                <a:spcPct val="0"/>
              </a:spcBef>
            </a:pPr>
            <a:r>
              <a:rPr lang="en-US" altLang="en-US" sz="2400" dirty="0"/>
              <a:t>Minority SHs can concentrate all of their votes on a single (or a few) candidates, while C has to spread her votes over multiple candidates, giving </a:t>
            </a:r>
            <a:r>
              <a:rPr lang="en-US" altLang="en-US" sz="2400" dirty="0" err="1"/>
              <a:t>mSHs</a:t>
            </a:r>
            <a:r>
              <a:rPr lang="en-US" altLang="en-US" sz="2400" dirty="0"/>
              <a:t> a chance to get at least one candidate on the board</a:t>
            </a:r>
          </a:p>
          <a:p>
            <a:pPr lvl="1" eaLnBrk="1" hangingPunct="1">
              <a:spcBef>
                <a:spcPct val="0"/>
              </a:spcBef>
            </a:pPr>
            <a:r>
              <a:rPr lang="en-US" altLang="en-US" sz="2000" dirty="0"/>
              <a:t>Empowers minority representation at the expense of board cohesion</a:t>
            </a:r>
          </a:p>
        </p:txBody>
      </p:sp>
    </p:spTree>
    <p:extLst>
      <p:ext uri="{BB962C8B-B14F-4D97-AF65-F5344CB8AC3E}">
        <p14:creationId xmlns:p14="http://schemas.microsoft.com/office/powerpoint/2010/main" val="16799167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a:t>Special rules for certain votes</a:t>
            </a:r>
            <a:br>
              <a:rPr lang="en-US" altLang="en-US" dirty="0"/>
            </a:br>
            <a:r>
              <a:rPr lang="en-US" altLang="en-US" sz="3500" dirty="0"/>
              <a:t>Cumulative voting: example</a:t>
            </a:r>
          </a:p>
        </p:txBody>
      </p:sp>
      <p:sp>
        <p:nvSpPr>
          <p:cNvPr id="2457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200" dirty="0"/>
              <a:t>Firm has 2 SH factions – </a:t>
            </a:r>
            <a:r>
              <a:rPr lang="en-US" altLang="en-US" sz="2200" dirty="0">
                <a:solidFill>
                  <a:srgbClr val="0070C0"/>
                </a:solidFill>
              </a:rPr>
              <a:t>blue faction owns 70 shares</a:t>
            </a:r>
            <a:r>
              <a:rPr lang="en-US" altLang="en-US" sz="2200" dirty="0"/>
              <a:t>, </a:t>
            </a:r>
            <a:r>
              <a:rPr lang="en-US" altLang="en-US" sz="2200" dirty="0">
                <a:solidFill>
                  <a:srgbClr val="FF0000"/>
                </a:solidFill>
              </a:rPr>
              <a:t>red faction owns 30</a:t>
            </a:r>
            <a:endParaRPr lang="en-US" altLang="en-US" sz="2200" dirty="0"/>
          </a:p>
          <a:p>
            <a:pPr eaLnBrk="1" hangingPunct="1">
              <a:spcBef>
                <a:spcPct val="0"/>
              </a:spcBef>
            </a:pPr>
            <a:r>
              <a:rPr lang="en-US" altLang="en-US" sz="2400" dirty="0"/>
              <a:t>Three director seats are up for election</a:t>
            </a:r>
          </a:p>
          <a:p>
            <a:pPr lvl="1" eaLnBrk="1" hangingPunct="1">
              <a:spcBef>
                <a:spcPct val="0"/>
              </a:spcBef>
            </a:pPr>
            <a:r>
              <a:rPr lang="en-US" altLang="en-US" sz="2000" dirty="0"/>
              <a:t>Blue faction nominates </a:t>
            </a:r>
            <a:r>
              <a:rPr lang="en-US" altLang="en-US" sz="2000" dirty="0">
                <a:solidFill>
                  <a:srgbClr val="0070C0"/>
                </a:solidFill>
              </a:rPr>
              <a:t>Blue 1, Blue 2, Blue 3</a:t>
            </a:r>
          </a:p>
          <a:p>
            <a:pPr lvl="1" eaLnBrk="1" hangingPunct="1">
              <a:spcBef>
                <a:spcPct val="0"/>
              </a:spcBef>
            </a:pPr>
            <a:r>
              <a:rPr lang="en-US" altLang="en-US" sz="2000" dirty="0"/>
              <a:t>Red faction nominates </a:t>
            </a:r>
            <a:r>
              <a:rPr lang="en-US" altLang="en-US" sz="2000" dirty="0">
                <a:solidFill>
                  <a:srgbClr val="FF0000"/>
                </a:solidFill>
              </a:rPr>
              <a:t>Red 1, Red 2, Red 3</a:t>
            </a:r>
          </a:p>
          <a:p>
            <a:pPr eaLnBrk="1" hangingPunct="1">
              <a:spcBef>
                <a:spcPct val="0"/>
              </a:spcBef>
            </a:pPr>
            <a:r>
              <a:rPr lang="en-US" altLang="en-US" sz="2400" dirty="0"/>
              <a:t>Votes</a:t>
            </a:r>
          </a:p>
          <a:p>
            <a:pPr lvl="1" eaLnBrk="1" hangingPunct="1">
              <a:spcBef>
                <a:spcPct val="0"/>
              </a:spcBef>
            </a:pPr>
            <a:r>
              <a:rPr lang="en-US" altLang="en-US" sz="2000" dirty="0"/>
              <a:t>Blue faction has 210 votes (70 shares x 1 vote per share x 3 directors)</a:t>
            </a:r>
          </a:p>
          <a:p>
            <a:pPr lvl="1" eaLnBrk="1" hangingPunct="1">
              <a:spcBef>
                <a:spcPct val="0"/>
              </a:spcBef>
            </a:pPr>
            <a:r>
              <a:rPr lang="en-US" altLang="en-US" sz="2000" dirty="0"/>
              <a:t>Red faction has 90 votes (30 shares x 1 vote per share x 3 directors)</a:t>
            </a:r>
          </a:p>
          <a:p>
            <a:pPr eaLnBrk="1" hangingPunct="1">
              <a:spcBef>
                <a:spcPct val="0"/>
              </a:spcBef>
            </a:pPr>
            <a:r>
              <a:rPr lang="en-US" altLang="en-US" sz="2400" dirty="0"/>
              <a:t>Strategy</a:t>
            </a:r>
          </a:p>
          <a:p>
            <a:pPr lvl="1" eaLnBrk="1" hangingPunct="1">
              <a:spcBef>
                <a:spcPct val="0"/>
              </a:spcBef>
            </a:pPr>
            <a:r>
              <a:rPr lang="en-US" altLang="en-US" sz="2000" dirty="0"/>
              <a:t>Red faction knows it’s the minority, so puts all 89 votes on Red 1, 1 on Red 2</a:t>
            </a:r>
          </a:p>
          <a:p>
            <a:pPr marL="914400" lvl="1" indent="-457200" eaLnBrk="1" hangingPunct="1">
              <a:spcBef>
                <a:spcPct val="0"/>
              </a:spcBef>
              <a:buFont typeface="+mj-lt"/>
              <a:buAutoNum type="arabicPeriod"/>
            </a:pPr>
            <a:r>
              <a:rPr lang="en-US" altLang="en-US" sz="2000" dirty="0"/>
              <a:t>Blue faction can spread vote on all three candidates (70 votes each): then</a:t>
            </a:r>
            <a:br>
              <a:rPr lang="en-US" altLang="en-US" sz="2000" dirty="0"/>
            </a:br>
            <a:r>
              <a:rPr lang="en-US" altLang="en-US" sz="2000" dirty="0">
                <a:solidFill>
                  <a:srgbClr val="FF0000"/>
                </a:solidFill>
              </a:rPr>
              <a:t>Red 1</a:t>
            </a:r>
            <a:r>
              <a:rPr lang="en-US" altLang="en-US" sz="2000" dirty="0"/>
              <a:t> is elected with 89 votes, and </a:t>
            </a:r>
            <a:r>
              <a:rPr lang="en-US" altLang="en-US" sz="2000" dirty="0">
                <a:solidFill>
                  <a:srgbClr val="0070C0"/>
                </a:solidFill>
              </a:rPr>
              <a:t>Blue 1 and Blue 2</a:t>
            </a:r>
            <a:r>
              <a:rPr lang="en-US" altLang="en-US" sz="2000" dirty="0"/>
              <a:t> with 70 votes each</a:t>
            </a:r>
          </a:p>
          <a:p>
            <a:pPr marL="914400" lvl="1" indent="-457200" eaLnBrk="1" hangingPunct="1">
              <a:spcBef>
                <a:spcPct val="0"/>
              </a:spcBef>
              <a:buFont typeface="+mj-lt"/>
              <a:buAutoNum type="arabicPeriod"/>
            </a:pPr>
            <a:r>
              <a:rPr lang="en-US" altLang="en-US" sz="2000" dirty="0"/>
              <a:t>Blue faction can focus on two candidates (105 votes each): </a:t>
            </a:r>
            <a:r>
              <a:rPr lang="en-US" altLang="en-US" sz="2000" dirty="0">
                <a:solidFill>
                  <a:srgbClr val="0070C0"/>
                </a:solidFill>
              </a:rPr>
              <a:t>Blue 1 and Blue 2 </a:t>
            </a:r>
            <a:r>
              <a:rPr lang="en-US" altLang="en-US" sz="2000" dirty="0"/>
              <a:t>elected with 105 votes, </a:t>
            </a:r>
            <a:r>
              <a:rPr lang="en-US" altLang="en-US" sz="2000" dirty="0">
                <a:solidFill>
                  <a:srgbClr val="FF0000"/>
                </a:solidFill>
              </a:rPr>
              <a:t>Red 1</a:t>
            </a:r>
            <a:r>
              <a:rPr lang="en-US" altLang="en-US" sz="2000" dirty="0"/>
              <a:t> elected with 89 votes – same as above</a:t>
            </a:r>
          </a:p>
          <a:p>
            <a:pPr marL="914400" lvl="1" indent="-457200" eaLnBrk="1" hangingPunct="1">
              <a:spcBef>
                <a:spcPct val="0"/>
              </a:spcBef>
              <a:buFont typeface="+mj-lt"/>
              <a:buAutoNum type="arabicPeriod"/>
            </a:pPr>
            <a:r>
              <a:rPr lang="en-US" altLang="en-US" sz="2000" dirty="0"/>
              <a:t>Blue faction can focus on one candidate (210 votes): </a:t>
            </a:r>
            <a:r>
              <a:rPr lang="en-US" altLang="en-US" sz="2000" dirty="0">
                <a:solidFill>
                  <a:srgbClr val="0070C0"/>
                </a:solidFill>
              </a:rPr>
              <a:t>Blue 1</a:t>
            </a:r>
            <a:r>
              <a:rPr lang="en-US" altLang="en-US" sz="2000" dirty="0"/>
              <a:t> elected with 210 votes, </a:t>
            </a:r>
            <a:r>
              <a:rPr lang="en-US" altLang="en-US" sz="2000" dirty="0">
                <a:solidFill>
                  <a:srgbClr val="FF0000"/>
                </a:solidFill>
              </a:rPr>
              <a:t>Red 1</a:t>
            </a:r>
            <a:r>
              <a:rPr lang="en-US" altLang="en-US" sz="2000" dirty="0"/>
              <a:t> with 89 votes, </a:t>
            </a:r>
            <a:r>
              <a:rPr lang="en-US" altLang="en-US" sz="2000" dirty="0">
                <a:solidFill>
                  <a:srgbClr val="FF0000"/>
                </a:solidFill>
              </a:rPr>
              <a:t>Red 2</a:t>
            </a:r>
            <a:r>
              <a:rPr lang="en-US" altLang="en-US" sz="2000" dirty="0"/>
              <a:t> with 1 vote – Blue will never do this</a:t>
            </a:r>
          </a:p>
          <a:p>
            <a:pPr eaLnBrk="1" hangingPunct="1">
              <a:spcBef>
                <a:spcPct val="0"/>
              </a:spcBef>
            </a:pPr>
            <a:r>
              <a:rPr lang="en-US" altLang="en-US" sz="2400" dirty="0"/>
              <a:t>Outcome: </a:t>
            </a:r>
            <a:r>
              <a:rPr lang="en-US" altLang="en-US" sz="2400" dirty="0">
                <a:solidFill>
                  <a:srgbClr val="0070C0"/>
                </a:solidFill>
              </a:rPr>
              <a:t>Blue has 2 directors</a:t>
            </a:r>
            <a:r>
              <a:rPr lang="en-US" altLang="en-US" sz="2400" dirty="0"/>
              <a:t>; </a:t>
            </a:r>
            <a:r>
              <a:rPr lang="en-US" altLang="en-US" sz="2400" dirty="0">
                <a:solidFill>
                  <a:srgbClr val="FF0000"/>
                </a:solidFill>
              </a:rPr>
              <a:t>Red has 1 director</a:t>
            </a:r>
          </a:p>
        </p:txBody>
      </p:sp>
    </p:spTree>
    <p:extLst>
      <p:ext uri="{BB962C8B-B14F-4D97-AF65-F5344CB8AC3E}">
        <p14:creationId xmlns:p14="http://schemas.microsoft.com/office/powerpoint/2010/main" val="2684437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1295400"/>
          </a:xfrm>
        </p:spPr>
        <p:txBody>
          <a:bodyPr/>
          <a:lstStyle/>
          <a:p>
            <a:pPr eaLnBrk="1" hangingPunct="1"/>
            <a:r>
              <a:rPr lang="en-US" altLang="en-US" dirty="0"/>
              <a:t>Special rules for certain votes</a:t>
            </a:r>
            <a:br>
              <a:rPr lang="en-US" altLang="en-US" sz="3500" dirty="0"/>
            </a:br>
            <a:r>
              <a:rPr lang="en-US" altLang="en-US" sz="3500" dirty="0"/>
              <a:t>Staggered (classified) boards</a:t>
            </a:r>
          </a:p>
        </p:txBody>
      </p:sp>
      <p:sp>
        <p:nvSpPr>
          <p:cNvPr id="34819" name="Rectangle 3"/>
          <p:cNvSpPr>
            <a:spLocks noGrp="1" noChangeArrowheads="1"/>
          </p:cNvSpPr>
          <p:nvPr>
            <p:ph type="body" sz="half" idx="1"/>
          </p:nvPr>
        </p:nvSpPr>
        <p:spPr>
          <a:xfrm>
            <a:off x="0" y="1447800"/>
            <a:ext cx="9144000" cy="5410200"/>
          </a:xfrm>
        </p:spPr>
        <p:txBody>
          <a:bodyPr/>
          <a:lstStyle/>
          <a:p>
            <a:pPr marL="571500" indent="-571500" eaLnBrk="1" hangingPunct="1">
              <a:spcBef>
                <a:spcPct val="0"/>
              </a:spcBef>
            </a:pPr>
            <a:r>
              <a:rPr lang="en-US" altLang="en-US" sz="2400" dirty="0"/>
              <a:t>U.S. Constitution, Art. I, Sec. 3: Senators are elected for 6-year terms.  Every 2 years, ⅓ of Senate seats are open for election.</a:t>
            </a:r>
          </a:p>
          <a:p>
            <a:pPr marL="971550" lvl="1" indent="-571500" eaLnBrk="1" hangingPunct="1">
              <a:spcBef>
                <a:spcPct val="0"/>
              </a:spcBef>
            </a:pPr>
            <a:r>
              <a:rPr lang="en-US" altLang="en-US" sz="2000" dirty="0"/>
              <a:t>Reasons: maintaining experience &amp; policy continuity</a:t>
            </a:r>
          </a:p>
          <a:p>
            <a:pPr marL="571500" indent="-571500" eaLnBrk="1" hangingPunct="1">
              <a:spcBef>
                <a:spcPct val="0"/>
              </a:spcBef>
            </a:pPr>
            <a:endParaRPr lang="en-US" altLang="en-US" sz="2400" dirty="0"/>
          </a:p>
          <a:p>
            <a:pPr marL="571500" indent="-571500" eaLnBrk="1" hangingPunct="1">
              <a:spcBef>
                <a:spcPct val="0"/>
              </a:spcBef>
            </a:pPr>
            <a:r>
              <a:rPr lang="en-US" altLang="en-US" sz="2400" dirty="0"/>
              <a:t>A corporation may have a staggered (classified) board of directors</a:t>
            </a:r>
          </a:p>
          <a:p>
            <a:pPr marL="839788" lvl="1" indent="-495300" eaLnBrk="1" hangingPunct="1">
              <a:spcBef>
                <a:spcPct val="0"/>
              </a:spcBef>
            </a:pPr>
            <a:r>
              <a:rPr lang="en-US" altLang="en-US" sz="2000" dirty="0"/>
              <a:t>DGCL §141(d): Firm may provide in charter or bylaws for a staggered board (composed of 2 or 3 groups)</a:t>
            </a:r>
          </a:p>
          <a:p>
            <a:pPr marL="839788" lvl="1" indent="-495300" eaLnBrk="1" hangingPunct="1">
              <a:spcBef>
                <a:spcPct val="0"/>
              </a:spcBef>
            </a:pPr>
            <a:r>
              <a:rPr lang="en-US" altLang="en-US" sz="2000" dirty="0"/>
              <a:t>Main motivation for staggered boards: takeover defense</a:t>
            </a:r>
          </a:p>
        </p:txBody>
      </p:sp>
    </p:spTree>
    <p:extLst>
      <p:ext uri="{BB962C8B-B14F-4D97-AF65-F5344CB8AC3E}">
        <p14:creationId xmlns:p14="http://schemas.microsoft.com/office/powerpoint/2010/main" val="10034139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Special rules for certain votes</a:t>
            </a:r>
            <a:br>
              <a:rPr lang="en-US" altLang="en-US" dirty="0"/>
            </a:br>
            <a:r>
              <a:rPr lang="en-US" altLang="en-US" sz="3500" dirty="0"/>
              <a:t>Class voting in charter amendments</a:t>
            </a:r>
            <a:endParaRPr lang="en-US" altLang="en-US" dirty="0"/>
          </a:p>
        </p:txBody>
      </p:sp>
      <p:sp>
        <p:nvSpPr>
          <p:cNvPr id="2969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When the charter is amended, all SHs vote as a single group</a:t>
            </a:r>
          </a:p>
          <a:p>
            <a:pPr lvl="1" eaLnBrk="1" hangingPunct="1">
              <a:spcBef>
                <a:spcPct val="0"/>
              </a:spcBef>
            </a:pPr>
            <a:r>
              <a:rPr lang="en-US" altLang="en-US" sz="2000" dirty="0"/>
              <a:t>This risks exploitation of SH classes with minority of votes</a:t>
            </a:r>
          </a:p>
          <a:p>
            <a:pPr eaLnBrk="1" hangingPunct="1">
              <a:spcBef>
                <a:spcPct val="0"/>
              </a:spcBef>
            </a:pPr>
            <a:r>
              <a:rPr lang="en-US" altLang="en-US" sz="2400" dirty="0"/>
              <a:t>Example</a:t>
            </a:r>
          </a:p>
          <a:p>
            <a:pPr lvl="1" eaLnBrk="1" hangingPunct="1">
              <a:spcBef>
                <a:spcPct val="0"/>
              </a:spcBef>
            </a:pPr>
            <a:r>
              <a:rPr lang="en-US" altLang="en-US" sz="2000" dirty="0"/>
              <a:t>Acme has two classes of shares. Both classes have the same rights, except that Class B shares have a $2/share dividend preference</a:t>
            </a:r>
          </a:p>
          <a:p>
            <a:pPr lvl="1" eaLnBrk="1" hangingPunct="1">
              <a:spcBef>
                <a:spcPct val="0"/>
              </a:spcBef>
            </a:pPr>
            <a:r>
              <a:rPr lang="en-US" altLang="en-US" sz="2000" dirty="0"/>
              <a:t>Acme issues 200 Class A shares &amp; 100 Class B shares</a:t>
            </a:r>
          </a:p>
          <a:p>
            <a:pPr lvl="1" eaLnBrk="1" hangingPunct="1">
              <a:spcBef>
                <a:spcPct val="0"/>
              </a:spcBef>
            </a:pPr>
            <a:r>
              <a:rPr lang="en-US" altLang="en-US" sz="2000" dirty="0"/>
              <a:t>A year later, Acme’s board brings to a SH vote a proposal to amend the charter to reduce B shares’ dividend preference to $1/share</a:t>
            </a:r>
          </a:p>
          <a:p>
            <a:pPr eaLnBrk="1" hangingPunct="1">
              <a:spcBef>
                <a:spcPct val="0"/>
              </a:spcBef>
            </a:pPr>
            <a:endParaRPr lang="en-US" altLang="en-US" sz="2400" dirty="0"/>
          </a:p>
          <a:p>
            <a:pPr eaLnBrk="1" hangingPunct="1">
              <a:spcBef>
                <a:spcPct val="0"/>
              </a:spcBef>
            </a:pPr>
            <a:r>
              <a:rPr lang="en-US" altLang="en-US" sz="2400" dirty="0"/>
              <a:t>To prevent this exploitation from happening, DGCL §242(b)(2) requires an additional class vote if the charter amendment would:</a:t>
            </a:r>
          </a:p>
          <a:p>
            <a:pPr lvl="1" eaLnBrk="1" hangingPunct="1">
              <a:spcBef>
                <a:spcPct val="0"/>
              </a:spcBef>
            </a:pPr>
            <a:r>
              <a:rPr lang="en-US" altLang="en-US" sz="2000" dirty="0"/>
              <a:t>Increase or decrease the aggregate number of authorized shares of such class</a:t>
            </a:r>
          </a:p>
          <a:p>
            <a:pPr lvl="1" eaLnBrk="1" hangingPunct="1">
              <a:spcBef>
                <a:spcPct val="0"/>
              </a:spcBef>
            </a:pPr>
            <a:r>
              <a:rPr lang="en-US" altLang="en-US" sz="2000" dirty="0"/>
              <a:t>Increase or decrease the par value of the shares of such class</a:t>
            </a:r>
          </a:p>
          <a:p>
            <a:pPr lvl="1" eaLnBrk="1" hangingPunct="1">
              <a:spcBef>
                <a:spcPct val="0"/>
              </a:spcBef>
            </a:pPr>
            <a:r>
              <a:rPr lang="en-US" altLang="en-US" sz="2000" dirty="0"/>
              <a:t>Alter or change the powers, preferences, or special rights of the shares of such class so as to affect them adversely</a:t>
            </a:r>
            <a:endParaRPr lang="en-US" altLang="en-US" sz="1500" dirty="0"/>
          </a:p>
        </p:txBody>
      </p:sp>
    </p:spTree>
    <p:extLst>
      <p:ext uri="{BB962C8B-B14F-4D97-AF65-F5344CB8AC3E}">
        <p14:creationId xmlns:p14="http://schemas.microsoft.com/office/powerpoint/2010/main" val="3655639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dirty="0"/>
              <a:t>Ownership structure</a:t>
            </a:r>
            <a:br>
              <a:rPr lang="en-US" altLang="en-US" dirty="0"/>
            </a:br>
            <a:r>
              <a:rPr lang="en-US" altLang="en-US" sz="3500" dirty="0"/>
              <a:t>Dispersed ownership</a:t>
            </a:r>
            <a:endParaRPr lang="en-US" altLang="en-US" dirty="0"/>
          </a:p>
        </p:txBody>
      </p:sp>
      <p:sp>
        <p:nvSpPr>
          <p:cNvPr id="66563" name="Rectangle 3"/>
          <p:cNvSpPr>
            <a:spLocks noGrp="1" noChangeArrowheads="1"/>
          </p:cNvSpPr>
          <p:nvPr>
            <p:ph type="body" idx="1"/>
          </p:nvPr>
        </p:nvSpPr>
        <p:spPr>
          <a:xfrm>
            <a:off x="0" y="1447800"/>
            <a:ext cx="9144000" cy="5410200"/>
          </a:xfrm>
        </p:spPr>
        <p:txBody>
          <a:bodyPr/>
          <a:lstStyle/>
          <a:p>
            <a:pPr marL="457200" indent="-457200" eaLnBrk="1" hangingPunct="1">
              <a:spcBef>
                <a:spcPct val="0"/>
              </a:spcBef>
              <a:buFont typeface="+mj-lt"/>
              <a:buAutoNum type="arabicPeriod" startAt="3"/>
            </a:pPr>
            <a:r>
              <a:rPr lang="en-US" altLang="en-US" sz="2400" dirty="0">
                <a:solidFill>
                  <a:srgbClr val="0070C0"/>
                </a:solidFill>
              </a:rPr>
              <a:t>Dispersed ownership</a:t>
            </a:r>
            <a:r>
              <a:rPr lang="en-US" altLang="en-US" sz="2400" dirty="0"/>
              <a:t>: Firm does not have a C; only </a:t>
            </a:r>
            <a:r>
              <a:rPr lang="en-US" altLang="en-US" sz="2400" dirty="0" err="1"/>
              <a:t>mSHs</a:t>
            </a:r>
            <a:endParaRPr lang="en-US" altLang="en-US" sz="2000" dirty="0"/>
          </a:p>
          <a:p>
            <a:pPr lvl="1" eaLnBrk="1" hangingPunct="1">
              <a:spcBef>
                <a:spcPct val="0"/>
              </a:spcBef>
            </a:pPr>
            <a:r>
              <a:rPr lang="en-US" altLang="en-US" sz="2000" dirty="0"/>
              <a:t>Example: firm in which largest SH has 4%; largest 10 SHs together have 15%</a:t>
            </a:r>
          </a:p>
          <a:p>
            <a:pPr lvl="1" eaLnBrk="1" hangingPunct="1">
              <a:spcBef>
                <a:spcPct val="0"/>
              </a:spcBef>
            </a:pPr>
            <a:r>
              <a:rPr lang="en-US" altLang="en-US" sz="2000" dirty="0"/>
              <a:t>Another example: Italian mutually-owned banks (</a:t>
            </a:r>
            <a:r>
              <a:rPr lang="en-US" altLang="en-US" sz="2000" i="1" dirty="0" err="1"/>
              <a:t>Popolari</a:t>
            </a:r>
            <a:r>
              <a:rPr lang="en-US" altLang="en-US" sz="2000" dirty="0"/>
              <a:t>) has a rule of one vote per SH (rather than one vote per share) – result is that no one can control the firm, since buying more shares does not increase one’s votes</a:t>
            </a:r>
          </a:p>
          <a:p>
            <a:pPr lvl="1" eaLnBrk="1" hangingPunct="1">
              <a:lnSpc>
                <a:spcPct val="90000"/>
              </a:lnSpc>
              <a:spcBef>
                <a:spcPct val="0"/>
              </a:spcBef>
            </a:pPr>
            <a:r>
              <a:rPr lang="en-US" altLang="en-US" sz="2000" dirty="0">
                <a:solidFill>
                  <a:srgbClr val="7030A0"/>
                </a:solidFill>
              </a:rPr>
              <a:t>Agent problem</a:t>
            </a:r>
            <a:r>
              <a:rPr lang="en-US" altLang="en-US" sz="2000" dirty="0"/>
              <a:t>: high; </a:t>
            </a:r>
            <a:r>
              <a:rPr lang="en-US" altLang="en-US" sz="2000" dirty="0" err="1"/>
              <a:t>mSHs</a:t>
            </a:r>
            <a:r>
              <a:rPr lang="en-US" altLang="en-US" sz="2000" dirty="0"/>
              <a:t> unlikely to discipline corporate actors</a:t>
            </a:r>
          </a:p>
          <a:p>
            <a:pPr lvl="2" eaLnBrk="1" hangingPunct="1">
              <a:lnSpc>
                <a:spcPct val="90000"/>
              </a:lnSpc>
              <a:spcBef>
                <a:spcPct val="0"/>
              </a:spcBef>
            </a:pPr>
            <a:r>
              <a:rPr lang="en-US" altLang="en-US" sz="1800" dirty="0"/>
              <a:t>Each </a:t>
            </a:r>
            <a:r>
              <a:rPr lang="en-US" altLang="en-US" sz="1800" dirty="0" err="1"/>
              <a:t>mSH</a:t>
            </a:r>
            <a:r>
              <a:rPr lang="en-US" altLang="en-US" sz="1800" dirty="0"/>
              <a:t> only gets tiny portion of value of monitoring actors, but bears full cost</a:t>
            </a:r>
          </a:p>
          <a:p>
            <a:pPr lvl="2" eaLnBrk="1" hangingPunct="1">
              <a:lnSpc>
                <a:spcPct val="90000"/>
              </a:lnSpc>
              <a:spcBef>
                <a:spcPct val="0"/>
              </a:spcBef>
            </a:pPr>
            <a:r>
              <a:rPr lang="en-US" altLang="en-US" sz="1800" dirty="0"/>
              <a:t>Even if </a:t>
            </a:r>
            <a:r>
              <a:rPr lang="en-US" altLang="en-US" sz="1800" dirty="0" err="1"/>
              <a:t>mSH</a:t>
            </a:r>
            <a:r>
              <a:rPr lang="en-US" altLang="en-US" sz="1800" dirty="0"/>
              <a:t> did monitor &amp; find a problem, </a:t>
            </a:r>
            <a:r>
              <a:rPr lang="en-US" altLang="en-US" sz="1800" dirty="0" err="1"/>
              <a:t>mSH</a:t>
            </a:r>
            <a:r>
              <a:rPr lang="en-US" altLang="en-US" sz="1800" dirty="0"/>
              <a:t> can’t do much to control the board</a:t>
            </a:r>
          </a:p>
          <a:p>
            <a:pPr lvl="2" eaLnBrk="1" hangingPunct="1">
              <a:lnSpc>
                <a:spcPct val="90000"/>
              </a:lnSpc>
              <a:spcBef>
                <a:spcPct val="0"/>
              </a:spcBef>
            </a:pPr>
            <a:r>
              <a:rPr lang="en-US" altLang="en-US" sz="1800" dirty="0"/>
              <a:t>Exception: activist SHs are </a:t>
            </a:r>
            <a:r>
              <a:rPr lang="en-US" altLang="en-US" sz="1800" dirty="0" err="1"/>
              <a:t>mSHs</a:t>
            </a:r>
            <a:r>
              <a:rPr lang="en-US" altLang="en-US" sz="1800" dirty="0"/>
              <a:t> who are willing &amp; able to monitor corporate actors, typically in the hopes of creating a large short-term profit (activism is expensive and risky, so the ordinary returns of a good firm are likely not enough, and activist wants to be able to cut losses quick and move on)</a:t>
            </a:r>
          </a:p>
          <a:p>
            <a:pPr lvl="1" eaLnBrk="1" hangingPunct="1">
              <a:lnSpc>
                <a:spcPct val="90000"/>
              </a:lnSpc>
              <a:spcBef>
                <a:spcPct val="0"/>
              </a:spcBef>
            </a:pPr>
            <a:r>
              <a:rPr lang="en-US" altLang="en-US" sz="2000" dirty="0">
                <a:solidFill>
                  <a:srgbClr val="7030A0"/>
                </a:solidFill>
              </a:rPr>
              <a:t>Principal problem</a:t>
            </a:r>
            <a:r>
              <a:rPr lang="en-US" altLang="en-US" sz="2000" dirty="0"/>
              <a:t>: none / medium; no controller, but empowered SHs may force firm to act in their benefit, even if not in benefit of other </a:t>
            </a:r>
            <a:r>
              <a:rPr lang="en-US" altLang="en-US" sz="2000" dirty="0" err="1"/>
              <a:t>mSHs</a:t>
            </a:r>
            <a:endParaRPr lang="en-US" altLang="en-US" sz="1400" dirty="0"/>
          </a:p>
          <a:p>
            <a:pPr lvl="1" eaLnBrk="1" hangingPunct="1">
              <a:lnSpc>
                <a:spcPct val="90000"/>
              </a:lnSpc>
              <a:spcBef>
                <a:spcPct val="0"/>
              </a:spcBef>
            </a:pPr>
            <a:r>
              <a:rPr lang="en-US" altLang="en-US" sz="2000" dirty="0">
                <a:solidFill>
                  <a:srgbClr val="7030A0"/>
                </a:solidFill>
              </a:rPr>
              <a:t>Access to equity capital</a:t>
            </a:r>
            <a:r>
              <a:rPr lang="en-US" altLang="en-US" sz="2000" dirty="0"/>
              <a:t>: broad; firm can issue shares</a:t>
            </a:r>
          </a:p>
          <a:p>
            <a:pPr lvl="2" eaLnBrk="1" hangingPunct="1">
              <a:lnSpc>
                <a:spcPct val="90000"/>
              </a:lnSpc>
              <a:spcBef>
                <a:spcPct val="0"/>
              </a:spcBef>
            </a:pPr>
            <a:r>
              <a:rPr lang="en-US" altLang="en-US" sz="1900" dirty="0" err="1"/>
              <a:t>mSHs</a:t>
            </a:r>
            <a:r>
              <a:rPr lang="en-US" altLang="en-US" sz="1900" dirty="0"/>
              <a:t> don’t object to dilution of control rights (since they can’t/won’t exercise control rights), as long as price of shares is fair</a:t>
            </a:r>
          </a:p>
          <a:p>
            <a:pPr lvl="2" eaLnBrk="1" hangingPunct="1">
              <a:lnSpc>
                <a:spcPct val="90000"/>
              </a:lnSpc>
              <a:spcBef>
                <a:spcPct val="0"/>
              </a:spcBef>
            </a:pPr>
            <a:r>
              <a:rPr lang="en-US" altLang="en-US" sz="1900" dirty="0"/>
              <a:t>No risk of C tunneling to deter potential SHs</a:t>
            </a:r>
          </a:p>
        </p:txBody>
      </p:sp>
    </p:spTree>
    <p:extLst>
      <p:ext uri="{BB962C8B-B14F-4D97-AF65-F5344CB8AC3E}">
        <p14:creationId xmlns:p14="http://schemas.microsoft.com/office/powerpoint/2010/main" val="16953479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Special rules for certain votes</a:t>
            </a:r>
            <a:br>
              <a:rPr lang="en-US" altLang="en-US" dirty="0"/>
            </a:br>
            <a:r>
              <a:rPr lang="en-US" altLang="en-US" sz="3500" dirty="0"/>
              <a:t>Written consent</a:t>
            </a:r>
          </a:p>
        </p:txBody>
      </p:sp>
      <p:sp>
        <p:nvSpPr>
          <p:cNvPr id="1536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SHs may act by written consent in lieu of a SH meeting</a:t>
            </a:r>
          </a:p>
          <a:p>
            <a:pPr eaLnBrk="1" hangingPunct="1">
              <a:spcBef>
                <a:spcPct val="0"/>
              </a:spcBef>
            </a:pPr>
            <a:endParaRPr lang="en-US" altLang="en-US" sz="2400" dirty="0"/>
          </a:p>
          <a:p>
            <a:pPr eaLnBrk="1" hangingPunct="1">
              <a:spcBef>
                <a:spcPct val="0"/>
              </a:spcBef>
            </a:pPr>
            <a:r>
              <a:rPr lang="en-US" altLang="en-US" sz="2400" dirty="0"/>
              <a:t>A valid written consent requires participation (“vote”) sufficient for act to pass in a meeting in which all voting power is present</a:t>
            </a:r>
          </a:p>
          <a:p>
            <a:pPr lvl="1" eaLnBrk="1" hangingPunct="1">
              <a:spcBef>
                <a:spcPct val="0"/>
              </a:spcBef>
            </a:pPr>
            <a:r>
              <a:rPr lang="en-US" altLang="en-US" sz="2000" dirty="0"/>
              <a:t>E.g., bylaw amendment requires (by default) majority of voting power present</a:t>
            </a:r>
          </a:p>
          <a:p>
            <a:pPr lvl="2" eaLnBrk="1" hangingPunct="1">
              <a:spcBef>
                <a:spcPct val="0"/>
              </a:spcBef>
            </a:pPr>
            <a:r>
              <a:rPr lang="en-US" altLang="en-US" sz="1900" dirty="0"/>
              <a:t>So in a meeting in which 60% of shares were present, a 30.1% vote is enough</a:t>
            </a:r>
          </a:p>
          <a:p>
            <a:pPr lvl="2" eaLnBrk="1" hangingPunct="1">
              <a:spcBef>
                <a:spcPct val="0"/>
              </a:spcBef>
            </a:pPr>
            <a:r>
              <a:rPr lang="en-US" altLang="en-US" sz="1900" dirty="0"/>
              <a:t>But in a written consent, 50.1% will be necessary (because we assume all voting power was present)</a:t>
            </a:r>
          </a:p>
        </p:txBody>
      </p:sp>
    </p:spTree>
    <p:extLst>
      <p:ext uri="{BB962C8B-B14F-4D97-AF65-F5344CB8AC3E}">
        <p14:creationId xmlns:p14="http://schemas.microsoft.com/office/powerpoint/2010/main" val="17777526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dirty="0"/>
              <a:t>Mechanics of SH voting</a:t>
            </a:r>
            <a:br>
              <a:rPr lang="en-US" altLang="en-US" sz="3500" dirty="0"/>
            </a:br>
            <a:r>
              <a:rPr lang="en-US" altLang="en-US" sz="3500" dirty="0"/>
              <a:t>Support players in the SH voting process</a:t>
            </a:r>
            <a:endParaRPr lang="en-US" altLang="en-US" dirty="0"/>
          </a:p>
        </p:txBody>
      </p:sp>
      <p:sp>
        <p:nvSpPr>
          <p:cNvPr id="5325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Custody &amp; clearance of securities</a:t>
            </a:r>
          </a:p>
          <a:p>
            <a:pPr lvl="1" eaLnBrk="1" hangingPunct="1">
              <a:spcBef>
                <a:spcPts val="0"/>
              </a:spcBef>
            </a:pPr>
            <a:r>
              <a:rPr lang="en-US" altLang="en-US" sz="2000" dirty="0"/>
              <a:t>Acts as record SH, provides proxies to facilitate beneficial SH’s use of SH powers (e.g., voting), settles securities deals</a:t>
            </a:r>
          </a:p>
          <a:p>
            <a:pPr lvl="1" eaLnBrk="1" hangingPunct="1">
              <a:spcBef>
                <a:spcPts val="0"/>
              </a:spcBef>
            </a:pPr>
            <a:r>
              <a:rPr lang="en-US" altLang="en-US" sz="2000" dirty="0"/>
              <a:t>Dominant player: Depository Trust Corporation (DTC)</a:t>
            </a:r>
          </a:p>
          <a:p>
            <a:pPr eaLnBrk="1" hangingPunct="1">
              <a:spcBef>
                <a:spcPts val="0"/>
              </a:spcBef>
            </a:pPr>
            <a:r>
              <a:rPr lang="en-US" altLang="en-US" sz="2400" dirty="0"/>
              <a:t>Proxy &amp; voting services</a:t>
            </a:r>
          </a:p>
          <a:p>
            <a:pPr lvl="1" eaLnBrk="1" hangingPunct="1">
              <a:spcBef>
                <a:spcPts val="0"/>
              </a:spcBef>
            </a:pPr>
            <a:r>
              <a:rPr lang="en-US" altLang="en-US" sz="1800" dirty="0"/>
              <a:t>Distribute proxy materials to beneficial SHs, process proxies, tabulate votes</a:t>
            </a:r>
          </a:p>
          <a:p>
            <a:pPr lvl="1" eaLnBrk="1" hangingPunct="1">
              <a:spcBef>
                <a:spcPts val="0"/>
              </a:spcBef>
            </a:pPr>
            <a:r>
              <a:rPr lang="en-US" altLang="en-US" sz="1800" dirty="0"/>
              <a:t>Dominant player: </a:t>
            </a:r>
            <a:r>
              <a:rPr lang="en-US" altLang="en-US" sz="1800" dirty="0" err="1"/>
              <a:t>Broadridge</a:t>
            </a:r>
            <a:r>
              <a:rPr lang="en-US" altLang="en-US" sz="1800" dirty="0"/>
              <a:t> (spun-off from Automatic Data Processing (ADP))</a:t>
            </a:r>
          </a:p>
          <a:p>
            <a:pPr eaLnBrk="1" hangingPunct="1">
              <a:spcBef>
                <a:spcPts val="0"/>
              </a:spcBef>
            </a:pPr>
            <a:r>
              <a:rPr lang="en-US" altLang="en-US" sz="2400" dirty="0"/>
              <a:t>Governance analysis</a:t>
            </a:r>
          </a:p>
          <a:p>
            <a:pPr lvl="1" eaLnBrk="1" hangingPunct="1">
              <a:spcBef>
                <a:spcPts val="0"/>
              </a:spcBef>
            </a:pPr>
            <a:r>
              <a:rPr lang="en-US" altLang="en-US" sz="2000" dirty="0"/>
              <a:t>Proxy advisory firms investigate issues that SHs are asked to vote on &amp; write reports recommending to SHs how to vote on these issues</a:t>
            </a:r>
          </a:p>
          <a:p>
            <a:pPr lvl="1" eaLnBrk="1" hangingPunct="1">
              <a:spcBef>
                <a:spcPts val="0"/>
              </a:spcBef>
            </a:pPr>
            <a:r>
              <a:rPr lang="en-US" altLang="en-US" sz="2000" dirty="0"/>
              <a:t>Dominant players: Institutional Shareholder Services (ISS); Glass, Lewis &amp; Co.</a:t>
            </a:r>
          </a:p>
        </p:txBody>
      </p:sp>
    </p:spTree>
    <p:extLst>
      <p:ext uri="{BB962C8B-B14F-4D97-AF65-F5344CB8AC3E}">
        <p14:creationId xmlns:p14="http://schemas.microsoft.com/office/powerpoint/2010/main" val="13070103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514350" indent="-514350" eaLnBrk="1" hangingPunct="1">
              <a:spcBef>
                <a:spcPts val="0"/>
              </a:spcBef>
              <a:buFont typeface="+mj-lt"/>
              <a:buAutoNum type="alphaLcPeriod"/>
            </a:pPr>
            <a:r>
              <a:rPr lang="en-US" altLang="en-US" sz="2800" dirty="0">
                <a:solidFill>
                  <a:srgbClr val="0070C0"/>
                </a:solidFill>
              </a:rPr>
              <a:t>Shareholder voting</a:t>
            </a:r>
          </a:p>
          <a:p>
            <a:pPr marL="857250" lvl="1" indent="-457200" eaLnBrk="1" hangingPunct="1">
              <a:spcBef>
                <a:spcPts val="0"/>
              </a:spcBef>
              <a:buFont typeface="+mj-lt"/>
              <a:buAutoNum type="arabicPeriod"/>
            </a:pPr>
            <a:r>
              <a:rPr lang="en-US" altLang="en-US" sz="2400" dirty="0"/>
              <a:t>Mechanics of SH voting</a:t>
            </a:r>
          </a:p>
          <a:p>
            <a:pPr marL="857250" lvl="1" indent="-457200" eaLnBrk="1" hangingPunct="1">
              <a:spcBef>
                <a:spcPts val="0"/>
              </a:spcBef>
              <a:buFont typeface="+mj-lt"/>
              <a:buAutoNum type="arabicPeriod"/>
            </a:pPr>
            <a:r>
              <a:rPr lang="en-US" altLang="en-US" sz="2400" dirty="0">
                <a:solidFill>
                  <a:srgbClr val="0070C0"/>
                </a:solidFill>
              </a:rPr>
              <a:t>Proxy solicitation</a:t>
            </a:r>
          </a:p>
          <a:p>
            <a:pPr marL="857250" lvl="1" indent="-457200" eaLnBrk="1" hangingPunct="1">
              <a:spcBef>
                <a:spcPts val="0"/>
              </a:spcBef>
              <a:buFont typeface="+mj-lt"/>
              <a:buAutoNum type="arabicPeriod"/>
            </a:pPr>
            <a:r>
              <a:rPr lang="en-US" altLang="en-US" sz="2400" dirty="0"/>
              <a:t>Controlling the agenda</a:t>
            </a:r>
          </a:p>
          <a:p>
            <a:pPr marL="514350" indent="-514350" eaLnBrk="1" hangingPunct="1">
              <a:spcBef>
                <a:spcPts val="0"/>
              </a:spcBef>
              <a:buFont typeface="+mj-lt"/>
              <a:buAutoNum type="alphaLcPeriod"/>
            </a:pPr>
            <a:r>
              <a:rPr lang="en-US" altLang="en-US" sz="2800" dirty="0"/>
              <a:t>Shareholder litigation</a:t>
            </a:r>
          </a:p>
        </p:txBody>
      </p:sp>
    </p:spTree>
    <p:extLst>
      <p:ext uri="{BB962C8B-B14F-4D97-AF65-F5344CB8AC3E}">
        <p14:creationId xmlns:p14="http://schemas.microsoft.com/office/powerpoint/2010/main" val="16162771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dirty="0"/>
              <a:t>Proxy solicitation</a:t>
            </a:r>
            <a:br>
              <a:rPr lang="en-US" altLang="en-US" dirty="0"/>
            </a:br>
            <a:r>
              <a:rPr lang="en-US" altLang="en-US" sz="3500" dirty="0"/>
              <a:t>Effect of SH apathy on voting</a:t>
            </a:r>
          </a:p>
        </p:txBody>
      </p:sp>
      <p:sp>
        <p:nvSpPr>
          <p:cNvPr id="54275"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From BA: difficult for beneficiaries to govern when they have -</a:t>
            </a:r>
          </a:p>
          <a:p>
            <a:pPr lvl="1" eaLnBrk="1" hangingPunct="1">
              <a:spcBef>
                <a:spcPts val="0"/>
              </a:spcBef>
            </a:pPr>
            <a:r>
              <a:rPr lang="en-US" altLang="en-US" sz="2000" dirty="0"/>
              <a:t>High cost to act collectively</a:t>
            </a:r>
          </a:p>
          <a:p>
            <a:pPr lvl="1" eaLnBrk="1" hangingPunct="1">
              <a:spcBef>
                <a:spcPts val="0"/>
              </a:spcBef>
            </a:pPr>
            <a:r>
              <a:rPr lang="en-US" altLang="en-US" sz="2000" dirty="0"/>
              <a:t>Unequal access to info/expertise</a:t>
            </a:r>
          </a:p>
          <a:p>
            <a:pPr lvl="1" eaLnBrk="1" hangingPunct="1">
              <a:spcBef>
                <a:spcPts val="0"/>
              </a:spcBef>
            </a:pPr>
            <a:r>
              <a:rPr lang="en-US" altLang="en-US" sz="2000" dirty="0"/>
              <a:t>Differing business interests</a:t>
            </a:r>
          </a:p>
          <a:p>
            <a:pPr eaLnBrk="1" hangingPunct="1">
              <a:lnSpc>
                <a:spcPct val="90000"/>
              </a:lnSpc>
              <a:spcBef>
                <a:spcPct val="0"/>
              </a:spcBef>
            </a:pPr>
            <a:r>
              <a:rPr lang="en-US" altLang="en-US" sz="2400" dirty="0"/>
              <a:t>This is the typical situation with SHs in public firms, which is why we need delegated control (firm managed by the board)</a:t>
            </a:r>
          </a:p>
          <a:p>
            <a:pPr eaLnBrk="1" hangingPunct="1">
              <a:lnSpc>
                <a:spcPct val="90000"/>
              </a:lnSpc>
              <a:spcBef>
                <a:spcPct val="0"/>
              </a:spcBef>
            </a:pPr>
            <a:r>
              <a:rPr lang="en-US" altLang="en-US" sz="2400" dirty="0"/>
              <a:t>SH voting serves as a check on the board, but it is a form of collective action, so most SHs are likely to be rationally apathetic</a:t>
            </a:r>
          </a:p>
          <a:p>
            <a:pPr lvl="1" eaLnBrk="1" hangingPunct="1">
              <a:lnSpc>
                <a:spcPct val="90000"/>
              </a:lnSpc>
              <a:spcBef>
                <a:spcPct val="0"/>
              </a:spcBef>
            </a:pPr>
            <a:r>
              <a:rPr lang="en-US" altLang="en-US" sz="2000" dirty="0"/>
              <a:t>E.g., Acme is worth $10B; Joe owns $10,000 of stock (one-millionth of the firm)</a:t>
            </a:r>
          </a:p>
          <a:p>
            <a:pPr lvl="1" eaLnBrk="1" hangingPunct="1">
              <a:lnSpc>
                <a:spcPct val="90000"/>
              </a:lnSpc>
              <a:spcBef>
                <a:spcPct val="0"/>
              </a:spcBef>
            </a:pPr>
            <a:r>
              <a:rPr lang="en-US" altLang="en-US" sz="2000" dirty="0"/>
              <a:t>Voting for the “right” directors adds $1B to the value of the firm</a:t>
            </a:r>
          </a:p>
          <a:p>
            <a:pPr lvl="1" eaLnBrk="1" hangingPunct="1">
              <a:lnSpc>
                <a:spcPct val="90000"/>
              </a:lnSpc>
              <a:spcBef>
                <a:spcPct val="0"/>
              </a:spcBef>
            </a:pPr>
            <a:r>
              <a:rPr lang="en-US" altLang="en-US" sz="2000" dirty="0"/>
              <a:t>Joe’s share of the added value is $1,000 – not enough to cover travel &amp; lodging expenses for the SH meeting</a:t>
            </a:r>
          </a:p>
          <a:p>
            <a:pPr eaLnBrk="1" hangingPunct="1">
              <a:lnSpc>
                <a:spcPct val="90000"/>
              </a:lnSpc>
              <a:spcBef>
                <a:spcPct val="0"/>
              </a:spcBef>
            </a:pPr>
            <a:r>
              <a:rPr lang="en-US" altLang="en-US" sz="2400" dirty="0"/>
              <a:t>If we want </a:t>
            </a:r>
            <a:r>
              <a:rPr lang="en-US" altLang="en-US" sz="2400" dirty="0" err="1"/>
              <a:t>mSHs</a:t>
            </a:r>
            <a:r>
              <a:rPr lang="en-US" altLang="en-US" sz="2400" dirty="0"/>
              <a:t> to vote, we need to make it very inexpensive for them to do so</a:t>
            </a:r>
          </a:p>
          <a:p>
            <a:pPr lvl="1" eaLnBrk="1" hangingPunct="1">
              <a:lnSpc>
                <a:spcPct val="90000"/>
              </a:lnSpc>
              <a:spcBef>
                <a:spcPct val="0"/>
              </a:spcBef>
            </a:pPr>
            <a:r>
              <a:rPr lang="en-US" altLang="en-US" sz="2000" dirty="0"/>
              <a:t>How? Voting by proxy: cheaper participation at the cost of lower quality of deliberation</a:t>
            </a:r>
          </a:p>
        </p:txBody>
      </p:sp>
    </p:spTree>
    <p:extLst>
      <p:ext uri="{BB962C8B-B14F-4D97-AF65-F5344CB8AC3E}">
        <p14:creationId xmlns:p14="http://schemas.microsoft.com/office/powerpoint/2010/main" val="10727906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en-US" dirty="0"/>
              <a:t>Proxy solicitation</a:t>
            </a:r>
            <a:br>
              <a:rPr lang="en-US" altLang="en-US" dirty="0"/>
            </a:br>
            <a:r>
              <a:rPr lang="en-US" altLang="en-US" sz="3500" dirty="0"/>
              <a:t>The proxy card</a:t>
            </a:r>
            <a:endParaRPr lang="en-US" altLang="en-US" dirty="0"/>
          </a:p>
        </p:txBody>
      </p:sp>
      <p:sp>
        <p:nvSpPr>
          <p:cNvPr id="55299" name="Rectangle 3"/>
          <p:cNvSpPr>
            <a:spLocks noGrp="1" noChangeArrowheads="1"/>
          </p:cNvSpPr>
          <p:nvPr>
            <p:ph type="body" idx="1"/>
          </p:nvPr>
        </p:nvSpPr>
        <p:spPr>
          <a:xfrm>
            <a:off x="0" y="1447800"/>
            <a:ext cx="9144000" cy="5410200"/>
          </a:xfrm>
          <a:noFill/>
        </p:spPr>
        <p:txBody>
          <a:bodyPr/>
          <a:lstStyle/>
          <a:p>
            <a:pPr eaLnBrk="1" hangingPunct="1"/>
            <a:r>
              <a:rPr lang="en-US" altLang="en-US" sz="2800" dirty="0"/>
              <a:t>SHs can appoint an agent to vote their shares</a:t>
            </a:r>
          </a:p>
          <a:p>
            <a:pPr lvl="1" eaLnBrk="1" hangingPunct="1"/>
            <a:r>
              <a:rPr lang="en-US" altLang="en-US" sz="2400" dirty="0"/>
              <a:t>Agent is called “proxy holder” (or “proxy”)</a:t>
            </a:r>
          </a:p>
          <a:p>
            <a:pPr lvl="1" eaLnBrk="1" hangingPunct="1"/>
            <a:r>
              <a:rPr lang="en-US" altLang="en-US" sz="2400" dirty="0"/>
              <a:t>Document appointing the agent is called “proxy card” (or “proxy”)</a:t>
            </a:r>
          </a:p>
        </p:txBody>
      </p:sp>
      <p:pic>
        <p:nvPicPr>
          <p:cNvPr id="553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971800"/>
            <a:ext cx="5767388" cy="319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04254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dirty="0"/>
              <a:t>Proxy solicitation</a:t>
            </a:r>
            <a:br>
              <a:rPr lang="en-US" altLang="en-US" dirty="0"/>
            </a:br>
            <a:r>
              <a:rPr lang="en-US" altLang="en-US" sz="3500" dirty="0"/>
              <a:t>The proxy card</a:t>
            </a:r>
            <a:endParaRPr lang="en-US" altLang="en-US" dirty="0"/>
          </a:p>
        </p:txBody>
      </p:sp>
      <p:pic>
        <p:nvPicPr>
          <p:cNvPr id="563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868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Text Box 4"/>
          <p:cNvSpPr txBox="1">
            <a:spLocks noChangeArrowheads="1"/>
          </p:cNvSpPr>
          <p:nvPr/>
        </p:nvSpPr>
        <p:spPr bwMode="auto">
          <a:xfrm>
            <a:off x="1905000" y="6248400"/>
            <a:ext cx="525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b="1">
                <a:latin typeface="Arial" charset="0"/>
              </a:rPr>
              <a:t>Microsoft Corp. Proxy Card - Back</a:t>
            </a:r>
          </a:p>
        </p:txBody>
      </p:sp>
    </p:spTree>
    <p:extLst>
      <p:ext uri="{BB962C8B-B14F-4D97-AF65-F5344CB8AC3E}">
        <p14:creationId xmlns:p14="http://schemas.microsoft.com/office/powerpoint/2010/main" val="38405075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dirty="0"/>
              <a:t>Proxy solicitation</a:t>
            </a:r>
            <a:br>
              <a:rPr lang="en-US" altLang="en-US" dirty="0"/>
            </a:br>
            <a:r>
              <a:rPr lang="en-US" altLang="en-US" sz="3500" dirty="0"/>
              <a:t>Application of §14(a)</a:t>
            </a:r>
          </a:p>
        </p:txBody>
      </p:sp>
      <p:sp>
        <p:nvSpPr>
          <p:cNvPr id="5734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Exchange Act §14(a): “It shall be unlawful for any person… </a:t>
            </a:r>
            <a:r>
              <a:rPr lang="en-US" altLang="en-US" sz="2400" dirty="0">
                <a:solidFill>
                  <a:schemeClr val="hlink"/>
                </a:solidFill>
              </a:rPr>
              <a:t>in contravention of such rules and regulations as the Commission may prescribe</a:t>
            </a:r>
            <a:r>
              <a:rPr lang="en-US" altLang="en-US" sz="2400" dirty="0"/>
              <a:t>… to </a:t>
            </a:r>
            <a:r>
              <a:rPr lang="en-US" altLang="en-US" sz="2400" b="1" u="sng" dirty="0"/>
              <a:t>solicit</a:t>
            </a:r>
            <a:r>
              <a:rPr lang="en-US" altLang="en-US" sz="2400" dirty="0"/>
              <a:t> or to permit the use of his name to solicit any proxy or consent or authorization </a:t>
            </a:r>
            <a:r>
              <a:rPr lang="en-US" altLang="en-US" sz="2200" dirty="0">
                <a:solidFill>
                  <a:srgbClr val="008000"/>
                </a:solidFill>
              </a:rPr>
              <a:t>in respect of any [registered security]</a:t>
            </a:r>
            <a:r>
              <a:rPr lang="en-US" altLang="en-US" sz="2200" dirty="0"/>
              <a:t>”</a:t>
            </a:r>
          </a:p>
          <a:p>
            <a:pPr eaLnBrk="1" hangingPunct="1">
              <a:spcBef>
                <a:spcPct val="0"/>
              </a:spcBef>
            </a:pPr>
            <a:r>
              <a:rPr lang="en-US" altLang="en-US" sz="2400" dirty="0">
                <a:solidFill>
                  <a:schemeClr val="hlink"/>
                </a:solidFill>
              </a:rPr>
              <a:t>§14(a) relies on SEC rules to provide it with content</a:t>
            </a:r>
          </a:p>
          <a:p>
            <a:pPr eaLnBrk="1" hangingPunct="1">
              <a:spcBef>
                <a:spcPct val="0"/>
              </a:spcBef>
            </a:pPr>
            <a:r>
              <a:rPr lang="en-US" altLang="en-US" sz="2400" dirty="0">
                <a:solidFill>
                  <a:srgbClr val="008000"/>
                </a:solidFill>
              </a:rPr>
              <a:t>Applies only to registered securities</a:t>
            </a:r>
          </a:p>
          <a:p>
            <a:pPr eaLnBrk="1" hangingPunct="1">
              <a:spcBef>
                <a:spcPct val="0"/>
              </a:spcBef>
            </a:pPr>
            <a:r>
              <a:rPr lang="en-US" altLang="en-US" sz="2400" dirty="0"/>
              <a:t>Applies only to </a:t>
            </a:r>
            <a:r>
              <a:rPr lang="en-US" altLang="en-US" sz="2400" b="1" u="sng" dirty="0"/>
              <a:t>solicitations</a:t>
            </a:r>
          </a:p>
        </p:txBody>
      </p:sp>
    </p:spTree>
    <p:extLst>
      <p:ext uri="{BB962C8B-B14F-4D97-AF65-F5344CB8AC3E}">
        <p14:creationId xmlns:p14="http://schemas.microsoft.com/office/powerpoint/2010/main" val="39471409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dirty="0"/>
              <a:t>Proxy solicitation</a:t>
            </a:r>
            <a:br>
              <a:rPr lang="en-US" altLang="en-US" dirty="0"/>
            </a:br>
            <a:r>
              <a:rPr lang="en-US" altLang="en-US" sz="3500" dirty="0"/>
              <a:t>Application of §14(a) – “solicitation”</a:t>
            </a:r>
          </a:p>
        </p:txBody>
      </p:sp>
      <p:sp>
        <p:nvSpPr>
          <p:cNvPr id="5837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Rule 14a-1(l)(1): “Solicitation” includes</a:t>
            </a:r>
          </a:p>
          <a:p>
            <a:pPr lvl="1" eaLnBrk="1" hangingPunct="1">
              <a:spcBef>
                <a:spcPct val="0"/>
              </a:spcBef>
            </a:pPr>
            <a:r>
              <a:rPr lang="en-US" altLang="en-US" sz="2200" dirty="0"/>
              <a:t>Request for a proxy</a:t>
            </a:r>
          </a:p>
          <a:p>
            <a:pPr lvl="2" eaLnBrk="1" hangingPunct="1">
              <a:spcBef>
                <a:spcPct val="0"/>
              </a:spcBef>
            </a:pPr>
            <a:r>
              <a:rPr lang="en-US" altLang="en-US" sz="2200" dirty="0"/>
              <a:t>Whether or not accompanied by or included in a form of proxy</a:t>
            </a:r>
          </a:p>
          <a:p>
            <a:pPr lvl="1" eaLnBrk="1" hangingPunct="1">
              <a:spcBef>
                <a:spcPct val="0"/>
              </a:spcBef>
            </a:pPr>
            <a:r>
              <a:rPr lang="en-US" altLang="en-US" sz="2200" dirty="0"/>
              <a:t>Request to execute/not to execute/to revoke a proxy</a:t>
            </a:r>
          </a:p>
          <a:p>
            <a:pPr lvl="1" eaLnBrk="1" hangingPunct="1">
              <a:spcBef>
                <a:spcPct val="0"/>
              </a:spcBef>
            </a:pPr>
            <a:r>
              <a:rPr lang="en-US" altLang="en-US" sz="2200" dirty="0"/>
              <a:t>Furnishing a form of proxy or other communication to security holders under circumstances reasonably calculated to result in procurement, withholding or revocation of a proxy</a:t>
            </a:r>
          </a:p>
          <a:p>
            <a:pPr eaLnBrk="1" hangingPunct="1">
              <a:spcBef>
                <a:spcPct val="0"/>
              </a:spcBef>
            </a:pPr>
            <a:r>
              <a:rPr lang="en-US" altLang="en-US" sz="2400" dirty="0"/>
              <a:t>Rules 14a-1(l)(2) &amp; 14a-2 exempt certain activities from the definition of “solicitation” or from some or all of the SEC rules regarding solicitations</a:t>
            </a:r>
          </a:p>
        </p:txBody>
      </p:sp>
    </p:spTree>
    <p:extLst>
      <p:ext uri="{BB962C8B-B14F-4D97-AF65-F5344CB8AC3E}">
        <p14:creationId xmlns:p14="http://schemas.microsoft.com/office/powerpoint/2010/main" val="34700420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dirty="0"/>
              <a:t>Proxy solicitation</a:t>
            </a:r>
            <a:br>
              <a:rPr lang="en-US" altLang="en-US" dirty="0"/>
            </a:br>
            <a:r>
              <a:rPr lang="en-US" altLang="en-US" sz="3500" dirty="0"/>
              <a:t>Proxy statement</a:t>
            </a:r>
            <a:endParaRPr lang="en-US" altLang="en-US" sz="3600" dirty="0"/>
          </a:p>
        </p:txBody>
      </p:sp>
      <p:sp>
        <p:nvSpPr>
          <p:cNvPr id="5939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Rule 14a-3(a) – Anyone soliciting a proxy must first provide a written proxy statement (following a prescribed form)</a:t>
            </a:r>
          </a:p>
          <a:p>
            <a:pPr lvl="1" eaLnBrk="1" hangingPunct="1">
              <a:spcBef>
                <a:spcPct val="0"/>
              </a:spcBef>
            </a:pPr>
            <a:r>
              <a:rPr lang="en-US" altLang="en-US" sz="1900" dirty="0"/>
              <a:t>Exception (Rule 14a-12) – solicitation may be made before filing proxy statement, if:</a:t>
            </a:r>
          </a:p>
          <a:p>
            <a:pPr lvl="2" eaLnBrk="1" hangingPunct="1">
              <a:spcBef>
                <a:spcPct val="0"/>
              </a:spcBef>
            </a:pPr>
            <a:r>
              <a:rPr lang="en-US" altLang="en-US" sz="1900" dirty="0"/>
              <a:t>Solicitation identifies the persons soliciting, discloses their interests &amp; advises SHs to read the proxy statement;</a:t>
            </a:r>
          </a:p>
          <a:p>
            <a:pPr lvl="2" eaLnBrk="1" hangingPunct="1">
              <a:spcBef>
                <a:spcPct val="0"/>
              </a:spcBef>
            </a:pPr>
            <a:r>
              <a:rPr lang="en-US" altLang="en-US" sz="1900" dirty="0"/>
              <a:t>Solicitation is filed with SEC; and</a:t>
            </a:r>
          </a:p>
          <a:p>
            <a:pPr lvl="2" eaLnBrk="1" hangingPunct="1">
              <a:spcBef>
                <a:spcPct val="0"/>
              </a:spcBef>
            </a:pPr>
            <a:r>
              <a:rPr lang="en-US" altLang="en-US" sz="1900" dirty="0"/>
              <a:t>Proxy statement is sent to SHs at same time as proxy card</a:t>
            </a:r>
          </a:p>
          <a:p>
            <a:pPr eaLnBrk="1" hangingPunct="1">
              <a:spcBef>
                <a:spcPct val="0"/>
              </a:spcBef>
            </a:pPr>
            <a:r>
              <a:rPr lang="en-US" altLang="en-US" sz="2400" dirty="0"/>
              <a:t>Electing directors: Rule 14a-3(b) – Board must provide an annual report before soliciting proxies for the annual meeting</a:t>
            </a:r>
          </a:p>
          <a:p>
            <a:pPr lvl="1" eaLnBrk="1" hangingPunct="1">
              <a:spcBef>
                <a:spcPct val="0"/>
              </a:spcBef>
            </a:pPr>
            <a:r>
              <a:rPr lang="en-US" altLang="en-US" sz="2000" dirty="0"/>
              <a:t>This determines the timing of the annual meeting; end of the firm’s fiscal year + time to prepare annual report + advance notice for the SH meeting</a:t>
            </a:r>
          </a:p>
          <a:p>
            <a:pPr eaLnBrk="1" hangingPunct="1">
              <a:spcBef>
                <a:spcPct val="0"/>
              </a:spcBef>
            </a:pPr>
            <a:r>
              <a:rPr lang="en-US" altLang="en-US" sz="2400" dirty="0"/>
              <a:t>Filing (Rule 14a-6) – Proxy statement must be filed with SEC</a:t>
            </a:r>
          </a:p>
          <a:p>
            <a:pPr lvl="1" eaLnBrk="1" hangingPunct="1">
              <a:spcBef>
                <a:spcPct val="0"/>
              </a:spcBef>
            </a:pPr>
            <a:r>
              <a:rPr lang="en-US" altLang="en-US" sz="2000" dirty="0"/>
              <a:t>Preliminary proxy statement: 10+ days before sending</a:t>
            </a:r>
          </a:p>
          <a:p>
            <a:pPr lvl="2" eaLnBrk="1" hangingPunct="1">
              <a:spcBef>
                <a:spcPct val="0"/>
              </a:spcBef>
            </a:pPr>
            <a:r>
              <a:rPr lang="en-US" altLang="en-US" sz="1700" dirty="0"/>
              <a:t>Required unless only issues are electing directors, approving accountant &amp; SH resolutions, and statement doesn’t comment on an opposing solicitation (Rule 14a-6(a))</a:t>
            </a:r>
          </a:p>
          <a:p>
            <a:pPr lvl="1" eaLnBrk="1" hangingPunct="1">
              <a:spcBef>
                <a:spcPct val="0"/>
              </a:spcBef>
            </a:pPr>
            <a:r>
              <a:rPr lang="en-US" altLang="en-US" sz="2000" dirty="0"/>
              <a:t>Definitive proxy statement: Filed by day it is sent to SHs</a:t>
            </a:r>
          </a:p>
        </p:txBody>
      </p:sp>
    </p:spTree>
    <p:extLst>
      <p:ext uri="{BB962C8B-B14F-4D97-AF65-F5344CB8AC3E}">
        <p14:creationId xmlns:p14="http://schemas.microsoft.com/office/powerpoint/2010/main" val="11492292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dirty="0"/>
              <a:t>Proxy solicitation</a:t>
            </a:r>
            <a:br>
              <a:rPr lang="en-US" altLang="en-US" sz="3500" dirty="0"/>
            </a:br>
            <a:r>
              <a:rPr lang="en-US" altLang="en-US" sz="3500" dirty="0"/>
              <a:t>Additional §14(a) Rules</a:t>
            </a:r>
          </a:p>
        </p:txBody>
      </p:sp>
      <p:sp>
        <p:nvSpPr>
          <p:cNvPr id="6144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b="1" dirty="0"/>
              <a:t>SH proposals</a:t>
            </a:r>
            <a:r>
              <a:rPr lang="en-US" altLang="en-US" sz="2400" dirty="0"/>
              <a:t>: Rule 14a-8 requires, under certain circumstances, that the board include in its own proxy materials proposals that a SH wants to vote on in the SH meeting</a:t>
            </a:r>
          </a:p>
          <a:p>
            <a:pPr lvl="1" eaLnBrk="1" hangingPunct="1">
              <a:spcBef>
                <a:spcPct val="0"/>
              </a:spcBef>
            </a:pPr>
            <a:r>
              <a:rPr lang="en-US" altLang="en-US" sz="2000" dirty="0"/>
              <a:t>We will address this rule when we discuss controlling the SH meeting agenda</a:t>
            </a:r>
          </a:p>
          <a:p>
            <a:pPr eaLnBrk="1" hangingPunct="1">
              <a:spcBef>
                <a:spcPct val="0"/>
              </a:spcBef>
            </a:pPr>
            <a:endParaRPr lang="en-US" altLang="en-US" sz="2800" dirty="0"/>
          </a:p>
          <a:p>
            <a:pPr eaLnBrk="1" hangingPunct="1">
              <a:spcBef>
                <a:spcPct val="0"/>
              </a:spcBef>
            </a:pPr>
            <a:r>
              <a:rPr lang="en-US" altLang="en-US" sz="2400" b="1" dirty="0"/>
              <a:t>Fraud</a:t>
            </a:r>
            <a:r>
              <a:rPr lang="en-US" altLang="en-US" sz="2400" dirty="0"/>
              <a:t>: Rule 14a-9 prohibits false or misleading statements in connection with soliciting proxies</a:t>
            </a:r>
          </a:p>
          <a:p>
            <a:pPr lvl="1" eaLnBrk="1" hangingPunct="1">
              <a:spcBef>
                <a:spcPct val="0"/>
              </a:spcBef>
            </a:pPr>
            <a:r>
              <a:rPr lang="en-US" altLang="en-US" sz="2000" dirty="0"/>
              <a:t>We will address now how Rule 14a-9 is enforced</a:t>
            </a:r>
          </a:p>
        </p:txBody>
      </p:sp>
    </p:spTree>
    <p:extLst>
      <p:ext uri="{BB962C8B-B14F-4D97-AF65-F5344CB8AC3E}">
        <p14:creationId xmlns:p14="http://schemas.microsoft.com/office/powerpoint/2010/main" val="2418314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dirty="0"/>
              <a:t>Ownership structure</a:t>
            </a:r>
            <a:br>
              <a:rPr lang="en-US" altLang="en-US" dirty="0"/>
            </a:br>
            <a:r>
              <a:rPr lang="en-US" altLang="en-US" sz="3500" dirty="0"/>
              <a:t>Advantages &amp; disadvantages</a:t>
            </a:r>
            <a:endParaRPr lang="en-US" altLang="en-US" dirty="0"/>
          </a:p>
        </p:txBody>
      </p:sp>
      <p:sp>
        <p:nvSpPr>
          <p:cNvPr id="65539" name="Rectangle 3"/>
          <p:cNvSpPr>
            <a:spLocks noGrp="1" noChangeArrowheads="1"/>
          </p:cNvSpPr>
          <p:nvPr>
            <p:ph type="body" idx="1"/>
          </p:nvPr>
        </p:nvSpPr>
        <p:spPr>
          <a:xfrm>
            <a:off x="0" y="1447800"/>
            <a:ext cx="9144000" cy="5410200"/>
          </a:xfrm>
        </p:spPr>
        <p:txBody>
          <a:bodyPr/>
          <a:lstStyle/>
          <a:p>
            <a:pPr eaLnBrk="1" hangingPunct="1"/>
            <a:endParaRPr lang="en-US" altLang="en-US" sz="2800" dirty="0"/>
          </a:p>
          <a:p>
            <a:pPr eaLnBrk="1" hangingPunct="1"/>
            <a:endParaRPr lang="en-US" altLang="en-US" sz="2800" dirty="0"/>
          </a:p>
          <a:p>
            <a:pPr eaLnBrk="1" hangingPunct="1"/>
            <a:endParaRPr lang="en-US" altLang="en-US" sz="2800" dirty="0"/>
          </a:p>
          <a:p>
            <a:pPr eaLnBrk="1" hangingPunct="1"/>
            <a:endParaRPr lang="en-US" altLang="en-US" sz="2800" dirty="0"/>
          </a:p>
          <a:p>
            <a:pPr eaLnBrk="1" hangingPunct="1">
              <a:spcBef>
                <a:spcPct val="0"/>
              </a:spcBef>
            </a:pPr>
            <a:endParaRPr lang="en-US" altLang="en-US" sz="2400" dirty="0"/>
          </a:p>
          <a:p>
            <a:pPr eaLnBrk="1" hangingPunct="1">
              <a:spcBef>
                <a:spcPct val="0"/>
              </a:spcBef>
            </a:pPr>
            <a:r>
              <a:rPr lang="en-US" altLang="en-US" sz="2400" dirty="0"/>
              <a:t>Which factor matters most? This changes over time, place &amp; industry</a:t>
            </a:r>
          </a:p>
          <a:p>
            <a:pPr lvl="1" eaLnBrk="1" hangingPunct="1">
              <a:spcBef>
                <a:spcPct val="0"/>
              </a:spcBef>
            </a:pPr>
            <a:r>
              <a:rPr lang="en-US" altLang="en-US" sz="2000" dirty="0"/>
              <a:t>Agent problem matters more when corporate actor performance is difficult for outsiders to assess</a:t>
            </a:r>
          </a:p>
          <a:p>
            <a:pPr lvl="1" eaLnBrk="1" hangingPunct="1">
              <a:spcBef>
                <a:spcPct val="0"/>
              </a:spcBef>
            </a:pPr>
            <a:r>
              <a:rPr lang="en-US" altLang="en-US" sz="2000" dirty="0"/>
              <a:t>Principal problem matters more when SHs widely differ in their vision for, benefit from, or knowledge about the firm</a:t>
            </a:r>
          </a:p>
          <a:p>
            <a:pPr lvl="1" eaLnBrk="1" hangingPunct="1">
              <a:spcBef>
                <a:spcPct val="0"/>
              </a:spcBef>
            </a:pPr>
            <a:r>
              <a:rPr lang="en-US" altLang="en-US" sz="2000" dirty="0"/>
              <a:t>Access to equity capital matters more when business has negative </a:t>
            </a:r>
            <a:r>
              <a:rPr lang="en-US" altLang="en-US" sz="2000" dirty="0" err="1"/>
              <a:t>cashflow</a:t>
            </a:r>
            <a:r>
              <a:rPr lang="en-US" altLang="en-US" sz="2000" dirty="0"/>
              <a:t> &amp; when equity markets are more efficient relative to debt markets</a:t>
            </a:r>
          </a:p>
          <a:p>
            <a:pPr eaLnBrk="1" hangingPunct="1">
              <a:spcBef>
                <a:spcPct val="0"/>
              </a:spcBef>
            </a:pPr>
            <a:r>
              <a:rPr lang="en-US" altLang="en-US" sz="2400" dirty="0"/>
              <a:t>Because optimal ownership structure changes over time, law allows firms to shift firm between sole, concentrated &amp; dispersed ownership</a:t>
            </a:r>
          </a:p>
        </p:txBody>
      </p:sp>
      <p:graphicFrame>
        <p:nvGraphicFramePr>
          <p:cNvPr id="5" name="Table 4"/>
          <p:cNvGraphicFramePr>
            <a:graphicFrameLocks noGrp="1"/>
          </p:cNvGraphicFramePr>
          <p:nvPr>
            <p:extLst>
              <p:ext uri="{D42A27DB-BD31-4B8C-83A1-F6EECF244321}">
                <p14:modId xmlns:p14="http://schemas.microsoft.com/office/powerpoint/2010/main" val="1224154746"/>
              </p:ext>
            </p:extLst>
          </p:nvPr>
        </p:nvGraphicFramePr>
        <p:xfrm>
          <a:off x="914400" y="1600200"/>
          <a:ext cx="7620000" cy="2122764"/>
        </p:xfrm>
        <a:graphic>
          <a:graphicData uri="http://schemas.openxmlformats.org/drawingml/2006/table">
            <a:tbl>
              <a:tblPr firstRow="1" bandRow="1">
                <a:tableStyleId>{5C22544A-7EE6-4342-B048-85BDC9FD1C3A}</a:tableStyleId>
              </a:tblPr>
              <a:tblGrid>
                <a:gridCol w="2758966">
                  <a:extLst>
                    <a:ext uri="{9D8B030D-6E8A-4147-A177-3AD203B41FA5}">
                      <a16:colId xmlns:a16="http://schemas.microsoft.com/office/drawing/2014/main" val="20000"/>
                    </a:ext>
                  </a:extLst>
                </a:gridCol>
                <a:gridCol w="1584434">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370681">
                <a:tc>
                  <a:txBody>
                    <a:bodyPr/>
                    <a:lstStyle/>
                    <a:p>
                      <a:r>
                        <a:rPr lang="en-US" sz="1800" dirty="0">
                          <a:solidFill>
                            <a:schemeClr val="tx1"/>
                          </a:solidFill>
                        </a:rPr>
                        <a:t>Ownership</a:t>
                      </a:r>
                      <a:br>
                        <a:rPr lang="en-US" sz="1800" dirty="0">
                          <a:solidFill>
                            <a:schemeClr val="tx1"/>
                          </a:solidFill>
                        </a:rPr>
                      </a:br>
                      <a:endParaRPr lang="en-US" sz="1800" b="0" dirty="0">
                        <a:solidFill>
                          <a:schemeClr val="tx1"/>
                        </a:solidFill>
                      </a:endParaRPr>
                    </a:p>
                  </a:txBody>
                  <a:tcPr marT="45700" marB="45700">
                    <a:noFill/>
                  </a:tcPr>
                </a:tc>
                <a:tc>
                  <a:txBody>
                    <a:bodyPr/>
                    <a:lstStyle/>
                    <a:p>
                      <a:pPr algn="ctr"/>
                      <a:r>
                        <a:rPr lang="en-US" sz="1800" dirty="0">
                          <a:solidFill>
                            <a:schemeClr val="tx1"/>
                          </a:solidFill>
                        </a:rPr>
                        <a:t>Agent problem</a:t>
                      </a:r>
                    </a:p>
                  </a:txBody>
                  <a:tcPr marT="45700" marB="45700">
                    <a:noFill/>
                  </a:tcPr>
                </a:tc>
                <a:tc>
                  <a:txBody>
                    <a:bodyPr/>
                    <a:lstStyle/>
                    <a:p>
                      <a:pPr algn="ctr"/>
                      <a:r>
                        <a:rPr lang="en-US" sz="1800" dirty="0">
                          <a:solidFill>
                            <a:schemeClr val="tx1"/>
                          </a:solidFill>
                        </a:rPr>
                        <a:t>Principal problem</a:t>
                      </a:r>
                    </a:p>
                  </a:txBody>
                  <a:tcPr marT="45700" marB="45700">
                    <a:noFill/>
                  </a:tcPr>
                </a:tc>
                <a:tc>
                  <a:txBody>
                    <a:bodyPr/>
                    <a:lstStyle/>
                    <a:p>
                      <a:pPr algn="ctr"/>
                      <a:r>
                        <a:rPr lang="en-US" sz="1800" dirty="0">
                          <a:solidFill>
                            <a:schemeClr val="tx1"/>
                          </a:solidFill>
                        </a:rPr>
                        <a:t>Access to</a:t>
                      </a:r>
                      <a:br>
                        <a:rPr lang="en-US" sz="1800" dirty="0">
                          <a:solidFill>
                            <a:schemeClr val="tx1"/>
                          </a:solidFill>
                        </a:rPr>
                      </a:br>
                      <a:r>
                        <a:rPr lang="en-US" sz="1800" dirty="0">
                          <a:solidFill>
                            <a:schemeClr val="tx1"/>
                          </a:solidFill>
                        </a:rPr>
                        <a:t>equity capital</a:t>
                      </a:r>
                    </a:p>
                  </a:txBody>
                  <a:tcPr marT="45700" marB="45700">
                    <a:noFill/>
                  </a:tcPr>
                </a:tc>
                <a:extLst>
                  <a:ext uri="{0D108BD9-81ED-4DB2-BD59-A6C34878D82A}">
                    <a16:rowId xmlns:a16="http://schemas.microsoft.com/office/drawing/2014/main" val="10000"/>
                  </a:ext>
                </a:extLst>
              </a:tr>
              <a:tr h="370681">
                <a:tc>
                  <a:txBody>
                    <a:bodyPr/>
                    <a:lstStyle/>
                    <a:p>
                      <a:r>
                        <a:rPr lang="en-US" sz="1800" dirty="0"/>
                        <a:t>Sole </a:t>
                      </a:r>
                      <a:r>
                        <a:rPr lang="en-US" sz="1400" dirty="0"/>
                        <a:t>(no </a:t>
                      </a:r>
                      <a:r>
                        <a:rPr lang="en-US" sz="1400" dirty="0" err="1"/>
                        <a:t>mSHs</a:t>
                      </a:r>
                      <a:r>
                        <a:rPr lang="en-US" sz="1400" dirty="0"/>
                        <a:t>)</a:t>
                      </a:r>
                    </a:p>
                  </a:txBody>
                  <a:tcPr marT="45700" marB="45700">
                    <a:noFill/>
                  </a:tcPr>
                </a:tc>
                <a:tc>
                  <a:txBody>
                    <a:bodyPr/>
                    <a:lstStyle/>
                    <a:p>
                      <a:r>
                        <a:rPr lang="en-US" sz="1800" dirty="0"/>
                        <a:t>Low</a:t>
                      </a:r>
                    </a:p>
                  </a:txBody>
                  <a:tcPr marT="45700" marB="45700">
                    <a:solidFill>
                      <a:srgbClr val="00FF00"/>
                    </a:solidFill>
                  </a:tcPr>
                </a:tc>
                <a:tc>
                  <a:txBody>
                    <a:bodyPr/>
                    <a:lstStyle/>
                    <a:p>
                      <a:r>
                        <a:rPr lang="en-US" sz="1800" dirty="0"/>
                        <a:t>None</a:t>
                      </a:r>
                    </a:p>
                  </a:txBody>
                  <a:tcPr marT="45700" marB="45700">
                    <a:solidFill>
                      <a:srgbClr val="00FF00"/>
                    </a:solidFill>
                  </a:tcPr>
                </a:tc>
                <a:tc>
                  <a:txBody>
                    <a:bodyPr/>
                    <a:lstStyle/>
                    <a:p>
                      <a:r>
                        <a:rPr lang="en-US" sz="1800" dirty="0"/>
                        <a:t>Low</a:t>
                      </a:r>
                    </a:p>
                  </a:txBody>
                  <a:tcPr marT="45700" marB="45700">
                    <a:solidFill>
                      <a:srgbClr val="FF0000"/>
                    </a:solidFill>
                  </a:tcPr>
                </a:tc>
                <a:extLst>
                  <a:ext uri="{0D108BD9-81ED-4DB2-BD59-A6C34878D82A}">
                    <a16:rowId xmlns:a16="http://schemas.microsoft.com/office/drawing/2014/main" val="10001"/>
                  </a:ext>
                </a:extLst>
              </a:tr>
              <a:tr h="370681">
                <a:tc>
                  <a:txBody>
                    <a:bodyPr/>
                    <a:lstStyle/>
                    <a:p>
                      <a:r>
                        <a:rPr lang="en-US" sz="1800" dirty="0"/>
                        <a:t>Concentrated </a:t>
                      </a:r>
                      <a:r>
                        <a:rPr lang="en-US" sz="1400" dirty="0"/>
                        <a:t>(C +</a:t>
                      </a:r>
                      <a:r>
                        <a:rPr lang="en-US" sz="1400" baseline="0" dirty="0"/>
                        <a:t> </a:t>
                      </a:r>
                      <a:r>
                        <a:rPr lang="en-US" sz="1400" baseline="0" dirty="0" err="1"/>
                        <a:t>mSHs</a:t>
                      </a:r>
                      <a:r>
                        <a:rPr lang="en-US" sz="1400" baseline="0" dirty="0"/>
                        <a:t>)</a:t>
                      </a:r>
                      <a:endParaRPr lang="en-US" sz="1400" dirty="0"/>
                    </a:p>
                  </a:txBody>
                  <a:tcPr marT="45700" marB="45700">
                    <a:noFill/>
                  </a:tcPr>
                </a:tc>
                <a:tc>
                  <a:txBody>
                    <a:bodyPr/>
                    <a:lstStyle/>
                    <a:p>
                      <a:r>
                        <a:rPr lang="en-US" sz="1800" dirty="0"/>
                        <a:t>Low-Medium</a:t>
                      </a:r>
                    </a:p>
                  </a:txBody>
                  <a:tcPr marT="45700" marB="45700">
                    <a:solidFill>
                      <a:srgbClr val="FFFF00"/>
                    </a:solidFill>
                  </a:tcPr>
                </a:tc>
                <a:tc>
                  <a:txBody>
                    <a:bodyPr/>
                    <a:lstStyle/>
                    <a:p>
                      <a:r>
                        <a:rPr lang="en-US" sz="1800" dirty="0"/>
                        <a:t>High</a:t>
                      </a:r>
                    </a:p>
                  </a:txBody>
                  <a:tcPr marT="45700" marB="45700">
                    <a:solidFill>
                      <a:srgbClr val="FF0000"/>
                    </a:solidFill>
                  </a:tcPr>
                </a:tc>
                <a:tc>
                  <a:txBody>
                    <a:bodyPr/>
                    <a:lstStyle/>
                    <a:p>
                      <a:r>
                        <a:rPr lang="en-US" sz="1800" dirty="0"/>
                        <a:t>Medium</a:t>
                      </a:r>
                    </a:p>
                  </a:txBody>
                  <a:tcPr marT="45700" marB="45700">
                    <a:solidFill>
                      <a:srgbClr val="FFFF00"/>
                    </a:solidFill>
                  </a:tcPr>
                </a:tc>
                <a:extLst>
                  <a:ext uri="{0D108BD9-81ED-4DB2-BD59-A6C34878D82A}">
                    <a16:rowId xmlns:a16="http://schemas.microsoft.com/office/drawing/2014/main" val="10002"/>
                  </a:ext>
                </a:extLst>
              </a:tr>
              <a:tr h="370681">
                <a:tc>
                  <a:txBody>
                    <a:bodyPr/>
                    <a:lstStyle/>
                    <a:p>
                      <a:r>
                        <a:rPr lang="en-US" sz="1800" dirty="0"/>
                        <a:t>Dispersed</a:t>
                      </a:r>
                      <a:r>
                        <a:rPr lang="en-US" sz="1400" dirty="0"/>
                        <a:t> (no C)</a:t>
                      </a:r>
                    </a:p>
                  </a:txBody>
                  <a:tcPr marT="45700" marB="45700">
                    <a:noFill/>
                  </a:tcPr>
                </a:tc>
                <a:tc>
                  <a:txBody>
                    <a:bodyPr/>
                    <a:lstStyle/>
                    <a:p>
                      <a:r>
                        <a:rPr lang="en-US" sz="1800" dirty="0"/>
                        <a:t>High</a:t>
                      </a:r>
                    </a:p>
                  </a:txBody>
                  <a:tcPr marT="45700" marB="45700">
                    <a:solidFill>
                      <a:srgbClr val="FF0000"/>
                    </a:solidFill>
                  </a:tcPr>
                </a:tc>
                <a:tc>
                  <a:txBody>
                    <a:bodyPr/>
                    <a:lstStyle/>
                    <a:p>
                      <a:r>
                        <a:rPr lang="en-US" sz="1800" dirty="0"/>
                        <a:t>None</a:t>
                      </a:r>
                    </a:p>
                  </a:txBody>
                  <a:tcPr marT="45700" marB="45700">
                    <a:solidFill>
                      <a:srgbClr val="00FF00"/>
                    </a:solidFill>
                  </a:tcPr>
                </a:tc>
                <a:tc>
                  <a:txBody>
                    <a:bodyPr/>
                    <a:lstStyle/>
                    <a:p>
                      <a:r>
                        <a:rPr lang="en-US" sz="1800" dirty="0"/>
                        <a:t>High</a:t>
                      </a:r>
                    </a:p>
                  </a:txBody>
                  <a:tcPr marT="45700" marB="45700">
                    <a:solidFill>
                      <a:srgbClr val="00FF00"/>
                    </a:solidFill>
                  </a:tcPr>
                </a:tc>
                <a:extLst>
                  <a:ext uri="{0D108BD9-81ED-4DB2-BD59-A6C34878D82A}">
                    <a16:rowId xmlns:a16="http://schemas.microsoft.com/office/drawing/2014/main" val="10003"/>
                  </a:ext>
                </a:extLst>
              </a:tr>
              <a:tr h="370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Dispersed</a:t>
                      </a:r>
                      <a:r>
                        <a:rPr lang="en-US" sz="1800" baseline="0" dirty="0"/>
                        <a:t> </a:t>
                      </a:r>
                      <a:r>
                        <a:rPr lang="en-US" sz="1400" baseline="0" dirty="0"/>
                        <a:t>(w/ empowered SHs)</a:t>
                      </a:r>
                      <a:endParaRPr lang="en-US" sz="1400" dirty="0"/>
                    </a:p>
                  </a:txBody>
                  <a:tcPr marT="45700" marB="45700">
                    <a:noFill/>
                  </a:tcPr>
                </a:tc>
                <a:tc>
                  <a:txBody>
                    <a:bodyPr/>
                    <a:lstStyle/>
                    <a:p>
                      <a:r>
                        <a:rPr lang="en-US" sz="1800" dirty="0"/>
                        <a:t>Medium</a:t>
                      </a:r>
                    </a:p>
                  </a:txBody>
                  <a:tcPr marT="45700" marB="45700">
                    <a:solidFill>
                      <a:srgbClr val="FFFF00"/>
                    </a:solidFill>
                  </a:tcPr>
                </a:tc>
                <a:tc>
                  <a:txBody>
                    <a:bodyPr/>
                    <a:lstStyle/>
                    <a:p>
                      <a:r>
                        <a:rPr lang="en-US" sz="1800" dirty="0"/>
                        <a:t>Medium</a:t>
                      </a:r>
                    </a:p>
                  </a:txBody>
                  <a:tcPr marT="45700" marB="45700">
                    <a:solidFill>
                      <a:srgbClr val="FFFF00"/>
                    </a:solidFill>
                  </a:tcPr>
                </a:tc>
                <a:tc>
                  <a:txBody>
                    <a:bodyPr/>
                    <a:lstStyle/>
                    <a:p>
                      <a:r>
                        <a:rPr lang="en-US" sz="1800" dirty="0"/>
                        <a:t>High</a:t>
                      </a:r>
                    </a:p>
                  </a:txBody>
                  <a:tcPr marT="45700" marB="45700">
                    <a:solidFill>
                      <a:srgbClr val="00FF00"/>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en-US" dirty="0"/>
              <a:t>Proxy solicitation</a:t>
            </a:r>
            <a:br>
              <a:rPr lang="en-US" altLang="en-US" dirty="0"/>
            </a:br>
            <a:r>
              <a:rPr lang="en-US" altLang="en-US" sz="3500" dirty="0"/>
              <a:t>Enforcement of §14(a)</a:t>
            </a:r>
          </a:p>
        </p:txBody>
      </p:sp>
      <p:sp>
        <p:nvSpPr>
          <p:cNvPr id="62467"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Enforcement of §14(a)</a:t>
            </a:r>
          </a:p>
          <a:p>
            <a:pPr lvl="1" eaLnBrk="1" hangingPunct="1">
              <a:spcBef>
                <a:spcPts val="0"/>
              </a:spcBef>
            </a:pPr>
            <a:r>
              <a:rPr lang="en-US" altLang="en-US" sz="2000" dirty="0"/>
              <a:t>Public enforcement: SEC can sue for violations of §14(a) </a:t>
            </a:r>
            <a:r>
              <a:rPr lang="en-US" altLang="en-US" sz="1500" dirty="0"/>
              <a:t>(only needs to show violation)</a:t>
            </a:r>
          </a:p>
          <a:p>
            <a:pPr lvl="1" eaLnBrk="1" hangingPunct="1">
              <a:spcBef>
                <a:spcPts val="0"/>
              </a:spcBef>
            </a:pPr>
            <a:r>
              <a:rPr lang="en-US" altLang="en-US" sz="2000" dirty="0"/>
              <a:t>Private enforcement: private parties have a cause of action for §14(a) violations (</a:t>
            </a:r>
            <a:r>
              <a:rPr lang="en-US" altLang="en-US" sz="2000" i="1" dirty="0"/>
              <a:t>J.I. Case Co. v. </a:t>
            </a:r>
            <a:r>
              <a:rPr lang="en-US" altLang="en-US" sz="2000" i="1" dirty="0" err="1"/>
              <a:t>Borak</a:t>
            </a:r>
            <a:r>
              <a:rPr lang="en-US" altLang="en-US" sz="2000" dirty="0"/>
              <a:t> [US 1964])</a:t>
            </a:r>
          </a:p>
          <a:p>
            <a:pPr lvl="2" eaLnBrk="1" hangingPunct="1">
              <a:spcBef>
                <a:spcPts val="0"/>
              </a:spcBef>
            </a:pPr>
            <a:r>
              <a:rPr lang="en-US" altLang="en-US" sz="1900" dirty="0"/>
              <a:t>Suit can be direct (e.g., SH’s voting rights infringed by misrepresentation) or derivative (e.g., corporation harmed by misinformed vote)</a:t>
            </a:r>
          </a:p>
          <a:p>
            <a:pPr lvl="2" eaLnBrk="1" hangingPunct="1">
              <a:spcBef>
                <a:spcPts val="0"/>
              </a:spcBef>
            </a:pPr>
            <a:r>
              <a:rPr lang="en-US" altLang="en-US" sz="1900" dirty="0"/>
              <a:t>Even when suit is direct, it is usually a class action (</a:t>
            </a:r>
            <a:r>
              <a:rPr lang="en-US" altLang="en-US" sz="1900" dirty="0" err="1"/>
              <a:t>mSHs</a:t>
            </a:r>
            <a:r>
              <a:rPr lang="en-US" altLang="en-US" sz="1900" dirty="0"/>
              <a:t> are passive &amp; only harmed a small amount each, so they won’t sue on their own; suit will occur only if you give a lawyer an incentive to sue for many SHs together)</a:t>
            </a:r>
          </a:p>
          <a:p>
            <a:pPr eaLnBrk="1" hangingPunct="1">
              <a:spcBef>
                <a:spcPts val="0"/>
              </a:spcBef>
            </a:pPr>
            <a:r>
              <a:rPr lang="en-US" altLang="en-US" sz="2400" dirty="0"/>
              <a:t>Elements of a §14(a) action</a:t>
            </a:r>
          </a:p>
          <a:p>
            <a:pPr marL="914400" lvl="1" indent="-457200" eaLnBrk="1" hangingPunct="1">
              <a:spcBef>
                <a:spcPts val="0"/>
              </a:spcBef>
              <a:buFont typeface="+mj-lt"/>
              <a:buAutoNum type="arabicPeriod"/>
            </a:pPr>
            <a:r>
              <a:rPr lang="en-US" altLang="en-US" sz="2000" dirty="0"/>
              <a:t>Violation</a:t>
            </a:r>
          </a:p>
          <a:p>
            <a:pPr lvl="2" eaLnBrk="1" hangingPunct="1">
              <a:spcBef>
                <a:spcPts val="0"/>
              </a:spcBef>
            </a:pPr>
            <a:r>
              <a:rPr lang="en-US" altLang="en-US" sz="1900" dirty="0"/>
              <a:t>For Rule 14a-9: Material misleading statement or material omission</a:t>
            </a:r>
          </a:p>
          <a:p>
            <a:pPr lvl="2" eaLnBrk="1" hangingPunct="1">
              <a:spcBef>
                <a:spcPts val="0"/>
              </a:spcBef>
            </a:pPr>
            <a:r>
              <a:rPr lang="en-US" altLang="en-US" sz="1900" dirty="0"/>
              <a:t>Standard for materiality (</a:t>
            </a:r>
            <a:r>
              <a:rPr lang="en-US" altLang="en-US" sz="1900" i="1" dirty="0"/>
              <a:t>TSC Industries</a:t>
            </a:r>
            <a:r>
              <a:rPr lang="en-US" altLang="en-US" sz="1900" dirty="0"/>
              <a:t> [US 1976]): Substantial likelihood that a reasonable shareholder would consider the statement/omission important in deciding how to vote</a:t>
            </a:r>
          </a:p>
          <a:p>
            <a:pPr marL="914400" lvl="1" indent="-457200" eaLnBrk="1" hangingPunct="1">
              <a:spcBef>
                <a:spcPts val="0"/>
              </a:spcBef>
              <a:buFont typeface="+mj-lt"/>
              <a:buAutoNum type="arabicPeriod"/>
            </a:pPr>
            <a:r>
              <a:rPr lang="en-US" altLang="en-US" sz="2000" dirty="0"/>
              <a:t>Injury</a:t>
            </a:r>
          </a:p>
          <a:p>
            <a:pPr marL="914400" lvl="1" indent="-457200" eaLnBrk="1" hangingPunct="1">
              <a:spcBef>
                <a:spcPts val="0"/>
              </a:spcBef>
              <a:buFont typeface="+mj-lt"/>
              <a:buAutoNum type="arabicPeriod"/>
            </a:pPr>
            <a:r>
              <a:rPr lang="en-US" altLang="en-US" sz="2000" dirty="0"/>
              <a:t>Causation (injury caused by violation)</a:t>
            </a:r>
          </a:p>
        </p:txBody>
      </p:sp>
    </p:spTree>
    <p:extLst>
      <p:ext uri="{BB962C8B-B14F-4D97-AF65-F5344CB8AC3E}">
        <p14:creationId xmlns:p14="http://schemas.microsoft.com/office/powerpoint/2010/main" val="270815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dirty="0"/>
              <a:t>Proxy solicitation</a:t>
            </a:r>
            <a:br>
              <a:rPr lang="en-US" altLang="en-US" sz="4300" dirty="0"/>
            </a:br>
            <a:r>
              <a:rPr lang="en-US" altLang="en-US" sz="3500" dirty="0"/>
              <a:t>Elements of §14(a): causation</a:t>
            </a:r>
          </a:p>
        </p:txBody>
      </p:sp>
      <p:sp>
        <p:nvSpPr>
          <p:cNvPr id="63491"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i="1" dirty="0"/>
              <a:t>Mills v. Electric Auto-Lite Co.</a:t>
            </a:r>
            <a:r>
              <a:rPr lang="en-US" altLang="en-US" sz="2400" dirty="0"/>
              <a:t> [US 1970]</a:t>
            </a:r>
          </a:p>
          <a:p>
            <a:pPr lvl="1" eaLnBrk="1" hangingPunct="1">
              <a:lnSpc>
                <a:spcPct val="90000"/>
              </a:lnSpc>
              <a:spcBef>
                <a:spcPct val="0"/>
              </a:spcBef>
            </a:pPr>
            <a:r>
              <a:rPr lang="en-US" altLang="en-US" sz="2000" dirty="0" err="1"/>
              <a:t>Merganthaler</a:t>
            </a:r>
            <a:r>
              <a:rPr lang="en-US" altLang="en-US" sz="2000" dirty="0"/>
              <a:t> owned 54% of EAL; nominated entire board</a:t>
            </a:r>
          </a:p>
          <a:p>
            <a:pPr lvl="1" eaLnBrk="1" hangingPunct="1">
              <a:lnSpc>
                <a:spcPct val="90000"/>
              </a:lnSpc>
              <a:spcBef>
                <a:spcPct val="0"/>
              </a:spcBef>
            </a:pPr>
            <a:r>
              <a:rPr lang="en-US" altLang="en-US" sz="2000" dirty="0"/>
              <a:t>EAL’s board approved </a:t>
            </a:r>
            <a:r>
              <a:rPr lang="en-US" altLang="en-US" sz="2000" dirty="0" err="1"/>
              <a:t>freezeout</a:t>
            </a:r>
            <a:r>
              <a:rPr lang="en-US" altLang="en-US" sz="2000" dirty="0"/>
              <a:t> merger by </a:t>
            </a:r>
            <a:r>
              <a:rPr lang="en-US" altLang="en-US" sz="2000" dirty="0" err="1"/>
              <a:t>Merganthaler</a:t>
            </a:r>
            <a:endParaRPr lang="en-US" altLang="en-US" sz="2000" dirty="0"/>
          </a:p>
          <a:p>
            <a:pPr lvl="1" eaLnBrk="1" hangingPunct="1">
              <a:lnSpc>
                <a:spcPct val="90000"/>
              </a:lnSpc>
              <a:spcBef>
                <a:spcPct val="0"/>
              </a:spcBef>
            </a:pPr>
            <a:r>
              <a:rPr lang="en-US" altLang="en-US" sz="2000" dirty="0"/>
              <a:t>Proxy statement didn’t mention </a:t>
            </a:r>
            <a:r>
              <a:rPr lang="en-US" altLang="en-US" sz="2000" dirty="0" err="1"/>
              <a:t>Merganthaler</a:t>
            </a:r>
            <a:r>
              <a:rPr lang="en-US" altLang="en-US" sz="2000" dirty="0"/>
              <a:t> dominated EAL’s board</a:t>
            </a:r>
          </a:p>
          <a:p>
            <a:pPr lvl="1" eaLnBrk="1" hangingPunct="1">
              <a:lnSpc>
                <a:spcPct val="90000"/>
              </a:lnSpc>
              <a:spcBef>
                <a:spcPct val="0"/>
              </a:spcBef>
            </a:pPr>
            <a:r>
              <a:rPr lang="en-US" altLang="en-US" sz="2000" dirty="0"/>
              <a:t>SH sued to rescind the merger, alleging a misleading omission in the proxy material, in violation of Rule 14a-9</a:t>
            </a:r>
          </a:p>
          <a:p>
            <a:pPr lvl="1" eaLnBrk="1" hangingPunct="1">
              <a:lnSpc>
                <a:spcPct val="90000"/>
              </a:lnSpc>
              <a:spcBef>
                <a:spcPct val="0"/>
              </a:spcBef>
            </a:pPr>
            <a:r>
              <a:rPr lang="en-US" altLang="en-US" sz="2000" dirty="0"/>
              <a:t>Issue is proving causation: normally this means showing that plaintiffs relied on the misrepresentation; but this is impossible to show for thousands of SHs, so if we insist on such proof we rule out class actions</a:t>
            </a:r>
          </a:p>
          <a:p>
            <a:pPr eaLnBrk="1" hangingPunct="1">
              <a:lnSpc>
                <a:spcPct val="90000"/>
              </a:lnSpc>
              <a:spcBef>
                <a:spcPct val="0"/>
              </a:spcBef>
            </a:pPr>
            <a:r>
              <a:rPr lang="en-US" altLang="en-US" sz="2400" dirty="0"/>
              <a:t>CA7: to prove causation, show that merger was unfair</a:t>
            </a:r>
          </a:p>
          <a:p>
            <a:pPr lvl="1" eaLnBrk="1" hangingPunct="1">
              <a:lnSpc>
                <a:spcPct val="90000"/>
              </a:lnSpc>
              <a:spcBef>
                <a:spcPct val="0"/>
              </a:spcBef>
            </a:pPr>
            <a:r>
              <a:rPr lang="en-US" altLang="en-US" sz="2000" dirty="0"/>
              <a:t>If unfair, SHs presumed to have opposed it but for misrepresentation</a:t>
            </a:r>
          </a:p>
          <a:p>
            <a:pPr lvl="1" eaLnBrk="1" hangingPunct="1">
              <a:lnSpc>
                <a:spcPct val="90000"/>
              </a:lnSpc>
              <a:spcBef>
                <a:spcPct val="0"/>
              </a:spcBef>
            </a:pPr>
            <a:r>
              <a:rPr lang="en-US" altLang="en-US" sz="2000" dirty="0"/>
              <a:t>But if fair, SHs presumed to have approved it anyway</a:t>
            </a:r>
          </a:p>
          <a:p>
            <a:pPr eaLnBrk="1" hangingPunct="1">
              <a:lnSpc>
                <a:spcPct val="90000"/>
              </a:lnSpc>
              <a:spcBef>
                <a:spcPct val="0"/>
              </a:spcBef>
            </a:pPr>
            <a:r>
              <a:rPr lang="en-US" altLang="en-US" sz="2400" dirty="0" err="1"/>
              <a:t>S.Ct</a:t>
            </a:r>
            <a:r>
              <a:rPr lang="en-US" altLang="en-US" sz="2400" dirty="0"/>
              <a:t>. reverses: CA7 turns the action into an appraisal proceeding</a:t>
            </a:r>
          </a:p>
          <a:p>
            <a:pPr lvl="1" eaLnBrk="1" hangingPunct="1">
              <a:lnSpc>
                <a:spcPct val="90000"/>
              </a:lnSpc>
              <a:spcBef>
                <a:spcPct val="0"/>
              </a:spcBef>
            </a:pPr>
            <a:r>
              <a:rPr lang="en-US" altLang="en-US" sz="2000" dirty="0" err="1"/>
              <a:t>S.Ct</a:t>
            </a:r>
            <a:r>
              <a:rPr lang="en-US" altLang="en-US" sz="2000" dirty="0"/>
              <a:t>. presumes that any material misrepresentation affects the vote</a:t>
            </a:r>
          </a:p>
          <a:p>
            <a:pPr lvl="1" eaLnBrk="1" hangingPunct="1">
              <a:lnSpc>
                <a:spcPct val="90000"/>
              </a:lnSpc>
              <a:spcBef>
                <a:spcPct val="0"/>
              </a:spcBef>
            </a:pPr>
            <a:r>
              <a:rPr lang="en-US" altLang="en-US" sz="2000" dirty="0"/>
              <a:t>Therefore, causation exists if:</a:t>
            </a:r>
          </a:p>
          <a:p>
            <a:pPr lvl="2" eaLnBrk="1" hangingPunct="1">
              <a:lnSpc>
                <a:spcPct val="90000"/>
              </a:lnSpc>
              <a:spcBef>
                <a:spcPct val="0"/>
              </a:spcBef>
            </a:pPr>
            <a:r>
              <a:rPr lang="en-US" altLang="en-US" sz="2000" dirty="0"/>
              <a:t>There was a material misrepresentation; and</a:t>
            </a:r>
          </a:p>
          <a:p>
            <a:pPr lvl="2" eaLnBrk="1" hangingPunct="1">
              <a:lnSpc>
                <a:spcPct val="90000"/>
              </a:lnSpc>
              <a:spcBef>
                <a:spcPct val="0"/>
              </a:spcBef>
            </a:pPr>
            <a:r>
              <a:rPr lang="en-US" altLang="en-US" sz="2000" dirty="0"/>
              <a:t>The solicited proxies were essential to approve the merger</a:t>
            </a:r>
          </a:p>
        </p:txBody>
      </p:sp>
    </p:spTree>
    <p:extLst>
      <p:ext uri="{BB962C8B-B14F-4D97-AF65-F5344CB8AC3E}">
        <p14:creationId xmlns:p14="http://schemas.microsoft.com/office/powerpoint/2010/main" val="38771715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dirty="0"/>
              <a:t>Proxy solicitation</a:t>
            </a:r>
            <a:br>
              <a:rPr lang="en-US" altLang="en-US" sz="4300" dirty="0"/>
            </a:br>
            <a:r>
              <a:rPr lang="en-US" altLang="en-US" sz="3500" dirty="0"/>
              <a:t>Elements of §14(a): causation</a:t>
            </a:r>
            <a:endParaRPr lang="en-US" altLang="en-US" sz="2400" dirty="0"/>
          </a:p>
        </p:txBody>
      </p:sp>
      <p:sp>
        <p:nvSpPr>
          <p:cNvPr id="6451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What about a situation where solicited proxies are not essential to approve the merger?</a:t>
            </a:r>
          </a:p>
          <a:p>
            <a:pPr eaLnBrk="1" hangingPunct="1">
              <a:spcBef>
                <a:spcPct val="0"/>
              </a:spcBef>
            </a:pPr>
            <a:r>
              <a:rPr lang="en-US" altLang="en-US" sz="2400" i="1" dirty="0"/>
              <a:t>Virginia </a:t>
            </a:r>
            <a:r>
              <a:rPr lang="en-US" altLang="en-US" sz="2400" i="1" dirty="0" err="1"/>
              <a:t>Bankshares</a:t>
            </a:r>
            <a:r>
              <a:rPr lang="en-US" altLang="en-US" sz="2400" i="1" dirty="0"/>
              <a:t>, Inc. v. Sandberg</a:t>
            </a:r>
            <a:r>
              <a:rPr lang="en-US" altLang="en-US" sz="2400" dirty="0"/>
              <a:t> [US 1991]</a:t>
            </a:r>
          </a:p>
          <a:p>
            <a:pPr lvl="1" eaLnBrk="1" hangingPunct="1">
              <a:spcBef>
                <a:spcPct val="0"/>
              </a:spcBef>
            </a:pPr>
            <a:r>
              <a:rPr lang="en-US" altLang="en-US" sz="2000" dirty="0"/>
              <a:t>VBI owned 85% of a bank &amp; executed </a:t>
            </a:r>
            <a:r>
              <a:rPr lang="en-US" altLang="en-US" sz="2000" dirty="0" err="1"/>
              <a:t>freezeout</a:t>
            </a:r>
            <a:r>
              <a:rPr lang="en-US" altLang="en-US" sz="2000" dirty="0"/>
              <a:t> merger</a:t>
            </a:r>
          </a:p>
          <a:p>
            <a:pPr lvl="1" eaLnBrk="1" hangingPunct="1">
              <a:spcBef>
                <a:spcPct val="0"/>
              </a:spcBef>
            </a:pPr>
            <a:r>
              <a:rPr lang="en-US" altLang="en-US" sz="2000" dirty="0"/>
              <a:t>Merger required approval by vote of 2/3 of the SHs</a:t>
            </a:r>
          </a:p>
          <a:p>
            <a:pPr lvl="1" eaLnBrk="1" hangingPunct="1">
              <a:spcBef>
                <a:spcPct val="0"/>
              </a:spcBef>
            </a:pPr>
            <a:r>
              <a:rPr lang="en-US" altLang="en-US" sz="2000" dirty="0"/>
              <a:t>Since VBI owned 85% it didn’t need to solicit proxies, but did</a:t>
            </a:r>
          </a:p>
          <a:p>
            <a:pPr lvl="1" eaLnBrk="1" hangingPunct="1">
              <a:spcBef>
                <a:spcPct val="0"/>
              </a:spcBef>
            </a:pPr>
            <a:r>
              <a:rPr lang="en-US" altLang="en-US" sz="2000" dirty="0" err="1"/>
              <a:t>S.Ct</a:t>
            </a:r>
            <a:r>
              <a:rPr lang="en-US" altLang="en-US" sz="2000" dirty="0"/>
              <a:t>.: Even if there was a misleading statement in the proxy materials, plaintiff can’t show causation because transaction would have been approved even without the proxies</a:t>
            </a:r>
          </a:p>
        </p:txBody>
      </p:sp>
    </p:spTree>
    <p:extLst>
      <p:ext uri="{BB962C8B-B14F-4D97-AF65-F5344CB8AC3E}">
        <p14:creationId xmlns:p14="http://schemas.microsoft.com/office/powerpoint/2010/main" val="24628972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514350" indent="-514350" eaLnBrk="1" hangingPunct="1">
              <a:spcBef>
                <a:spcPts val="0"/>
              </a:spcBef>
              <a:buFont typeface="+mj-lt"/>
              <a:buAutoNum type="alphaLcPeriod"/>
            </a:pPr>
            <a:r>
              <a:rPr lang="en-US" altLang="en-US" sz="2800" dirty="0">
                <a:solidFill>
                  <a:srgbClr val="0070C0"/>
                </a:solidFill>
              </a:rPr>
              <a:t>Shareholder voting</a:t>
            </a:r>
          </a:p>
          <a:p>
            <a:pPr marL="857250" lvl="1" indent="-457200" eaLnBrk="1" hangingPunct="1">
              <a:spcBef>
                <a:spcPts val="0"/>
              </a:spcBef>
              <a:buFont typeface="+mj-lt"/>
              <a:buAutoNum type="arabicPeriod"/>
            </a:pPr>
            <a:r>
              <a:rPr lang="en-US" altLang="en-US" sz="2400" dirty="0"/>
              <a:t>Mechanics of SH voting</a:t>
            </a:r>
          </a:p>
          <a:p>
            <a:pPr marL="857250" lvl="1" indent="-457200" eaLnBrk="1" hangingPunct="1">
              <a:spcBef>
                <a:spcPts val="0"/>
              </a:spcBef>
              <a:buFont typeface="+mj-lt"/>
              <a:buAutoNum type="arabicPeriod"/>
            </a:pPr>
            <a:r>
              <a:rPr lang="en-US" altLang="en-US" sz="2400" dirty="0"/>
              <a:t>Proxy solicitation</a:t>
            </a:r>
          </a:p>
          <a:p>
            <a:pPr marL="857250" lvl="1" indent="-457200" eaLnBrk="1" hangingPunct="1">
              <a:spcBef>
                <a:spcPts val="0"/>
              </a:spcBef>
              <a:buFont typeface="+mj-lt"/>
              <a:buAutoNum type="arabicPeriod"/>
            </a:pPr>
            <a:r>
              <a:rPr lang="en-US" altLang="en-US" sz="2400" dirty="0">
                <a:solidFill>
                  <a:srgbClr val="0070C0"/>
                </a:solidFill>
              </a:rPr>
              <a:t>Controlling the agenda</a:t>
            </a:r>
          </a:p>
          <a:p>
            <a:pPr marL="1257300" lvl="2" indent="-457200" eaLnBrk="1" hangingPunct="1">
              <a:spcBef>
                <a:spcPts val="0"/>
              </a:spcBef>
            </a:pPr>
            <a:r>
              <a:rPr lang="en-US" altLang="en-US" sz="2000" dirty="0">
                <a:solidFill>
                  <a:srgbClr val="0070C0"/>
                </a:solidFill>
              </a:rPr>
              <a:t>Proxy contests</a:t>
            </a:r>
          </a:p>
          <a:p>
            <a:pPr marL="1257300" lvl="2" indent="-457200" eaLnBrk="1" hangingPunct="1">
              <a:spcBef>
                <a:spcPts val="0"/>
              </a:spcBef>
            </a:pPr>
            <a:r>
              <a:rPr lang="en-US" altLang="en-US" sz="2000" dirty="0">
                <a:solidFill>
                  <a:srgbClr val="0070C0"/>
                </a:solidFill>
              </a:rPr>
              <a:t>Proxy access</a:t>
            </a:r>
          </a:p>
          <a:p>
            <a:pPr marL="1257300" lvl="2" indent="-457200" eaLnBrk="1" hangingPunct="1">
              <a:spcBef>
                <a:spcPts val="0"/>
              </a:spcBef>
            </a:pPr>
            <a:r>
              <a:rPr lang="en-US" altLang="en-US" sz="2000" dirty="0">
                <a:solidFill>
                  <a:srgbClr val="0070C0"/>
                </a:solidFill>
              </a:rPr>
              <a:t>Shareholder proposals</a:t>
            </a:r>
          </a:p>
          <a:p>
            <a:pPr marL="514350" indent="-514350" eaLnBrk="1" hangingPunct="1">
              <a:spcBef>
                <a:spcPts val="0"/>
              </a:spcBef>
              <a:buFont typeface="+mj-lt"/>
              <a:buAutoNum type="alphaLcPeriod"/>
            </a:pPr>
            <a:r>
              <a:rPr lang="en-US" altLang="en-US" sz="2800" dirty="0"/>
              <a:t>Shareholder litigation</a:t>
            </a:r>
          </a:p>
        </p:txBody>
      </p:sp>
    </p:spTree>
    <p:extLst>
      <p:ext uri="{BB962C8B-B14F-4D97-AF65-F5344CB8AC3E}">
        <p14:creationId xmlns:p14="http://schemas.microsoft.com/office/powerpoint/2010/main" val="16162771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dirty="0"/>
              <a:t>Controlling the agenda</a:t>
            </a:r>
            <a:br>
              <a:rPr lang="en-US" altLang="en-US" dirty="0"/>
            </a:br>
            <a:r>
              <a:rPr lang="en-US" altLang="en-US" sz="3500" dirty="0"/>
              <a:t>The self-perpetuating board</a:t>
            </a:r>
          </a:p>
        </p:txBody>
      </p:sp>
      <p:sp>
        <p:nvSpPr>
          <p:cNvPr id="6656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Acme’s directors are Larry, Curly &amp; Moe </a:t>
            </a:r>
            <a:r>
              <a:rPr lang="en-US" altLang="en-US" sz="2000" dirty="0"/>
              <a:t>(each owns 1% Acme’s shares)</a:t>
            </a:r>
          </a:p>
          <a:p>
            <a:pPr eaLnBrk="1" hangingPunct="1">
              <a:spcBef>
                <a:spcPct val="0"/>
              </a:spcBef>
            </a:pPr>
            <a:r>
              <a:rPr lang="en-US" altLang="en-US" sz="2400" dirty="0"/>
              <a:t>Sarah, who owns 4%, disagrees with the way LCM manage Acme &amp; wants to replace them</a:t>
            </a:r>
          </a:p>
          <a:p>
            <a:pPr lvl="1" eaLnBrk="1" hangingPunct="1">
              <a:spcBef>
                <a:spcPct val="0"/>
              </a:spcBef>
            </a:pPr>
            <a:r>
              <a:rPr lang="en-US" altLang="en-US" sz="2000" dirty="0"/>
              <a:t>Sarah launches a campaign against LCM, urging SHs to vote against them</a:t>
            </a:r>
          </a:p>
          <a:p>
            <a:pPr lvl="1" eaLnBrk="1" hangingPunct="1">
              <a:spcBef>
                <a:spcPct val="0"/>
              </a:spcBef>
            </a:pPr>
            <a:r>
              <a:rPr lang="en-US" altLang="en-US" sz="2000" dirty="0"/>
              <a:t>She is successful; of the 93% not owned by Sarah or LCM (SHs who will vote by proxy), 66% vote against LCM on their proxy cards; 27% vote in favor of LCM</a:t>
            </a:r>
          </a:p>
          <a:p>
            <a:pPr lvl="1" eaLnBrk="1" hangingPunct="1">
              <a:spcBef>
                <a:spcPct val="0"/>
              </a:spcBef>
            </a:pPr>
            <a:r>
              <a:rPr lang="en-US" altLang="en-US" sz="2000" dirty="0"/>
              <a:t>Outcome: LCM get 30 votes in favor, 70 votes against: they are elected because they have a plurality of the votes (DGCL §216(3))</a:t>
            </a:r>
          </a:p>
        </p:txBody>
      </p:sp>
    </p:spTree>
    <p:extLst>
      <p:ext uri="{BB962C8B-B14F-4D97-AF65-F5344CB8AC3E}">
        <p14:creationId xmlns:p14="http://schemas.microsoft.com/office/powerpoint/2010/main" val="6955731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dirty="0"/>
              <a:t>Controlling the agenda</a:t>
            </a:r>
            <a:br>
              <a:rPr lang="en-US" altLang="en-US" dirty="0"/>
            </a:br>
            <a:r>
              <a:rPr lang="en-US" altLang="en-US" sz="3500" dirty="0"/>
              <a:t>The self-perpetuating board</a:t>
            </a:r>
          </a:p>
        </p:txBody>
      </p:sp>
      <p:sp>
        <p:nvSpPr>
          <p:cNvPr id="6758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Suppose Acme has majority voting for directors: LCM election fails</a:t>
            </a:r>
          </a:p>
          <a:p>
            <a:pPr lvl="1" eaLnBrk="1" hangingPunct="1">
              <a:spcBef>
                <a:spcPct val="0"/>
              </a:spcBef>
            </a:pPr>
            <a:r>
              <a:rPr lang="en-US" altLang="en-US" sz="2000" dirty="0"/>
              <a:t>But directors hold office until successor is elected (DGCL §141(b)), so LCM stay</a:t>
            </a:r>
          </a:p>
          <a:p>
            <a:pPr lvl="1" eaLnBrk="1" hangingPunct="1">
              <a:spcBef>
                <a:spcPct val="0"/>
              </a:spcBef>
            </a:pPr>
            <a:r>
              <a:rPr lang="en-US" altLang="en-US" sz="2000" dirty="0"/>
              <a:t>If Curly dies or resigns, board can appoint a replacement director</a:t>
            </a:r>
            <a:r>
              <a:rPr lang="en-US" altLang="en-US" sz="1800" dirty="0"/>
              <a:t> (DGCL §223(1))</a:t>
            </a:r>
          </a:p>
          <a:p>
            <a:pPr eaLnBrk="1" hangingPunct="1">
              <a:spcBef>
                <a:spcPct val="0"/>
              </a:spcBef>
            </a:pPr>
            <a:r>
              <a:rPr lang="en-US" altLang="en-US" sz="2400" dirty="0"/>
              <a:t>Suppose Sarah asks SHs to boycott (not sign the board’s proxy card)</a:t>
            </a:r>
          </a:p>
          <a:p>
            <a:pPr lvl="1" eaLnBrk="1" hangingPunct="1">
              <a:spcBef>
                <a:spcPct val="0"/>
              </a:spcBef>
            </a:pPr>
            <a:r>
              <a:rPr lang="en-US" altLang="en-US" sz="2000" dirty="0"/>
              <a:t>If successful, outcome is no quorum (only 30% of shares represented), so no new directors elected.  Again, LCM stay in office.</a:t>
            </a:r>
          </a:p>
          <a:p>
            <a:pPr lvl="1" eaLnBrk="1" hangingPunct="1">
              <a:spcBef>
                <a:spcPct val="0"/>
              </a:spcBef>
            </a:pPr>
            <a:r>
              <a:rPr lang="en-US" altLang="en-US" sz="2000" dirty="0"/>
              <a:t>Sarah needs a valid meeting (w/quorum), </a:t>
            </a:r>
            <a:r>
              <a:rPr lang="en-US" altLang="en-US" sz="1900" dirty="0"/>
              <a:t>in which other candidates are proposed</a:t>
            </a:r>
          </a:p>
          <a:p>
            <a:pPr eaLnBrk="1" hangingPunct="1">
              <a:spcBef>
                <a:spcPct val="0"/>
              </a:spcBef>
            </a:pPr>
            <a:r>
              <a:rPr lang="en-US" altLang="en-US" sz="2400" dirty="0"/>
              <a:t>Meeting showdown: </a:t>
            </a:r>
            <a:r>
              <a:rPr lang="en-US" altLang="en-US" sz="2000" dirty="0"/>
              <a:t>Sarah shows up at SH meeting</a:t>
            </a:r>
          </a:p>
          <a:p>
            <a:pPr lvl="1" eaLnBrk="1" hangingPunct="1">
              <a:spcBef>
                <a:spcPct val="0"/>
              </a:spcBef>
            </a:pPr>
            <a:r>
              <a:rPr lang="en-US" altLang="en-US" sz="1900" dirty="0"/>
              <a:t>Sarah wants the meeting to vote on her candidates: Alvin, Simon &amp; Theodore</a:t>
            </a:r>
          </a:p>
          <a:p>
            <a:pPr lvl="1" eaLnBrk="1" hangingPunct="1">
              <a:spcBef>
                <a:spcPct val="0"/>
              </a:spcBef>
            </a:pPr>
            <a:r>
              <a:rPr lang="en-US" altLang="en-US" sz="2000" dirty="0"/>
              <a:t>To do this, she must first amend the SH meeting agenda to vote on them</a:t>
            </a:r>
          </a:p>
          <a:p>
            <a:pPr lvl="1" eaLnBrk="1" hangingPunct="1">
              <a:spcBef>
                <a:spcPct val="0"/>
              </a:spcBef>
            </a:pPr>
            <a:r>
              <a:rPr lang="en-US" altLang="en-US" sz="2000" dirty="0"/>
              <a:t>At the meeting, Sarah moves to amend agenda &amp; vote on electing AST as directors. LCM vote against the amendment their 3% + the 93 shares to which they hold proxies. Motion is defeated 96-4.</a:t>
            </a:r>
          </a:p>
          <a:p>
            <a:pPr lvl="2" eaLnBrk="1" hangingPunct="1">
              <a:spcBef>
                <a:spcPct val="0"/>
              </a:spcBef>
            </a:pPr>
            <a:r>
              <a:rPr lang="en-US" altLang="en-US" sz="1800" dirty="0"/>
              <a:t>Agency law: proxy holders may use discretionary authority to vote the shares on issues on which they were not instructed how to vote</a:t>
            </a:r>
          </a:p>
        </p:txBody>
      </p:sp>
    </p:spTree>
    <p:extLst>
      <p:ext uri="{BB962C8B-B14F-4D97-AF65-F5344CB8AC3E}">
        <p14:creationId xmlns:p14="http://schemas.microsoft.com/office/powerpoint/2010/main" val="16526070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dirty="0"/>
              <a:t>Controlling the agenda</a:t>
            </a:r>
            <a:br>
              <a:rPr lang="en-US" altLang="en-US" dirty="0"/>
            </a:br>
            <a:r>
              <a:rPr lang="en-US" altLang="en-US" sz="3500" dirty="0"/>
              <a:t>What can a SH do?</a:t>
            </a:r>
            <a:endParaRPr lang="en-US" altLang="en-US" dirty="0"/>
          </a:p>
        </p:txBody>
      </p:sp>
      <p:sp>
        <p:nvSpPr>
          <p:cNvPr id="6861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To replace the board, it’s not enough to have sufficient SH votes; Sarah needs to control the SH meeting agenda</a:t>
            </a:r>
          </a:p>
          <a:p>
            <a:pPr eaLnBrk="1" hangingPunct="1">
              <a:spcBef>
                <a:spcPct val="0"/>
              </a:spcBef>
            </a:pPr>
            <a:r>
              <a:rPr lang="en-US" altLang="en-US" sz="2400" dirty="0"/>
              <a:t>Ton control the agenda, Sarah needs a presence on proxies</a:t>
            </a:r>
          </a:p>
          <a:p>
            <a:pPr lvl="1" eaLnBrk="1" hangingPunct="1">
              <a:spcBef>
                <a:spcPct val="0"/>
              </a:spcBef>
            </a:pPr>
            <a:r>
              <a:rPr lang="en-US" altLang="en-US" sz="2000" b="1" dirty="0"/>
              <a:t>Proxy contest</a:t>
            </a:r>
            <a:r>
              <a:rPr lang="en-US" altLang="en-US" sz="2000" dirty="0"/>
              <a:t>: solicit from other SHs proxies to vote their shares on the desired issue or for the desired candidate</a:t>
            </a:r>
          </a:p>
          <a:p>
            <a:pPr lvl="1" eaLnBrk="1" hangingPunct="1">
              <a:spcBef>
                <a:spcPct val="0"/>
              </a:spcBef>
            </a:pPr>
            <a:r>
              <a:rPr lang="en-US" altLang="en-US" sz="2000" b="1" dirty="0"/>
              <a:t>Proxy access</a:t>
            </a:r>
            <a:r>
              <a:rPr lang="en-US" altLang="en-US" sz="2000" dirty="0"/>
              <a:t>: ask the board to include the desired issue/candidate on the agenda (and on the board’s proxy card)</a:t>
            </a:r>
          </a:p>
        </p:txBody>
      </p:sp>
    </p:spTree>
    <p:extLst>
      <p:ext uri="{BB962C8B-B14F-4D97-AF65-F5344CB8AC3E}">
        <p14:creationId xmlns:p14="http://schemas.microsoft.com/office/powerpoint/2010/main" val="3326670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dirty="0"/>
              <a:t>Controlling the agenda</a:t>
            </a:r>
            <a:br>
              <a:rPr lang="en-US" altLang="en-US" dirty="0"/>
            </a:br>
            <a:r>
              <a:rPr lang="en-US" altLang="en-US" sz="3500" dirty="0"/>
              <a:t>Proxy contest</a:t>
            </a:r>
            <a:endParaRPr lang="en-US" altLang="en-US" dirty="0"/>
          </a:p>
        </p:txBody>
      </p:sp>
      <p:sp>
        <p:nvSpPr>
          <p:cNvPr id="6963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a:t>Proxy contests are expensive</a:t>
            </a:r>
          </a:p>
          <a:p>
            <a:pPr lvl="1" eaLnBrk="1" hangingPunct="1">
              <a:spcBef>
                <a:spcPct val="0"/>
              </a:spcBef>
            </a:pPr>
            <a:r>
              <a:rPr lang="en-US" altLang="en-US" sz="2400" dirty="0"/>
              <a:t>Example: In May 2009 Pershing Square launched a proxy contest to appoint its nominees to the board of Target</a:t>
            </a:r>
          </a:p>
          <a:p>
            <a:pPr lvl="2" eaLnBrk="1" hangingPunct="1">
              <a:spcBef>
                <a:spcPct val="0"/>
              </a:spcBef>
            </a:pPr>
            <a:r>
              <a:rPr lang="en-US" altLang="en-US" sz="2100" dirty="0"/>
              <a:t>Estimated cost to Pershing Square: $15M</a:t>
            </a:r>
          </a:p>
          <a:p>
            <a:pPr lvl="2" eaLnBrk="1" hangingPunct="1">
              <a:spcBef>
                <a:spcPct val="0"/>
              </a:spcBef>
            </a:pPr>
            <a:r>
              <a:rPr lang="en-US" altLang="en-US" sz="2100" dirty="0"/>
              <a:t>Each additional mailing to SHs cost $1.6M (FT, May 11, 2009)</a:t>
            </a:r>
          </a:p>
          <a:p>
            <a:pPr eaLnBrk="1" hangingPunct="1">
              <a:spcBef>
                <a:spcPct val="0"/>
              </a:spcBef>
            </a:pPr>
            <a:r>
              <a:rPr lang="en-US" altLang="en-US" sz="2800" dirty="0"/>
              <a:t>Insurgents don’t capture all the value from the contest</a:t>
            </a:r>
          </a:p>
          <a:p>
            <a:pPr lvl="1" eaLnBrk="1" hangingPunct="1">
              <a:spcBef>
                <a:spcPct val="0"/>
              </a:spcBef>
            </a:pPr>
            <a:r>
              <a:rPr lang="en-US" altLang="en-US" sz="2400" dirty="0"/>
              <a:t>Suppose that a proxy contest cost Sarah $15M, and electing AST instead of LCM will increase Acme’s value by $100M</a:t>
            </a:r>
          </a:p>
          <a:p>
            <a:pPr lvl="1" eaLnBrk="1" hangingPunct="1">
              <a:spcBef>
                <a:spcPct val="0"/>
              </a:spcBef>
            </a:pPr>
            <a:r>
              <a:rPr lang="en-US" altLang="en-US" sz="2400" dirty="0"/>
              <a:t>Sarah’s profit from the change: $4M (4% of $100M)</a:t>
            </a:r>
          </a:p>
          <a:p>
            <a:pPr lvl="2" eaLnBrk="1" hangingPunct="1">
              <a:spcBef>
                <a:spcPct val="0"/>
              </a:spcBef>
            </a:pPr>
            <a:r>
              <a:rPr lang="en-US" altLang="en-US" sz="2000" dirty="0"/>
              <a:t>But Sarah bears the entire $15M cost</a:t>
            </a:r>
          </a:p>
          <a:p>
            <a:pPr lvl="1" eaLnBrk="1" hangingPunct="1">
              <a:spcBef>
                <a:spcPct val="0"/>
              </a:spcBef>
            </a:pPr>
            <a:r>
              <a:rPr lang="en-US" altLang="en-US" sz="2400" dirty="0"/>
              <a:t>Sarah can’t get other SHs who agree with her to share the costs, because of the collective action problem. For each SH:</a:t>
            </a:r>
          </a:p>
          <a:p>
            <a:pPr lvl="2" eaLnBrk="1" hangingPunct="1">
              <a:spcBef>
                <a:spcPct val="0"/>
              </a:spcBef>
            </a:pPr>
            <a:r>
              <a:rPr lang="en-US" altLang="en-US" sz="2000" dirty="0"/>
              <a:t>If others don’t pay – why should I be the sucker?</a:t>
            </a:r>
          </a:p>
          <a:p>
            <a:pPr lvl="2" eaLnBrk="1" hangingPunct="1">
              <a:spcBef>
                <a:spcPct val="0"/>
              </a:spcBef>
            </a:pPr>
            <a:r>
              <a:rPr lang="en-US" altLang="en-US" sz="2000" dirty="0"/>
              <a:t>If others pay more than enough – I don’t need to pay</a:t>
            </a:r>
          </a:p>
          <a:p>
            <a:pPr lvl="2" eaLnBrk="1" hangingPunct="1">
              <a:spcBef>
                <a:spcPct val="0"/>
              </a:spcBef>
            </a:pPr>
            <a:r>
              <a:rPr lang="en-US" altLang="en-US" sz="2000" dirty="0"/>
              <a:t>If others pay but not enough – lose your money for nothing</a:t>
            </a:r>
          </a:p>
        </p:txBody>
      </p:sp>
    </p:spTree>
    <p:extLst>
      <p:ext uri="{BB962C8B-B14F-4D97-AF65-F5344CB8AC3E}">
        <p14:creationId xmlns:p14="http://schemas.microsoft.com/office/powerpoint/2010/main" val="35059823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dirty="0"/>
              <a:t>Controlling the agenda</a:t>
            </a:r>
            <a:br>
              <a:rPr lang="en-US" altLang="en-US" dirty="0"/>
            </a:br>
            <a:r>
              <a:rPr lang="en-US" altLang="en-US" sz="3500" dirty="0"/>
              <a:t>Proxy contest</a:t>
            </a:r>
            <a:endParaRPr lang="en-US" altLang="en-US" dirty="0"/>
          </a:p>
        </p:txBody>
      </p:sp>
      <p:sp>
        <p:nvSpPr>
          <p:cNvPr id="7065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Should the firm be required to reimburse proxy contest costs?</a:t>
            </a:r>
          </a:p>
          <a:p>
            <a:pPr lvl="1" eaLnBrk="1" hangingPunct="1">
              <a:spcBef>
                <a:spcPct val="0"/>
              </a:spcBef>
            </a:pPr>
            <a:r>
              <a:rPr lang="en-US" altLang="en-US" sz="2200" dirty="0"/>
              <a:t>Suppose that Sarah doesn’t have a better strategy, but she launches a proxy contest anyway</a:t>
            </a:r>
          </a:p>
          <a:p>
            <a:pPr lvl="1" eaLnBrk="1" hangingPunct="1">
              <a:spcBef>
                <a:spcPct val="0"/>
              </a:spcBef>
            </a:pPr>
            <a:r>
              <a:rPr lang="en-US" altLang="en-US" sz="2200" dirty="0"/>
              <a:t>Suppose also that the proxy contest costs Acme $15M, and Sarah another $15M (if uncontested, cost to Acme is $10M)</a:t>
            </a:r>
          </a:p>
          <a:p>
            <a:pPr lvl="2" eaLnBrk="1" hangingPunct="1">
              <a:spcBef>
                <a:spcPct val="0"/>
              </a:spcBef>
            </a:pPr>
            <a:r>
              <a:rPr lang="en-US" altLang="en-US" sz="2100" dirty="0"/>
              <a:t>If Sarah wins, she gets control of Acme (and gets reimbursed)</a:t>
            </a:r>
          </a:p>
          <a:p>
            <a:pPr lvl="2" eaLnBrk="1" hangingPunct="1">
              <a:spcBef>
                <a:spcPct val="0"/>
              </a:spcBef>
            </a:pPr>
            <a:r>
              <a:rPr lang="en-US" altLang="en-US" sz="2100" dirty="0"/>
              <a:t>If she loses, she doesn’t pay anything (expenses are reimbursed), and Acme might pay her up to $20M to withdraw from the contest, in order to save Acme the costs of the proxy contest ($30M-10M)</a:t>
            </a:r>
          </a:p>
          <a:p>
            <a:pPr lvl="1" eaLnBrk="1" hangingPunct="1">
              <a:spcBef>
                <a:spcPct val="0"/>
              </a:spcBef>
            </a:pPr>
            <a:r>
              <a:rPr lang="en-US" altLang="en-US" sz="2200" dirty="0"/>
              <a:t>So Sarah has an incentive to always contest the board (to extort a side payment), even if she doesn’t have a better strategy</a:t>
            </a:r>
          </a:p>
        </p:txBody>
      </p:sp>
    </p:spTree>
    <p:extLst>
      <p:ext uri="{BB962C8B-B14F-4D97-AF65-F5344CB8AC3E}">
        <p14:creationId xmlns:p14="http://schemas.microsoft.com/office/powerpoint/2010/main" val="28487760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en-US" dirty="0"/>
              <a:t>Controlling the agenda</a:t>
            </a:r>
            <a:br>
              <a:rPr lang="en-US" altLang="en-US" dirty="0"/>
            </a:br>
            <a:r>
              <a:rPr lang="en-US" altLang="en-US" sz="3500" dirty="0"/>
              <a:t>Proxy contest</a:t>
            </a:r>
          </a:p>
        </p:txBody>
      </p:sp>
      <p:sp>
        <p:nvSpPr>
          <p:cNvPr id="7168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No affirmative right to be reimbursed contest costs</a:t>
            </a:r>
          </a:p>
          <a:p>
            <a:pPr lvl="1" eaLnBrk="1" hangingPunct="1">
              <a:spcBef>
                <a:spcPct val="0"/>
              </a:spcBef>
            </a:pPr>
            <a:r>
              <a:rPr lang="en-US" altLang="en-US" sz="2000" dirty="0"/>
              <a:t>But firm can authorize a reimbursement, if:</a:t>
            </a:r>
          </a:p>
          <a:p>
            <a:pPr lvl="2" eaLnBrk="1" hangingPunct="1">
              <a:spcBef>
                <a:spcPct val="0"/>
              </a:spcBef>
            </a:pPr>
            <a:r>
              <a:rPr lang="en-US" altLang="en-US" sz="1800" dirty="0"/>
              <a:t>Contest involved a question of policy, not personnel; and</a:t>
            </a:r>
          </a:p>
          <a:p>
            <a:pPr lvl="2" eaLnBrk="1" hangingPunct="1">
              <a:spcBef>
                <a:spcPct val="0"/>
              </a:spcBef>
            </a:pPr>
            <a:r>
              <a:rPr lang="en-US" altLang="en-US" sz="1800" dirty="0"/>
              <a:t>Expenses are reasonable in amount &amp; reasonably necessary to inform SHs</a:t>
            </a:r>
          </a:p>
          <a:p>
            <a:pPr eaLnBrk="1" hangingPunct="1">
              <a:spcBef>
                <a:spcPct val="0"/>
              </a:spcBef>
            </a:pPr>
            <a:r>
              <a:rPr lang="en-US" altLang="en-US" sz="2400" dirty="0"/>
              <a:t>Reimbursing insurgents</a:t>
            </a:r>
          </a:p>
          <a:p>
            <a:pPr lvl="1" eaLnBrk="1" hangingPunct="1">
              <a:spcBef>
                <a:spcPct val="0"/>
              </a:spcBef>
            </a:pPr>
            <a:r>
              <a:rPr lang="en-US" altLang="en-US" sz="2000" dirty="0"/>
              <a:t>If insurgents won, same rules as reimbursing incumbents</a:t>
            </a:r>
          </a:p>
          <a:p>
            <a:pPr lvl="2" eaLnBrk="1" hangingPunct="1">
              <a:spcBef>
                <a:spcPct val="0"/>
              </a:spcBef>
            </a:pPr>
            <a:r>
              <a:rPr lang="en-US" altLang="en-US" sz="1800" dirty="0"/>
              <a:t>Case law suggests SHs need to authorize insurgent reimbursement</a:t>
            </a:r>
          </a:p>
          <a:p>
            <a:pPr lvl="1" eaLnBrk="1" hangingPunct="1">
              <a:spcBef>
                <a:spcPct val="0"/>
              </a:spcBef>
            </a:pPr>
            <a:r>
              <a:rPr lang="en-US" altLang="en-US" sz="2000" dirty="0"/>
              <a:t>If insurgents lost, same rules but board is unlikely to authorize reimbursement, or bring it to SH vote</a:t>
            </a:r>
          </a:p>
          <a:p>
            <a:pPr lvl="1" eaLnBrk="1" hangingPunct="1">
              <a:spcBef>
                <a:spcPct val="0"/>
              </a:spcBef>
            </a:pPr>
            <a:r>
              <a:rPr lang="en-US" altLang="en-US" sz="2000" dirty="0"/>
              <a:t>DGCL §113: Bylaws may create other reimbursement arrangements</a:t>
            </a:r>
          </a:p>
        </p:txBody>
      </p:sp>
    </p:spTree>
    <p:extLst>
      <p:ext uri="{BB962C8B-B14F-4D97-AF65-F5344CB8AC3E}">
        <p14:creationId xmlns:p14="http://schemas.microsoft.com/office/powerpoint/2010/main" val="3475042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en-US" dirty="0"/>
              <a:t>Ownership structure</a:t>
            </a:r>
            <a:br>
              <a:rPr lang="en-US" altLang="en-US" dirty="0"/>
            </a:br>
            <a:r>
              <a:rPr lang="en-US" altLang="en-US" sz="3500" dirty="0"/>
              <a:t>Shifting from one ownership structure to another</a:t>
            </a:r>
            <a:endParaRPr lang="en-US" altLang="en-US" dirty="0"/>
          </a:p>
        </p:txBody>
      </p:sp>
      <p:sp>
        <p:nvSpPr>
          <p:cNvPr id="66563"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b="1" dirty="0"/>
              <a:t>Dispersing control</a:t>
            </a:r>
          </a:p>
          <a:p>
            <a:pPr lvl="1" eaLnBrk="1" hangingPunct="1">
              <a:lnSpc>
                <a:spcPct val="90000"/>
              </a:lnSpc>
              <a:spcBef>
                <a:spcPct val="0"/>
              </a:spcBef>
            </a:pPr>
            <a:r>
              <a:rPr lang="en-US" altLang="en-US" sz="2000" b="1" dirty="0"/>
              <a:t>Sole to concentrated</a:t>
            </a:r>
            <a:r>
              <a:rPr lang="en-US" altLang="en-US" sz="2000" dirty="0"/>
              <a:t>: firm issues new shares to </a:t>
            </a:r>
            <a:r>
              <a:rPr lang="en-US" altLang="en-US" sz="2000" dirty="0" err="1"/>
              <a:t>mSHs</a:t>
            </a:r>
            <a:endParaRPr lang="en-US" altLang="en-US" sz="2000" dirty="0"/>
          </a:p>
          <a:p>
            <a:pPr lvl="1" eaLnBrk="1" hangingPunct="1">
              <a:lnSpc>
                <a:spcPct val="90000"/>
              </a:lnSpc>
              <a:spcBef>
                <a:spcPct val="0"/>
              </a:spcBef>
            </a:pPr>
            <a:r>
              <a:rPr lang="en-US" altLang="en-US" sz="2000" b="1" dirty="0"/>
              <a:t>Sole to dispersed</a:t>
            </a:r>
            <a:r>
              <a:rPr lang="en-US" altLang="en-US" sz="2000" dirty="0"/>
              <a:t>: issue more shares to </a:t>
            </a:r>
            <a:r>
              <a:rPr lang="en-US" altLang="en-US" sz="2000" dirty="0" err="1"/>
              <a:t>mSHs</a:t>
            </a:r>
            <a:r>
              <a:rPr lang="en-US" altLang="en-US" sz="2000" dirty="0"/>
              <a:t> (or C sells some of her shares to many different SHs), so no SH has enough shares to control</a:t>
            </a:r>
          </a:p>
          <a:p>
            <a:pPr lvl="1" eaLnBrk="1" hangingPunct="1">
              <a:lnSpc>
                <a:spcPct val="90000"/>
              </a:lnSpc>
              <a:spcBef>
                <a:spcPct val="0"/>
              </a:spcBef>
            </a:pPr>
            <a:r>
              <a:rPr lang="en-US" altLang="en-US" sz="2000" b="1" dirty="0"/>
              <a:t>Concentrated to dispersed</a:t>
            </a:r>
            <a:r>
              <a:rPr lang="en-US" altLang="en-US" sz="2000" dirty="0"/>
              <a:t>: same as sole to dispersed</a:t>
            </a:r>
          </a:p>
          <a:p>
            <a:pPr eaLnBrk="1" hangingPunct="1">
              <a:lnSpc>
                <a:spcPct val="90000"/>
              </a:lnSpc>
              <a:spcBef>
                <a:spcPct val="0"/>
              </a:spcBef>
            </a:pPr>
            <a:r>
              <a:rPr lang="en-US" altLang="en-US" sz="2400" b="1" dirty="0"/>
              <a:t>Consolidating control</a:t>
            </a:r>
          </a:p>
          <a:p>
            <a:pPr lvl="1" eaLnBrk="1" hangingPunct="1">
              <a:lnSpc>
                <a:spcPct val="90000"/>
              </a:lnSpc>
              <a:spcBef>
                <a:spcPct val="0"/>
              </a:spcBef>
            </a:pPr>
            <a:r>
              <a:rPr lang="en-US" altLang="en-US" sz="2000" b="1" dirty="0"/>
              <a:t>Dispersed to concentrated</a:t>
            </a:r>
            <a:r>
              <a:rPr lang="en-US" altLang="en-US" sz="2000" dirty="0"/>
              <a:t>: C buys shares from many </a:t>
            </a:r>
            <a:r>
              <a:rPr lang="en-US" altLang="en-US" sz="2000" dirty="0" err="1"/>
              <a:t>mSHs</a:t>
            </a:r>
            <a:r>
              <a:rPr lang="en-US" altLang="en-US" sz="2000" dirty="0"/>
              <a:t>, until she has enough shares to control the firm</a:t>
            </a:r>
          </a:p>
          <a:p>
            <a:pPr lvl="1" eaLnBrk="1" hangingPunct="1">
              <a:lnSpc>
                <a:spcPct val="90000"/>
              </a:lnSpc>
              <a:spcBef>
                <a:spcPct val="0"/>
              </a:spcBef>
            </a:pPr>
            <a:r>
              <a:rPr lang="en-US" altLang="en-US" sz="2000" b="1" dirty="0"/>
              <a:t>Concentrated/dispersed to sole</a:t>
            </a:r>
          </a:p>
          <a:p>
            <a:pPr lvl="2" eaLnBrk="1" hangingPunct="1">
              <a:lnSpc>
                <a:spcPct val="90000"/>
              </a:lnSpc>
              <a:spcBef>
                <a:spcPct val="0"/>
              </a:spcBef>
            </a:pPr>
            <a:r>
              <a:rPr lang="en-US" altLang="en-US" sz="1800" dirty="0"/>
              <a:t>This is a challenge, because some </a:t>
            </a:r>
            <a:r>
              <a:rPr lang="en-US" altLang="en-US" sz="1800" dirty="0" err="1"/>
              <a:t>mSHs</a:t>
            </a:r>
            <a:r>
              <a:rPr lang="en-US" altLang="en-US" sz="1800" dirty="0"/>
              <a:t> are likely to hold-out and not sell to C, in order to get more money</a:t>
            </a:r>
          </a:p>
          <a:p>
            <a:pPr lvl="2" eaLnBrk="1" hangingPunct="1">
              <a:lnSpc>
                <a:spcPct val="90000"/>
              </a:lnSpc>
              <a:spcBef>
                <a:spcPct val="0"/>
              </a:spcBef>
            </a:pPr>
            <a:r>
              <a:rPr lang="en-US" altLang="en-US" sz="1800" dirty="0"/>
              <a:t>Solution: </a:t>
            </a:r>
            <a:r>
              <a:rPr lang="en-US" altLang="en-US" sz="1800" dirty="0" err="1"/>
              <a:t>freezeout</a:t>
            </a:r>
            <a:r>
              <a:rPr lang="en-US" altLang="en-US" sz="1800" dirty="0"/>
              <a:t> (deal between C &amp; firm that forces </a:t>
            </a:r>
            <a:r>
              <a:rPr lang="en-US" altLang="en-US" sz="1800" dirty="0" err="1"/>
              <a:t>mSHs</a:t>
            </a:r>
            <a:r>
              <a:rPr lang="en-US" altLang="en-US" sz="1800" dirty="0"/>
              <a:t> to sell their interest in the firm to C; similar to eminent domain in property law)</a:t>
            </a:r>
          </a:p>
          <a:p>
            <a:pPr lvl="2" eaLnBrk="1" hangingPunct="1">
              <a:lnSpc>
                <a:spcPct val="90000"/>
              </a:lnSpc>
              <a:spcBef>
                <a:spcPct val="0"/>
              </a:spcBef>
            </a:pPr>
            <a:r>
              <a:rPr lang="en-US" altLang="en-US" sz="1800" dirty="0"/>
              <a:t>E.g., </a:t>
            </a:r>
            <a:r>
              <a:rPr lang="en-US" altLang="en-US" sz="1800" b="1" dirty="0"/>
              <a:t>short form merger</a:t>
            </a:r>
            <a:r>
              <a:rPr lang="en-US" altLang="en-US" sz="1800" dirty="0"/>
              <a:t> (“SFM”): if C owns ≥90% of shares, law allows C to force </a:t>
            </a:r>
            <a:r>
              <a:rPr lang="en-US" altLang="en-US" sz="1800" dirty="0" err="1"/>
              <a:t>mSHs</a:t>
            </a:r>
            <a:r>
              <a:rPr lang="en-US" altLang="en-US" sz="1800" dirty="0"/>
              <a:t> to sell to her, but </a:t>
            </a:r>
            <a:r>
              <a:rPr lang="en-US" altLang="en-US" sz="1800" dirty="0" err="1"/>
              <a:t>mSHs</a:t>
            </a:r>
            <a:r>
              <a:rPr lang="en-US" altLang="en-US" sz="1800" dirty="0"/>
              <a:t> can petition court to determine fair price</a:t>
            </a:r>
          </a:p>
          <a:p>
            <a:pPr lvl="2" eaLnBrk="1" hangingPunct="1">
              <a:lnSpc>
                <a:spcPct val="90000"/>
              </a:lnSpc>
              <a:spcBef>
                <a:spcPct val="0"/>
              </a:spcBef>
            </a:pPr>
            <a:r>
              <a:rPr lang="en-US" altLang="en-US" sz="1800" dirty="0"/>
              <a:t>C can also </a:t>
            </a:r>
            <a:r>
              <a:rPr lang="en-US" altLang="en-US" sz="1800" dirty="0" err="1"/>
              <a:t>freezeout</a:t>
            </a:r>
            <a:r>
              <a:rPr lang="en-US" altLang="en-US" sz="1800" dirty="0"/>
              <a:t> without first owning 90% of shares – in that case (illustrated on the next slide) transaction is called a </a:t>
            </a:r>
            <a:r>
              <a:rPr lang="en-US" altLang="en-US" sz="1800" b="1" dirty="0"/>
              <a:t>long-form merger</a:t>
            </a:r>
            <a:r>
              <a:rPr lang="en-US" altLang="en-US" sz="1800" dirty="0"/>
              <a:t> (“LFM”)</a:t>
            </a:r>
          </a:p>
          <a:p>
            <a:pPr lvl="3" eaLnBrk="1" hangingPunct="1">
              <a:lnSpc>
                <a:spcPct val="90000"/>
              </a:lnSpc>
              <a:spcBef>
                <a:spcPct val="0"/>
              </a:spcBef>
            </a:pPr>
            <a:r>
              <a:rPr lang="en-US" altLang="en-US" sz="1700" dirty="0"/>
              <a:t>LFMs require approval by majority of SHs (SFMs don’t require SH approval)</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dirty="0"/>
              <a:t>Controlling the agenda</a:t>
            </a:r>
            <a:br>
              <a:rPr lang="en-US" altLang="en-US" dirty="0"/>
            </a:br>
            <a:r>
              <a:rPr lang="en-US" altLang="en-US" sz="3500" dirty="0"/>
              <a:t>Proxy access</a:t>
            </a:r>
            <a:endParaRPr lang="en-US" altLang="en-US" dirty="0"/>
          </a:p>
        </p:txBody>
      </p:sp>
      <p:sp>
        <p:nvSpPr>
          <p:cNvPr id="72707"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Ask board to include the issue on the agenda (&amp; on proxy card)</a:t>
            </a:r>
          </a:p>
          <a:p>
            <a:pPr eaLnBrk="1" hangingPunct="1">
              <a:lnSpc>
                <a:spcPct val="90000"/>
              </a:lnSpc>
              <a:spcBef>
                <a:spcPct val="0"/>
              </a:spcBef>
            </a:pPr>
            <a:r>
              <a:rPr lang="en-US" altLang="en-US" sz="2400" dirty="0"/>
              <a:t>Such requests are typically regulated by an </a:t>
            </a:r>
            <a:r>
              <a:rPr lang="en-US" altLang="en-US" sz="2400" dirty="0">
                <a:solidFill>
                  <a:srgbClr val="0070C0"/>
                </a:solidFill>
              </a:rPr>
              <a:t>advance notice bylaw</a:t>
            </a:r>
          </a:p>
          <a:p>
            <a:pPr lvl="1" eaLnBrk="1" hangingPunct="1">
              <a:lnSpc>
                <a:spcPct val="90000"/>
              </a:lnSpc>
              <a:spcBef>
                <a:spcPct val="0"/>
              </a:spcBef>
            </a:pPr>
            <a:r>
              <a:rPr lang="en-US" altLang="en-US" sz="2000" dirty="0"/>
              <a:t>Bylaw specifying how SHs can add issues to the agenda</a:t>
            </a:r>
          </a:p>
          <a:p>
            <a:pPr lvl="1" eaLnBrk="1" hangingPunct="1">
              <a:lnSpc>
                <a:spcPct val="90000"/>
              </a:lnSpc>
              <a:spcBef>
                <a:spcPct val="0"/>
              </a:spcBef>
            </a:pPr>
            <a:r>
              <a:rPr lang="en-US" altLang="en-US" sz="2000" dirty="0"/>
              <a:t>Such bylaws often restrict which SHs can do so &amp; requires SHs to disclose info beyond federal securities laws requirements</a:t>
            </a:r>
          </a:p>
          <a:p>
            <a:pPr lvl="1" eaLnBrk="1" hangingPunct="1">
              <a:lnSpc>
                <a:spcPct val="90000"/>
              </a:lnSpc>
              <a:spcBef>
                <a:spcPct val="0"/>
              </a:spcBef>
            </a:pPr>
            <a:r>
              <a:rPr lang="en-US" altLang="en-US" sz="2000" i="1" dirty="0"/>
              <a:t>JANA v. </a:t>
            </a:r>
            <a:r>
              <a:rPr lang="en-US" altLang="en-US" sz="2000" i="1" dirty="0" err="1"/>
              <a:t>CNet</a:t>
            </a:r>
            <a:r>
              <a:rPr lang="en-US" altLang="en-US" sz="2000" i="1" dirty="0"/>
              <a:t> </a:t>
            </a:r>
            <a:r>
              <a:rPr lang="en-US" altLang="en-US" sz="2000" dirty="0"/>
              <a:t>[</a:t>
            </a:r>
            <a:r>
              <a:rPr lang="en-US" altLang="en-US" sz="2000" dirty="0" err="1"/>
              <a:t>Del.Ch</a:t>
            </a:r>
            <a:r>
              <a:rPr lang="en-US" altLang="en-US" sz="2000" dirty="0"/>
              <a:t>. 2008]</a:t>
            </a:r>
          </a:p>
          <a:p>
            <a:pPr lvl="2" eaLnBrk="1" hangingPunct="1">
              <a:lnSpc>
                <a:spcPct val="90000"/>
              </a:lnSpc>
              <a:spcBef>
                <a:spcPct val="0"/>
              </a:spcBef>
            </a:pPr>
            <a:r>
              <a:rPr lang="en-US" altLang="en-US" sz="1900" dirty="0"/>
              <a:t>Ambiguity in these bylaws is interpreted in favor of SHs’ electoral rights</a:t>
            </a:r>
          </a:p>
          <a:p>
            <a:pPr lvl="2" eaLnBrk="1" hangingPunct="1">
              <a:lnSpc>
                <a:spcPct val="90000"/>
              </a:lnSpc>
              <a:spcBef>
                <a:spcPct val="0"/>
              </a:spcBef>
            </a:pPr>
            <a:r>
              <a:rPr lang="en-US" altLang="en-US" sz="1900" dirty="0"/>
              <a:t>Void if it unduly restrict SH franchise or applied inequitably (rarely happens; inquiry is very fact-specific)</a:t>
            </a:r>
          </a:p>
          <a:p>
            <a:pPr eaLnBrk="1" hangingPunct="1">
              <a:lnSpc>
                <a:spcPct val="90000"/>
              </a:lnSpc>
              <a:spcBef>
                <a:spcPct val="0"/>
              </a:spcBef>
            </a:pPr>
            <a:r>
              <a:rPr lang="en-US" altLang="en-US" sz="2400" dirty="0"/>
              <a:t>When is the board forced to include an issue on the proxy card?</a:t>
            </a:r>
          </a:p>
          <a:p>
            <a:pPr lvl="1" eaLnBrk="1" hangingPunct="1">
              <a:lnSpc>
                <a:spcPct val="90000"/>
              </a:lnSpc>
              <a:spcBef>
                <a:spcPct val="0"/>
              </a:spcBef>
            </a:pPr>
            <a:r>
              <a:rPr lang="en-US" altLang="en-US" sz="2000" dirty="0"/>
              <a:t>Electing directors (proxy access) – limited access</a:t>
            </a:r>
          </a:p>
          <a:p>
            <a:pPr lvl="2" eaLnBrk="1" hangingPunct="1">
              <a:lnSpc>
                <a:spcPct val="90000"/>
              </a:lnSpc>
              <a:spcBef>
                <a:spcPct val="0"/>
              </a:spcBef>
            </a:pPr>
            <a:r>
              <a:rPr lang="en-US" altLang="en-US" sz="1900" dirty="0"/>
              <a:t>DGCL §112: Bylaws may contain a proxy access provision, allowing SHs to nominate their candidates for directors on the board’s proxy card, and create certain limitations on this right</a:t>
            </a:r>
          </a:p>
          <a:p>
            <a:pPr lvl="1" eaLnBrk="1" hangingPunct="1">
              <a:lnSpc>
                <a:spcPct val="90000"/>
              </a:lnSpc>
              <a:spcBef>
                <a:spcPct val="0"/>
              </a:spcBef>
            </a:pPr>
            <a:r>
              <a:rPr lang="en-US" altLang="en-US" sz="2000" dirty="0"/>
              <a:t>Other SH decisions (SH proposals) – broader access</a:t>
            </a:r>
          </a:p>
          <a:p>
            <a:pPr lvl="2" eaLnBrk="1" hangingPunct="1">
              <a:lnSpc>
                <a:spcPct val="90000"/>
              </a:lnSpc>
              <a:spcBef>
                <a:spcPct val="0"/>
              </a:spcBef>
            </a:pPr>
            <a:r>
              <a:rPr lang="en-US" altLang="en-US" sz="1900" dirty="0"/>
              <a:t>Why distinguish electing directors from other decisions?  Because judges don’t want to intervene in takeover battles &amp; tip balance of power in favor of hostile acquirers (will explain why SHs might want board to block acquisitions in Section 2a3 “M&amp;A dance”)</a:t>
            </a:r>
          </a:p>
        </p:txBody>
      </p:sp>
    </p:spTree>
    <p:extLst>
      <p:ext uri="{BB962C8B-B14F-4D97-AF65-F5344CB8AC3E}">
        <p14:creationId xmlns:p14="http://schemas.microsoft.com/office/powerpoint/2010/main" val="32656808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dirty="0"/>
              <a:t>Controlling the agenda</a:t>
            </a:r>
            <a:br>
              <a:rPr lang="en-US" altLang="en-US" dirty="0"/>
            </a:br>
            <a:r>
              <a:rPr lang="en-US" altLang="en-US" sz="3500" dirty="0"/>
              <a:t>SH proposals</a:t>
            </a:r>
          </a:p>
        </p:txBody>
      </p:sp>
      <p:sp>
        <p:nvSpPr>
          <p:cNvPr id="73731" name="Rectangle 3"/>
          <p:cNvSpPr>
            <a:spLocks noGrp="1" noChangeArrowheads="1"/>
          </p:cNvSpPr>
          <p:nvPr>
            <p:ph type="body" idx="1"/>
          </p:nvPr>
        </p:nvSpPr>
        <p:spPr>
          <a:xfrm>
            <a:off x="0" y="1447800"/>
            <a:ext cx="9144000" cy="5410200"/>
          </a:xfrm>
          <a:noFill/>
        </p:spPr>
        <p:txBody>
          <a:bodyPr/>
          <a:lstStyle/>
          <a:p>
            <a:pPr eaLnBrk="1" hangingPunct="1">
              <a:spcBef>
                <a:spcPct val="0"/>
              </a:spcBef>
            </a:pPr>
            <a:r>
              <a:rPr lang="en-US" altLang="en-US" sz="2600" dirty="0"/>
              <a:t>Rule 14a-8: When must board include SH proposal on its proxy?</a:t>
            </a:r>
          </a:p>
          <a:p>
            <a:pPr lvl="1" eaLnBrk="1" hangingPunct="1">
              <a:spcBef>
                <a:spcPct val="0"/>
              </a:spcBef>
            </a:pPr>
            <a:r>
              <a:rPr lang="en-US" altLang="en-US" sz="2400" dirty="0"/>
              <a:t>Qualifying SHs</a:t>
            </a:r>
          </a:p>
          <a:p>
            <a:pPr lvl="2" eaLnBrk="1" hangingPunct="1">
              <a:spcBef>
                <a:spcPct val="0"/>
              </a:spcBef>
            </a:pPr>
            <a:r>
              <a:rPr lang="en-US" altLang="en-US" sz="2100" dirty="0"/>
              <a:t>Own at least $2K or 1% of shares</a:t>
            </a:r>
          </a:p>
          <a:p>
            <a:pPr lvl="2" eaLnBrk="1" hangingPunct="1">
              <a:spcBef>
                <a:spcPct val="0"/>
              </a:spcBef>
            </a:pPr>
            <a:r>
              <a:rPr lang="en-US" altLang="en-US" sz="2100" dirty="0"/>
              <a:t>Owned shares for at least 1 year &amp; hold the shares through the date of the SH meeting</a:t>
            </a:r>
          </a:p>
          <a:p>
            <a:pPr lvl="2" eaLnBrk="1" hangingPunct="1">
              <a:spcBef>
                <a:spcPct val="0"/>
              </a:spcBef>
            </a:pPr>
            <a:r>
              <a:rPr lang="en-US" altLang="en-US" sz="2100" dirty="0"/>
              <a:t>Submitted no more than 1 proposal per SH meeting</a:t>
            </a:r>
          </a:p>
          <a:p>
            <a:pPr lvl="1" eaLnBrk="1" hangingPunct="1">
              <a:spcBef>
                <a:spcPct val="0"/>
              </a:spcBef>
            </a:pPr>
            <a:r>
              <a:rPr lang="en-US" altLang="en-US" sz="2400" dirty="0"/>
              <a:t>SH or her agent must appear at meeting to present proposal</a:t>
            </a:r>
          </a:p>
          <a:p>
            <a:pPr lvl="1" eaLnBrk="1" hangingPunct="1">
              <a:spcBef>
                <a:spcPct val="0"/>
              </a:spcBef>
            </a:pPr>
            <a:r>
              <a:rPr lang="en-US" altLang="en-US" sz="2400" dirty="0"/>
              <a:t>Proposal (including supporting statement) may not exceed 500 words</a:t>
            </a:r>
          </a:p>
          <a:p>
            <a:pPr lvl="1" eaLnBrk="1" hangingPunct="1">
              <a:spcBef>
                <a:spcPct val="0"/>
              </a:spcBef>
            </a:pPr>
            <a:r>
              <a:rPr lang="en-US" altLang="en-US" sz="2400" dirty="0"/>
              <a:t>Firm may write in proxy statement an objection to the SH proposal</a:t>
            </a:r>
          </a:p>
        </p:txBody>
      </p:sp>
    </p:spTree>
    <p:extLst>
      <p:ext uri="{BB962C8B-B14F-4D97-AF65-F5344CB8AC3E}">
        <p14:creationId xmlns:p14="http://schemas.microsoft.com/office/powerpoint/2010/main" val="37662584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a:t>SH proposals</a:t>
            </a:r>
            <a:br>
              <a:rPr lang="en-US" altLang="en-US"/>
            </a:br>
            <a:r>
              <a:rPr lang="en-US" altLang="en-US" sz="3500"/>
              <a:t>Procedure for exclusion</a:t>
            </a:r>
          </a:p>
        </p:txBody>
      </p:sp>
      <p:sp>
        <p:nvSpPr>
          <p:cNvPr id="74755" name="Rectangle 3"/>
          <p:cNvSpPr>
            <a:spLocks noGrp="1" noChangeArrowheads="1"/>
          </p:cNvSpPr>
          <p:nvPr>
            <p:ph type="body" idx="1"/>
          </p:nvPr>
        </p:nvSpPr>
        <p:spPr>
          <a:xfrm>
            <a:off x="0" y="1447800"/>
            <a:ext cx="9144000" cy="5410200"/>
          </a:xfrm>
          <a:noFill/>
        </p:spPr>
        <p:txBody>
          <a:bodyPr/>
          <a:lstStyle/>
          <a:p>
            <a:pPr eaLnBrk="1" hangingPunct="1">
              <a:lnSpc>
                <a:spcPct val="90000"/>
              </a:lnSpc>
              <a:spcBef>
                <a:spcPct val="0"/>
              </a:spcBef>
            </a:pPr>
            <a:r>
              <a:rPr lang="en-US" altLang="en-US" sz="2400" dirty="0"/>
              <a:t>Rule 14a-8(</a:t>
            </a:r>
            <a:r>
              <a:rPr lang="en-US" altLang="en-US" sz="2400" dirty="0" err="1"/>
              <a:t>i</a:t>
            </a:r>
            <a:r>
              <a:rPr lang="en-US" altLang="en-US" sz="2400" dirty="0"/>
              <a:t>) allows firm to exclude certain proposals</a:t>
            </a:r>
          </a:p>
          <a:p>
            <a:pPr eaLnBrk="1" hangingPunct="1">
              <a:lnSpc>
                <a:spcPct val="90000"/>
              </a:lnSpc>
              <a:spcBef>
                <a:spcPct val="0"/>
              </a:spcBef>
            </a:pPr>
            <a:r>
              <a:rPr lang="en-US" altLang="en-US" sz="2400" dirty="0"/>
              <a:t>Procedure for exclusion – minimum requirements</a:t>
            </a:r>
          </a:p>
          <a:p>
            <a:pPr lvl="1" eaLnBrk="1" hangingPunct="1">
              <a:lnSpc>
                <a:spcPct val="90000"/>
              </a:lnSpc>
              <a:spcBef>
                <a:spcPct val="0"/>
              </a:spcBef>
            </a:pPr>
            <a:r>
              <a:rPr lang="en-US" altLang="en-US" sz="2000" dirty="0"/>
              <a:t>Firm must notify SH of defect within 14 days (unless defect cannot be remedied – e.g., submitting proposal after deadline); SH then has 14 days to respond</a:t>
            </a:r>
          </a:p>
          <a:p>
            <a:pPr lvl="1" eaLnBrk="1" hangingPunct="1">
              <a:lnSpc>
                <a:spcPct val="90000"/>
              </a:lnSpc>
              <a:spcBef>
                <a:spcPct val="0"/>
              </a:spcBef>
            </a:pPr>
            <a:r>
              <a:rPr lang="en-US" altLang="en-US" sz="2000" dirty="0"/>
              <a:t>Firm must notify SEC (&amp; copy SH) of intent to exclude a proposal at least 80 days before filing the definitive proxy statement</a:t>
            </a:r>
          </a:p>
          <a:p>
            <a:pPr eaLnBrk="1" hangingPunct="1">
              <a:lnSpc>
                <a:spcPct val="90000"/>
              </a:lnSpc>
              <a:spcBef>
                <a:spcPct val="0"/>
              </a:spcBef>
            </a:pPr>
            <a:r>
              <a:rPr lang="en-US" altLang="en-US" sz="2400" dirty="0"/>
              <a:t>When firm notifies SEC, it typically requests a no-action letter in which SEC’s staff states that based on information provided, it doesn’t intend to challenge exclusion</a:t>
            </a:r>
          </a:p>
          <a:p>
            <a:pPr lvl="1" eaLnBrk="1" hangingPunct="1">
              <a:lnSpc>
                <a:spcPct val="90000"/>
              </a:lnSpc>
              <a:spcBef>
                <a:spcPct val="0"/>
              </a:spcBef>
            </a:pPr>
            <a:r>
              <a:rPr lang="en-US" altLang="en-US" sz="2000" dirty="0"/>
              <a:t>If either side doesn’t like the outcome, they can appeal to the SEC commissioners</a:t>
            </a:r>
          </a:p>
          <a:p>
            <a:pPr lvl="1" eaLnBrk="1" hangingPunct="1">
              <a:lnSpc>
                <a:spcPct val="90000"/>
              </a:lnSpc>
              <a:spcBef>
                <a:spcPct val="0"/>
              </a:spcBef>
            </a:pPr>
            <a:r>
              <a:rPr lang="en-US" altLang="en-US" sz="2000" dirty="0"/>
              <a:t>Letter doesn’t prevent SHs from suing in court, nor binds court if SHs sue</a:t>
            </a:r>
          </a:p>
          <a:p>
            <a:pPr eaLnBrk="1" hangingPunct="1">
              <a:lnSpc>
                <a:spcPct val="90000"/>
              </a:lnSpc>
              <a:spcBef>
                <a:spcPct val="0"/>
              </a:spcBef>
            </a:pPr>
            <a:r>
              <a:rPr lang="en-US" altLang="en-US" sz="2400" dirty="0"/>
              <a:t>Practice point: when considering whether a proposal is excludable, look not only at </a:t>
            </a:r>
            <a:r>
              <a:rPr lang="en-US" altLang="en-US" sz="2400" dirty="0" err="1"/>
              <a:t>caselaw</a:t>
            </a:r>
            <a:r>
              <a:rPr lang="en-US" altLang="en-US" sz="2400" dirty="0"/>
              <a:t>, but also at prior no-action letters</a:t>
            </a:r>
          </a:p>
        </p:txBody>
      </p:sp>
    </p:spTree>
    <p:extLst>
      <p:ext uri="{BB962C8B-B14F-4D97-AF65-F5344CB8AC3E}">
        <p14:creationId xmlns:p14="http://schemas.microsoft.com/office/powerpoint/2010/main" val="30990901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a:t>SH proposals</a:t>
            </a:r>
            <a:br>
              <a:rPr lang="en-US" altLang="en-US"/>
            </a:br>
            <a:r>
              <a:rPr lang="en-US" altLang="en-US" sz="3500"/>
              <a:t>Example of a no-action letter</a:t>
            </a:r>
            <a:endParaRPr lang="en-US" altLang="en-US"/>
          </a:p>
        </p:txBody>
      </p:sp>
      <p:pic>
        <p:nvPicPr>
          <p:cNvPr id="75779" name="Picture 8" descr="noactio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24000"/>
            <a:ext cx="5003752"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67321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a:t>SH proposals</a:t>
            </a:r>
            <a:br>
              <a:rPr lang="en-US" altLang="en-US"/>
            </a:br>
            <a:r>
              <a:rPr lang="en-US" altLang="en-US" sz="3500"/>
              <a:t>Rule 14a-8(i): grounds for exclusion</a:t>
            </a:r>
          </a:p>
        </p:txBody>
      </p:sp>
      <p:sp>
        <p:nvSpPr>
          <p:cNvPr id="76803" name="Rectangle 3"/>
          <p:cNvSpPr>
            <a:spLocks noGrp="1" noChangeArrowheads="1"/>
          </p:cNvSpPr>
          <p:nvPr>
            <p:ph type="body" idx="1"/>
          </p:nvPr>
        </p:nvSpPr>
        <p:spPr>
          <a:xfrm>
            <a:off x="0" y="1447800"/>
            <a:ext cx="9144000" cy="5410200"/>
          </a:xfrm>
          <a:noFill/>
        </p:spPr>
        <p:txBody>
          <a:bodyPr/>
          <a:lstStyle/>
          <a:p>
            <a:pPr marL="457200" indent="-457200" eaLnBrk="1" hangingPunct="1">
              <a:lnSpc>
                <a:spcPct val="80000"/>
              </a:lnSpc>
              <a:spcBef>
                <a:spcPct val="0"/>
              </a:spcBef>
              <a:buFont typeface="Arial" charset="0"/>
              <a:buAutoNum type="arabicPeriod"/>
            </a:pPr>
            <a:r>
              <a:rPr lang="en-US" altLang="en-US" sz="2400" dirty="0">
                <a:solidFill>
                  <a:srgbClr val="0070C0"/>
                </a:solidFill>
              </a:rPr>
              <a:t>Improper under state law</a:t>
            </a:r>
          </a:p>
          <a:p>
            <a:pPr marL="457200" indent="-457200" eaLnBrk="1" hangingPunct="1">
              <a:lnSpc>
                <a:spcPct val="80000"/>
              </a:lnSpc>
              <a:spcBef>
                <a:spcPct val="0"/>
              </a:spcBef>
              <a:buFont typeface="Arial" charset="0"/>
              <a:buAutoNum type="arabicPeriod"/>
            </a:pPr>
            <a:r>
              <a:rPr lang="en-US" altLang="en-US" sz="2400" dirty="0"/>
              <a:t>Violation of state, federal or foreign law</a:t>
            </a:r>
          </a:p>
          <a:p>
            <a:pPr marL="457200" indent="-457200" eaLnBrk="1" hangingPunct="1">
              <a:lnSpc>
                <a:spcPct val="80000"/>
              </a:lnSpc>
              <a:spcBef>
                <a:spcPct val="0"/>
              </a:spcBef>
              <a:buFont typeface="Arial" charset="0"/>
              <a:buAutoNum type="arabicPeriod"/>
            </a:pPr>
            <a:r>
              <a:rPr lang="en-US" altLang="en-US" sz="2400" dirty="0"/>
              <a:t>Violation of proxy rules</a:t>
            </a:r>
          </a:p>
          <a:p>
            <a:pPr lvl="1" eaLnBrk="1" hangingPunct="1">
              <a:lnSpc>
                <a:spcPct val="80000"/>
              </a:lnSpc>
              <a:spcBef>
                <a:spcPct val="0"/>
              </a:spcBef>
            </a:pPr>
            <a:r>
              <a:rPr lang="en-US" altLang="en-US" sz="2000" dirty="0"/>
              <a:t>E.g., 14a-8 (compliance w/formalities); 14a-9 (material misrepresentation)</a:t>
            </a:r>
          </a:p>
          <a:p>
            <a:pPr marL="457200" indent="-457200" eaLnBrk="1" hangingPunct="1">
              <a:lnSpc>
                <a:spcPct val="80000"/>
              </a:lnSpc>
              <a:spcBef>
                <a:spcPct val="0"/>
              </a:spcBef>
              <a:buFont typeface="Arial" charset="0"/>
              <a:buAutoNum type="arabicPeriod"/>
            </a:pPr>
            <a:r>
              <a:rPr lang="en-US" altLang="en-US" sz="2400" dirty="0"/>
              <a:t>Personal grievance or personal interest</a:t>
            </a:r>
          </a:p>
          <a:p>
            <a:pPr marL="457200" indent="-457200" eaLnBrk="1" hangingPunct="1">
              <a:lnSpc>
                <a:spcPct val="80000"/>
              </a:lnSpc>
              <a:spcBef>
                <a:spcPct val="0"/>
              </a:spcBef>
              <a:buFont typeface="Arial" charset="0"/>
              <a:buAutoNum type="arabicPeriod"/>
            </a:pPr>
            <a:r>
              <a:rPr lang="en-US" altLang="en-US" sz="2400" dirty="0">
                <a:solidFill>
                  <a:srgbClr val="0070C0"/>
                </a:solidFill>
              </a:rPr>
              <a:t>Relevance </a:t>
            </a:r>
            <a:r>
              <a:rPr lang="en-US" altLang="en-US" sz="2000" dirty="0">
                <a:solidFill>
                  <a:srgbClr val="0070C0"/>
                </a:solidFill>
              </a:rPr>
              <a:t>(issue has very minor impact on the firm)</a:t>
            </a:r>
          </a:p>
          <a:p>
            <a:pPr marL="457200" indent="-457200" eaLnBrk="1" hangingPunct="1">
              <a:lnSpc>
                <a:spcPct val="80000"/>
              </a:lnSpc>
              <a:spcBef>
                <a:spcPct val="0"/>
              </a:spcBef>
              <a:buFont typeface="Arial" charset="0"/>
              <a:buAutoNum type="arabicPeriod"/>
            </a:pPr>
            <a:r>
              <a:rPr lang="en-US" altLang="en-US" sz="2400" dirty="0">
                <a:solidFill>
                  <a:srgbClr val="0070C0"/>
                </a:solidFill>
              </a:rPr>
              <a:t>Absence of power/authority</a:t>
            </a:r>
          </a:p>
          <a:p>
            <a:pPr marL="457200" indent="-457200" eaLnBrk="1" hangingPunct="1">
              <a:lnSpc>
                <a:spcPct val="80000"/>
              </a:lnSpc>
              <a:spcBef>
                <a:spcPct val="0"/>
              </a:spcBef>
              <a:buFont typeface="Arial" charset="0"/>
              <a:buAutoNum type="arabicPeriod"/>
            </a:pPr>
            <a:r>
              <a:rPr lang="en-US" altLang="en-US" sz="2400" dirty="0">
                <a:solidFill>
                  <a:srgbClr val="0070C0"/>
                </a:solidFill>
              </a:rPr>
              <a:t>Management functions</a:t>
            </a:r>
          </a:p>
          <a:p>
            <a:pPr marL="457200" indent="-457200" eaLnBrk="1" hangingPunct="1">
              <a:lnSpc>
                <a:spcPct val="80000"/>
              </a:lnSpc>
              <a:spcBef>
                <a:spcPct val="0"/>
              </a:spcBef>
              <a:buFont typeface="Arial" charset="0"/>
              <a:buAutoNum type="arabicPeriod"/>
            </a:pPr>
            <a:r>
              <a:rPr lang="en-US" altLang="en-US" sz="2400" dirty="0"/>
              <a:t>Director elections</a:t>
            </a:r>
          </a:p>
          <a:p>
            <a:pPr lvl="1" eaLnBrk="1" hangingPunct="1">
              <a:lnSpc>
                <a:spcPct val="80000"/>
              </a:lnSpc>
              <a:spcBef>
                <a:spcPct val="0"/>
              </a:spcBef>
            </a:pPr>
            <a:r>
              <a:rPr lang="en-US" altLang="en-US" sz="2000" dirty="0"/>
              <a:t>Can exclude proposals that affect outcome of a particular director election, but not proposal affecting general election process</a:t>
            </a:r>
          </a:p>
          <a:p>
            <a:pPr marL="457200" indent="-457200" eaLnBrk="1" hangingPunct="1">
              <a:lnSpc>
                <a:spcPct val="80000"/>
              </a:lnSpc>
              <a:spcBef>
                <a:spcPct val="0"/>
              </a:spcBef>
              <a:buFont typeface="Arial" charset="0"/>
              <a:buAutoNum type="arabicPeriod"/>
            </a:pPr>
            <a:r>
              <a:rPr lang="en-US" altLang="en-US" sz="2400" dirty="0"/>
              <a:t>Conflicts with company’s proposal</a:t>
            </a:r>
          </a:p>
          <a:p>
            <a:pPr marL="457200" indent="-457200" eaLnBrk="1" hangingPunct="1">
              <a:lnSpc>
                <a:spcPct val="80000"/>
              </a:lnSpc>
              <a:spcBef>
                <a:spcPct val="0"/>
              </a:spcBef>
              <a:buFont typeface="Arial" charset="0"/>
              <a:buAutoNum type="arabicPeriod"/>
            </a:pPr>
            <a:r>
              <a:rPr lang="en-US" altLang="en-US" sz="2400" dirty="0"/>
              <a:t>Proposal already substantially implemented</a:t>
            </a:r>
          </a:p>
          <a:p>
            <a:pPr marL="457200" indent="-457200" eaLnBrk="1" hangingPunct="1">
              <a:lnSpc>
                <a:spcPct val="80000"/>
              </a:lnSpc>
              <a:spcBef>
                <a:spcPct val="0"/>
              </a:spcBef>
              <a:buFont typeface="Arial" charset="0"/>
              <a:buAutoNum type="arabicPeriod"/>
            </a:pPr>
            <a:r>
              <a:rPr lang="en-US" altLang="en-US" sz="2400" dirty="0"/>
              <a:t>Duplication with an included proposal</a:t>
            </a:r>
          </a:p>
          <a:p>
            <a:pPr marL="457200" indent="-457200" eaLnBrk="1" hangingPunct="1">
              <a:lnSpc>
                <a:spcPct val="80000"/>
              </a:lnSpc>
              <a:spcBef>
                <a:spcPct val="0"/>
              </a:spcBef>
              <a:buFont typeface="Arial" charset="0"/>
              <a:buAutoNum type="arabicPeriod"/>
            </a:pPr>
            <a:r>
              <a:rPr lang="en-US" altLang="en-US" sz="2400" dirty="0"/>
              <a:t>Resubmissions </a:t>
            </a:r>
            <a:r>
              <a:rPr lang="en-US" altLang="en-US" sz="2000" dirty="0"/>
              <a:t>(Proposal submitted in past &amp; received little support)</a:t>
            </a:r>
          </a:p>
          <a:p>
            <a:pPr marL="457200" indent="-457200" eaLnBrk="1" hangingPunct="1">
              <a:lnSpc>
                <a:spcPct val="80000"/>
              </a:lnSpc>
              <a:spcBef>
                <a:spcPct val="0"/>
              </a:spcBef>
              <a:buFont typeface="Arial" charset="0"/>
              <a:buAutoNum type="arabicPeriod"/>
            </a:pPr>
            <a:r>
              <a:rPr lang="en-US" altLang="en-US" sz="2400" dirty="0"/>
              <a:t>Specific amount of dividends</a:t>
            </a:r>
          </a:p>
        </p:txBody>
      </p:sp>
    </p:spTree>
    <p:extLst>
      <p:ext uri="{BB962C8B-B14F-4D97-AF65-F5344CB8AC3E}">
        <p14:creationId xmlns:p14="http://schemas.microsoft.com/office/powerpoint/2010/main" val="26752248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en-US"/>
              <a:t>SH proposals</a:t>
            </a:r>
            <a:br>
              <a:rPr lang="en-US" altLang="en-US"/>
            </a:br>
            <a:r>
              <a:rPr lang="en-US" altLang="en-US" sz="3500"/>
              <a:t>14a-8(i)(1): Improper under state law</a:t>
            </a:r>
          </a:p>
        </p:txBody>
      </p:sp>
      <p:sp>
        <p:nvSpPr>
          <p:cNvPr id="77827" name="Rectangle 3"/>
          <p:cNvSpPr>
            <a:spLocks noGrp="1" noChangeArrowheads="1"/>
          </p:cNvSpPr>
          <p:nvPr>
            <p:ph type="body" idx="1"/>
          </p:nvPr>
        </p:nvSpPr>
        <p:spPr>
          <a:xfrm>
            <a:off x="0" y="1447800"/>
            <a:ext cx="9144000" cy="5410200"/>
          </a:xfrm>
          <a:noFill/>
        </p:spPr>
        <p:txBody>
          <a:bodyPr/>
          <a:lstStyle/>
          <a:p>
            <a:pPr eaLnBrk="1" hangingPunct="1">
              <a:spcBef>
                <a:spcPct val="0"/>
              </a:spcBef>
            </a:pPr>
            <a:r>
              <a:rPr lang="en-US" altLang="en-US" sz="2400" dirty="0"/>
              <a:t>Typically applies when SHs aren’t authorized to make this decision</a:t>
            </a:r>
          </a:p>
          <a:p>
            <a:pPr eaLnBrk="1" hangingPunct="1">
              <a:spcBef>
                <a:spcPct val="0"/>
              </a:spcBef>
            </a:pPr>
            <a:r>
              <a:rPr lang="en-US" altLang="en-US" sz="2400" dirty="0"/>
              <a:t>Hypo 1: SH proposal that: “Yahoo will merge with Microsoft”</a:t>
            </a:r>
          </a:p>
          <a:p>
            <a:pPr lvl="1" eaLnBrk="1" hangingPunct="1">
              <a:spcBef>
                <a:spcPct val="0"/>
              </a:spcBef>
            </a:pPr>
            <a:r>
              <a:rPr lang="en-US" altLang="en-US" sz="2000" dirty="0"/>
              <a:t>Excludable under 14a-8(</a:t>
            </a:r>
            <a:r>
              <a:rPr lang="en-US" altLang="en-US" sz="2000" dirty="0" err="1"/>
              <a:t>i</a:t>
            </a:r>
            <a:r>
              <a:rPr lang="en-US" altLang="en-US" sz="2000" dirty="0"/>
              <a:t>)(1): SHs don’t have authority to order board to do this</a:t>
            </a:r>
          </a:p>
          <a:p>
            <a:pPr eaLnBrk="1" hangingPunct="1">
              <a:spcBef>
                <a:spcPct val="0"/>
              </a:spcBef>
            </a:pPr>
            <a:r>
              <a:rPr lang="en-US" altLang="en-US" sz="2400" dirty="0"/>
              <a:t>Hypo 2 (recommendation): SH proposal that “Shareholders recommend that Yahoo will merge with Microsoft”.</a:t>
            </a:r>
          </a:p>
          <a:p>
            <a:pPr lvl="1" eaLnBrk="1" hangingPunct="1">
              <a:spcBef>
                <a:spcPct val="0"/>
              </a:spcBef>
            </a:pPr>
            <a:r>
              <a:rPr lang="en-US" altLang="en-US" sz="2000" dirty="0"/>
              <a:t>Not excludable under 14a-8(</a:t>
            </a:r>
            <a:r>
              <a:rPr lang="en-US" altLang="en-US" sz="2000" dirty="0" err="1"/>
              <a:t>i</a:t>
            </a:r>
            <a:r>
              <a:rPr lang="en-US" altLang="en-US" sz="2000" dirty="0"/>
              <a:t>)(1), since SHs can recommend. But board is not obligated to follow the recommendation</a:t>
            </a:r>
          </a:p>
          <a:p>
            <a:pPr eaLnBrk="1" hangingPunct="1">
              <a:spcBef>
                <a:spcPct val="0"/>
              </a:spcBef>
            </a:pPr>
            <a:r>
              <a:rPr lang="en-US" altLang="en-US" sz="2400" dirty="0"/>
              <a:t>Hypo 3 (bylaw): SH proposal that “Shareholders amend the bylaws to add bylaw 9.87: The board will present every merger proposal it receives to the shareholders, and will execute the merger if shareholders vote in favor of it.”</a:t>
            </a:r>
          </a:p>
          <a:p>
            <a:pPr lvl="1" eaLnBrk="1" hangingPunct="1">
              <a:spcBef>
                <a:spcPct val="0"/>
              </a:spcBef>
            </a:pPr>
            <a:r>
              <a:rPr lang="en-US" altLang="en-US" sz="2000" dirty="0"/>
              <a:t>Excludable under 14a-8(</a:t>
            </a:r>
            <a:r>
              <a:rPr lang="en-US" altLang="en-US" sz="2000" dirty="0" err="1"/>
              <a:t>i</a:t>
            </a:r>
            <a:r>
              <a:rPr lang="en-US" altLang="en-US" sz="2000" dirty="0"/>
              <a:t>)(1): SHs have authority to amend bylaws, but is this a valid bylaw under </a:t>
            </a:r>
            <a:r>
              <a:rPr lang="en-US" altLang="en-US" sz="2000" i="1" dirty="0"/>
              <a:t>Boilermakers</a:t>
            </a:r>
            <a:r>
              <a:rPr lang="en-US" altLang="en-US" sz="2000" dirty="0"/>
              <a:t>? Valid subject matter (rights/powers of SHs), but bylaws only dictate process (not substantive decisions) &amp; bylaws may not force directors to violate FDs (e.g., agree to what they think is a bad merger)</a:t>
            </a:r>
          </a:p>
        </p:txBody>
      </p:sp>
    </p:spTree>
    <p:extLst>
      <p:ext uri="{BB962C8B-B14F-4D97-AF65-F5344CB8AC3E}">
        <p14:creationId xmlns:p14="http://schemas.microsoft.com/office/powerpoint/2010/main" val="378407567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a:t>SH proposals</a:t>
            </a:r>
            <a:br>
              <a:rPr lang="en-US" altLang="en-US"/>
            </a:br>
            <a:r>
              <a:rPr lang="en-US" altLang="en-US" sz="3500"/>
              <a:t>14a-8(i)(5): Relevance</a:t>
            </a:r>
          </a:p>
        </p:txBody>
      </p:sp>
      <p:sp>
        <p:nvSpPr>
          <p:cNvPr id="78851" name="Rectangle 3"/>
          <p:cNvSpPr>
            <a:spLocks noGrp="1" noChangeArrowheads="1"/>
          </p:cNvSpPr>
          <p:nvPr>
            <p:ph type="body" idx="1"/>
          </p:nvPr>
        </p:nvSpPr>
        <p:spPr>
          <a:xfrm>
            <a:off x="0" y="1447800"/>
            <a:ext cx="9144000" cy="5410200"/>
          </a:xfrm>
          <a:noFill/>
        </p:spPr>
        <p:txBody>
          <a:bodyPr/>
          <a:lstStyle/>
          <a:p>
            <a:pPr eaLnBrk="1" hangingPunct="1">
              <a:spcBef>
                <a:spcPts val="0"/>
              </a:spcBef>
            </a:pPr>
            <a:r>
              <a:rPr lang="en-US" altLang="en-US" sz="2400" dirty="0"/>
              <a:t>Proposal relates to operations which account for &lt;5% of total assets, net earnings &amp; gross sales, and is “not otherwise significantly related to the company’s business”</a:t>
            </a:r>
          </a:p>
          <a:p>
            <a:pPr eaLnBrk="1" hangingPunct="1">
              <a:spcBef>
                <a:spcPts val="0"/>
              </a:spcBef>
            </a:pPr>
            <a:r>
              <a:rPr lang="en-US" altLang="en-US" sz="2400" dirty="0"/>
              <a:t>Hypo: SH proposes that “SHs request that Acme will investigate whether its supplier Ajax is involved in organized crime”</a:t>
            </a:r>
          </a:p>
          <a:p>
            <a:pPr lvl="1" eaLnBrk="1" hangingPunct="1">
              <a:spcBef>
                <a:spcPts val="0"/>
              </a:spcBef>
            </a:pPr>
            <a:r>
              <a:rPr lang="en-US" altLang="en-US" sz="2000" dirty="0"/>
              <a:t>Suppose that Acme’s purchases from Ajax are far less than 5% of assets, earnings or sales</a:t>
            </a:r>
          </a:p>
          <a:p>
            <a:pPr lvl="1" eaLnBrk="1" hangingPunct="1">
              <a:spcBef>
                <a:spcPts val="0"/>
              </a:spcBef>
            </a:pPr>
            <a:r>
              <a:rPr lang="en-US" altLang="en-US" sz="2000" dirty="0"/>
              <a:t>Best argument against exclusion under 14a-8(i)(5): reputational impact of involvement in organized crime can be significantly related to the company’s business.</a:t>
            </a:r>
          </a:p>
        </p:txBody>
      </p:sp>
    </p:spTree>
    <p:extLst>
      <p:ext uri="{BB962C8B-B14F-4D97-AF65-F5344CB8AC3E}">
        <p14:creationId xmlns:p14="http://schemas.microsoft.com/office/powerpoint/2010/main" val="331477656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a:t>SH proposals</a:t>
            </a:r>
            <a:br>
              <a:rPr lang="en-US" altLang="en-US"/>
            </a:br>
            <a:r>
              <a:rPr lang="en-US" altLang="en-US" sz="3500"/>
              <a:t>14a-8(i)(6): Absence of authority</a:t>
            </a:r>
          </a:p>
        </p:txBody>
      </p:sp>
      <p:sp>
        <p:nvSpPr>
          <p:cNvPr id="79875" name="Rectangle 3"/>
          <p:cNvSpPr>
            <a:spLocks noGrp="1" noChangeArrowheads="1"/>
          </p:cNvSpPr>
          <p:nvPr>
            <p:ph type="body" idx="1"/>
          </p:nvPr>
        </p:nvSpPr>
        <p:spPr>
          <a:xfrm>
            <a:off x="0" y="1447800"/>
            <a:ext cx="9144000" cy="5410200"/>
          </a:xfrm>
          <a:noFill/>
        </p:spPr>
        <p:txBody>
          <a:bodyPr/>
          <a:lstStyle/>
          <a:p>
            <a:pPr eaLnBrk="1" hangingPunct="1">
              <a:spcBef>
                <a:spcPts val="0"/>
              </a:spcBef>
            </a:pPr>
            <a:r>
              <a:rPr lang="en-US" altLang="en-US" sz="2400" dirty="0"/>
              <a:t>Firm lacks power/authority to implement proposal</a:t>
            </a:r>
          </a:p>
          <a:p>
            <a:pPr eaLnBrk="1" hangingPunct="1">
              <a:spcBef>
                <a:spcPts val="0"/>
              </a:spcBef>
            </a:pPr>
            <a:r>
              <a:rPr lang="en-US" altLang="en-US" sz="2400" dirty="0"/>
              <a:t>Hypo: “SHs recommend that Acme form a committee to report on the benefits to Acme from a national health-care system”</a:t>
            </a:r>
          </a:p>
          <a:p>
            <a:pPr lvl="1" eaLnBrk="1" hangingPunct="1">
              <a:spcBef>
                <a:spcPts val="0"/>
              </a:spcBef>
            </a:pPr>
            <a:r>
              <a:rPr lang="en-US" altLang="en-US" sz="2000" dirty="0"/>
              <a:t>Recommendation, so likely not excludable under 14a-8(</a:t>
            </a:r>
            <a:r>
              <a:rPr lang="en-US" altLang="en-US" sz="2000" dirty="0" err="1"/>
              <a:t>i</a:t>
            </a:r>
            <a:r>
              <a:rPr lang="en-US" altLang="en-US" sz="2000" dirty="0"/>
              <a:t>)(1)</a:t>
            </a:r>
          </a:p>
          <a:p>
            <a:pPr lvl="1" eaLnBrk="1" hangingPunct="1">
              <a:spcBef>
                <a:spcPts val="0"/>
              </a:spcBef>
            </a:pPr>
            <a:r>
              <a:rPr lang="en-US" altLang="en-US" sz="2000" dirty="0"/>
              <a:t>Probably not excludable under 14a-8(</a:t>
            </a:r>
            <a:r>
              <a:rPr lang="en-US" altLang="en-US" sz="2000" dirty="0" err="1"/>
              <a:t>i</a:t>
            </a:r>
            <a:r>
              <a:rPr lang="en-US" altLang="en-US" sz="2000" dirty="0"/>
              <a:t>)(5) if Acme’s health plan costs are significant</a:t>
            </a:r>
          </a:p>
          <a:p>
            <a:pPr lvl="1" eaLnBrk="1" hangingPunct="1">
              <a:spcBef>
                <a:spcPts val="0"/>
              </a:spcBef>
            </a:pPr>
            <a:r>
              <a:rPr lang="en-US" altLang="en-US" sz="2000" dirty="0"/>
              <a:t>14a-8(</a:t>
            </a:r>
            <a:r>
              <a:rPr lang="en-US" altLang="en-US" sz="2000" dirty="0" err="1"/>
              <a:t>i</a:t>
            </a:r>
            <a:r>
              <a:rPr lang="en-US" altLang="en-US" sz="2000" dirty="0"/>
              <a:t>)(6): Acme claims that it has no power to determine whether the US legislates national health-care</a:t>
            </a:r>
          </a:p>
          <a:p>
            <a:pPr lvl="2" eaLnBrk="1" hangingPunct="1">
              <a:spcBef>
                <a:spcPts val="0"/>
              </a:spcBef>
            </a:pPr>
            <a:r>
              <a:rPr lang="en-US" altLang="en-US" sz="1900" dirty="0"/>
              <a:t>But forming a committee is within the power of Acme, so proposal probably not excludable</a:t>
            </a:r>
          </a:p>
        </p:txBody>
      </p:sp>
    </p:spTree>
    <p:extLst>
      <p:ext uri="{BB962C8B-B14F-4D97-AF65-F5344CB8AC3E}">
        <p14:creationId xmlns:p14="http://schemas.microsoft.com/office/powerpoint/2010/main" val="5984214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a:t>SH proposals</a:t>
            </a:r>
            <a:br>
              <a:rPr lang="en-US" altLang="en-US"/>
            </a:br>
            <a:r>
              <a:rPr lang="en-US" altLang="en-US" sz="3500"/>
              <a:t>14a-8(i)(7): Management functions</a:t>
            </a:r>
          </a:p>
        </p:txBody>
      </p:sp>
      <p:sp>
        <p:nvSpPr>
          <p:cNvPr id="80899" name="Rectangle 3"/>
          <p:cNvSpPr>
            <a:spLocks noGrp="1" noChangeArrowheads="1"/>
          </p:cNvSpPr>
          <p:nvPr>
            <p:ph type="body" idx="1"/>
          </p:nvPr>
        </p:nvSpPr>
        <p:spPr>
          <a:xfrm>
            <a:off x="0" y="1447800"/>
            <a:ext cx="9144000" cy="5410200"/>
          </a:xfrm>
          <a:noFill/>
        </p:spPr>
        <p:txBody>
          <a:bodyPr/>
          <a:lstStyle/>
          <a:p>
            <a:pPr eaLnBrk="1" hangingPunct="1">
              <a:spcBef>
                <a:spcPct val="0"/>
              </a:spcBef>
            </a:pPr>
            <a:r>
              <a:rPr lang="en-US" altLang="en-US" sz="2400" dirty="0"/>
              <a:t>Proposal deals with a matter relating to the firm’s ordinary business operations</a:t>
            </a:r>
          </a:p>
          <a:p>
            <a:pPr eaLnBrk="1" hangingPunct="1">
              <a:spcBef>
                <a:spcPct val="0"/>
              </a:spcBef>
            </a:pPr>
            <a:r>
              <a:rPr lang="en-US" altLang="en-US" sz="2400" dirty="0"/>
              <a:t>Example (based on </a:t>
            </a:r>
            <a:r>
              <a:rPr lang="en-US" altLang="en-US" sz="2400" i="1" dirty="0"/>
              <a:t>Austin v. </a:t>
            </a:r>
            <a:r>
              <a:rPr lang="en-US" altLang="en-US" sz="2400" i="1" dirty="0" err="1"/>
              <a:t>ConEd</a:t>
            </a:r>
            <a:r>
              <a:rPr lang="en-US" altLang="en-US" sz="2400" dirty="0"/>
              <a:t>)</a:t>
            </a:r>
          </a:p>
          <a:p>
            <a:pPr lvl="1" eaLnBrk="1" hangingPunct="1">
              <a:spcBef>
                <a:spcPct val="0"/>
              </a:spcBef>
            </a:pPr>
            <a:r>
              <a:rPr lang="en-US" altLang="en-US" sz="1900" dirty="0"/>
              <a:t>“SHs recommend that Acme offer employees a more generous retirement plan”</a:t>
            </a:r>
          </a:p>
          <a:p>
            <a:pPr lvl="1" eaLnBrk="1" hangingPunct="1">
              <a:spcBef>
                <a:spcPct val="0"/>
              </a:spcBef>
            </a:pPr>
            <a:r>
              <a:rPr lang="en-US" altLang="en-US" sz="2000" dirty="0"/>
              <a:t>Court finds this excludable under 14a-8(</a:t>
            </a:r>
            <a:r>
              <a:rPr lang="en-US" altLang="en-US" sz="2000" dirty="0" err="1"/>
              <a:t>i</a:t>
            </a:r>
            <a:r>
              <a:rPr lang="en-US" altLang="en-US" sz="2000" dirty="0"/>
              <a:t>)(7)</a:t>
            </a:r>
          </a:p>
          <a:p>
            <a:pPr eaLnBrk="1" hangingPunct="1">
              <a:spcBef>
                <a:spcPct val="0"/>
              </a:spcBef>
            </a:pPr>
            <a:r>
              <a:rPr lang="en-US" altLang="en-US" sz="2400" dirty="0"/>
              <a:t>Example (social/political issues)</a:t>
            </a:r>
          </a:p>
          <a:p>
            <a:pPr lvl="1" eaLnBrk="1" hangingPunct="1">
              <a:spcBef>
                <a:spcPct val="0"/>
              </a:spcBef>
            </a:pPr>
            <a:r>
              <a:rPr lang="en-US" altLang="en-US" sz="2000" dirty="0"/>
              <a:t>“SHs recommend that Acme will add sexual orientation to its non-discrimination policy”</a:t>
            </a:r>
          </a:p>
          <a:p>
            <a:pPr lvl="1" eaLnBrk="1" hangingPunct="1">
              <a:spcBef>
                <a:spcPct val="0"/>
              </a:spcBef>
            </a:pPr>
            <a:r>
              <a:rPr lang="en-US" altLang="en-US" sz="2000" dirty="0"/>
              <a:t>Acme claims employment policies are part of its ordinary business operations; SHs claim it’s a social policy issue that goes beyond ordinary business</a:t>
            </a:r>
          </a:p>
          <a:p>
            <a:pPr lvl="1" eaLnBrk="1" hangingPunct="1">
              <a:spcBef>
                <a:spcPct val="0"/>
              </a:spcBef>
            </a:pPr>
            <a:r>
              <a:rPr lang="en-US" altLang="en-US" sz="2000" dirty="0"/>
              <a:t>In 1992, SEC sides with the firm (</a:t>
            </a:r>
            <a:r>
              <a:rPr lang="en-US" altLang="en-US" sz="2000" i="1" dirty="0"/>
              <a:t>Cracker Barrel</a:t>
            </a:r>
            <a:r>
              <a:rPr lang="en-US" altLang="en-US" sz="2000" dirty="0"/>
              <a:t>), in 1998 SEC reverses course and sides with SHs; trend is towards less exclusion of social issue proposals</a:t>
            </a:r>
          </a:p>
        </p:txBody>
      </p:sp>
    </p:spTree>
    <p:extLst>
      <p:ext uri="{BB962C8B-B14F-4D97-AF65-F5344CB8AC3E}">
        <p14:creationId xmlns:p14="http://schemas.microsoft.com/office/powerpoint/2010/main" val="312490722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en-US" dirty="0"/>
              <a:t>Controlling the agenda</a:t>
            </a:r>
            <a:br>
              <a:rPr lang="en-US" altLang="en-US" dirty="0"/>
            </a:br>
            <a:r>
              <a:rPr lang="en-US" altLang="en-US" sz="3500" dirty="0"/>
              <a:t>Summary</a:t>
            </a:r>
          </a:p>
        </p:txBody>
      </p:sp>
      <p:graphicFrame>
        <p:nvGraphicFramePr>
          <p:cNvPr id="4" name="Table 3"/>
          <p:cNvGraphicFramePr>
            <a:graphicFrameLocks noGrp="1"/>
          </p:cNvGraphicFramePr>
          <p:nvPr>
            <p:extLst>
              <p:ext uri="{D42A27DB-BD31-4B8C-83A1-F6EECF244321}">
                <p14:modId xmlns:p14="http://schemas.microsoft.com/office/powerpoint/2010/main" val="2686945175"/>
              </p:ext>
            </p:extLst>
          </p:nvPr>
        </p:nvGraphicFramePr>
        <p:xfrm>
          <a:off x="152400" y="1524000"/>
          <a:ext cx="8839200" cy="3718316"/>
        </p:xfrm>
        <a:graphic>
          <a:graphicData uri="http://schemas.openxmlformats.org/drawingml/2006/table">
            <a:tbl>
              <a:tblPr firstRow="1" bandRow="1">
                <a:tableStyleId>{93296810-A885-4BE3-A3E7-6D5BEEA58F35}</a:tableStyleId>
              </a:tblPr>
              <a:tblGrid>
                <a:gridCol w="9144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667000">
                  <a:extLst>
                    <a:ext uri="{9D8B030D-6E8A-4147-A177-3AD203B41FA5}">
                      <a16:colId xmlns:a16="http://schemas.microsoft.com/office/drawing/2014/main" val="2043181860"/>
                    </a:ext>
                  </a:extLst>
                </a:gridCol>
              </a:tblGrid>
              <a:tr h="640073">
                <a:tc rowSpan="2">
                  <a:txBody>
                    <a:bodyPr/>
                    <a:lstStyle/>
                    <a:p>
                      <a:pPr algn="ctr"/>
                      <a:endParaRPr lang="en-US" sz="1800" dirty="0"/>
                    </a:p>
                  </a:txBody>
                  <a:tcPr marT="45692" marB="45692"/>
                </a:tc>
                <a:tc rowSpan="2">
                  <a:txBody>
                    <a:bodyPr/>
                    <a:lstStyle/>
                    <a:p>
                      <a:pPr algn="ctr"/>
                      <a:r>
                        <a:rPr lang="en-US" sz="1800" dirty="0"/>
                        <a:t>Proxy</a:t>
                      </a:r>
                      <a:r>
                        <a:rPr lang="en-US" sz="1800" baseline="0" dirty="0"/>
                        <a:t> contest</a:t>
                      </a:r>
                      <a:br>
                        <a:rPr lang="en-US" sz="1800" baseline="0" dirty="0"/>
                      </a:br>
                      <a:r>
                        <a:rPr lang="en-US" sz="1800" baseline="0" dirty="0"/>
                        <a:t>(m</a:t>
                      </a:r>
                      <a:r>
                        <a:rPr lang="en-US" sz="1800" dirty="0"/>
                        <a:t>ultiple proxies)</a:t>
                      </a:r>
                    </a:p>
                  </a:txBody>
                  <a:tcPr marT="45692" marB="45692"/>
                </a:tc>
                <a:tc gridSpan="2">
                  <a:txBody>
                    <a:bodyPr/>
                    <a:lstStyle/>
                    <a:p>
                      <a:pPr algn="ctr"/>
                      <a:r>
                        <a:rPr lang="en-US" sz="1800" dirty="0"/>
                        <a:t>Proxy access</a:t>
                      </a:r>
                      <a:br>
                        <a:rPr lang="en-US" sz="1800" dirty="0"/>
                      </a:br>
                      <a:r>
                        <a:rPr lang="en-US" sz="1800" dirty="0"/>
                        <a:t>(single proxy)</a:t>
                      </a:r>
                    </a:p>
                  </a:txBody>
                  <a:tcPr marT="45692" marB="45692"/>
                </a:tc>
                <a:tc hMerge="1">
                  <a:txBody>
                    <a:bodyPr/>
                    <a:lstStyle/>
                    <a:p>
                      <a:endParaRPr lang="en-US"/>
                    </a:p>
                  </a:txBody>
                  <a:tcPr/>
                </a:tc>
                <a:extLst>
                  <a:ext uri="{0D108BD9-81ED-4DB2-BD59-A6C34878D82A}">
                    <a16:rowId xmlns:a16="http://schemas.microsoft.com/office/drawing/2014/main" val="10000"/>
                  </a:ext>
                </a:extLst>
              </a:tr>
              <a:tr h="579107">
                <a:tc vMerge="1">
                  <a:txBody>
                    <a:bodyPr/>
                    <a:lstStyle/>
                    <a:p>
                      <a:pPr algn="ctr"/>
                      <a:endParaRPr lang="en-US" sz="1800" dirty="0"/>
                    </a:p>
                  </a:txBody>
                  <a:tcPr marT="45692" marB="45692">
                    <a:solidFill>
                      <a:schemeClr val="accent6"/>
                    </a:solidFill>
                  </a:tcPr>
                </a:tc>
                <a:tc vMerge="1">
                  <a:txBody>
                    <a:bodyPr/>
                    <a:lstStyle/>
                    <a:p>
                      <a:pPr algn="ctr"/>
                      <a:endParaRPr lang="en-US" sz="1800" dirty="0"/>
                    </a:p>
                  </a:txBody>
                  <a:tcPr marT="45692" marB="45692">
                    <a:solidFill>
                      <a:schemeClr val="accent6"/>
                    </a:solidFill>
                  </a:tcPr>
                </a:tc>
                <a:tc>
                  <a:txBody>
                    <a:bodyPr/>
                    <a:lstStyle/>
                    <a:p>
                      <a:pPr algn="ctr"/>
                      <a:r>
                        <a:rPr lang="en-US" sz="1800" dirty="0"/>
                        <a:t>Proxy</a:t>
                      </a:r>
                      <a:r>
                        <a:rPr lang="en-US" sz="1800" baseline="0" dirty="0"/>
                        <a:t> access</a:t>
                      </a:r>
                      <a:br>
                        <a:rPr lang="en-US" sz="1800" baseline="0" dirty="0"/>
                      </a:br>
                      <a:r>
                        <a:rPr lang="en-US" sz="1400" baseline="0" dirty="0"/>
                        <a:t>(for electing directors)</a:t>
                      </a:r>
                      <a:endParaRPr lang="en-US" sz="1400" dirty="0"/>
                    </a:p>
                  </a:txBody>
                  <a:tcPr marT="45692" marB="45692">
                    <a:solidFill>
                      <a:schemeClr val="accent6"/>
                    </a:solidFill>
                  </a:tcPr>
                </a:tc>
                <a:tc>
                  <a:txBody>
                    <a:bodyPr/>
                    <a:lstStyle/>
                    <a:p>
                      <a:pPr algn="ctr"/>
                      <a:r>
                        <a:rPr lang="en-US" sz="1800" dirty="0"/>
                        <a:t>SH proposals</a:t>
                      </a:r>
                      <a:br>
                        <a:rPr lang="en-US" sz="1800" dirty="0"/>
                      </a:br>
                      <a:r>
                        <a:rPr lang="en-US" sz="1400" dirty="0"/>
                        <a:t>(anything but electing</a:t>
                      </a:r>
                      <a:r>
                        <a:rPr lang="en-US" sz="1400" baseline="0" dirty="0"/>
                        <a:t> directors)</a:t>
                      </a:r>
                      <a:endParaRPr lang="en-US" sz="1400" dirty="0"/>
                    </a:p>
                  </a:txBody>
                  <a:tcPr marT="45692" marB="45692">
                    <a:solidFill>
                      <a:schemeClr val="accent6"/>
                    </a:solidFill>
                  </a:tcPr>
                </a:tc>
                <a:extLst>
                  <a:ext uri="{0D108BD9-81ED-4DB2-BD59-A6C34878D82A}">
                    <a16:rowId xmlns:a16="http://schemas.microsoft.com/office/drawing/2014/main" val="10001"/>
                  </a:ext>
                </a:extLst>
              </a:tr>
              <a:tr h="548736">
                <a:tc>
                  <a:txBody>
                    <a:bodyPr/>
                    <a:lstStyle/>
                    <a:p>
                      <a:r>
                        <a:rPr lang="en-US" sz="1400" dirty="0"/>
                        <a:t>State law </a:t>
                      </a:r>
                      <a:r>
                        <a:rPr lang="en-US" sz="1200" dirty="0"/>
                        <a:t>(Delaware)</a:t>
                      </a:r>
                    </a:p>
                  </a:txBody>
                  <a:tcPr marT="45692" marB="45692">
                    <a:solidFill>
                      <a:schemeClr val="accent6">
                        <a:lumMod val="20000"/>
                        <a:lumOff val="80000"/>
                      </a:schemeClr>
                    </a:solidFill>
                  </a:tcPr>
                </a:tc>
                <a:tc>
                  <a:txBody>
                    <a:bodyPr/>
                    <a:lstStyle/>
                    <a:p>
                      <a:r>
                        <a:rPr lang="en-US" sz="1400" baseline="0" dirty="0"/>
                        <a:t>Allowed, but expensive.</a:t>
                      </a:r>
                      <a:br>
                        <a:rPr lang="en-US" sz="1400" baseline="0" dirty="0"/>
                      </a:br>
                      <a:r>
                        <a:rPr lang="en-US" sz="1400" baseline="0" dirty="0"/>
                        <a:t>D</a:t>
                      </a:r>
                      <a:r>
                        <a:rPr lang="en-US" sz="1400" dirty="0"/>
                        <a:t>efault: board</a:t>
                      </a:r>
                      <a:r>
                        <a:rPr lang="en-US" sz="1400" baseline="0" dirty="0"/>
                        <a:t> controls reimbursement; bylaws may opt out of default</a:t>
                      </a:r>
                      <a:endParaRPr lang="en-US" sz="1400" dirty="0"/>
                    </a:p>
                  </a:txBody>
                  <a:tcPr marT="45692" marB="45692">
                    <a:solidFill>
                      <a:schemeClr val="accent6">
                        <a:lumMod val="20000"/>
                        <a:lumOff val="80000"/>
                      </a:schemeClr>
                    </a:solidFill>
                  </a:tcPr>
                </a:tc>
                <a:tc gridSpan="2">
                  <a:txBody>
                    <a:bodyPr/>
                    <a:lstStyle/>
                    <a:p>
                      <a:r>
                        <a:rPr lang="en-US" sz="1400" dirty="0"/>
                        <a:t>Default: board</a:t>
                      </a:r>
                      <a:r>
                        <a:rPr lang="en-US" sz="1400" baseline="0" dirty="0"/>
                        <a:t> controls agenda; bylaws may opt out of default</a:t>
                      </a:r>
                      <a:endParaRPr lang="en-US" sz="1400" dirty="0"/>
                    </a:p>
                  </a:txBody>
                  <a:tcPr marT="45692" marB="45692">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2"/>
                  </a:ext>
                </a:extLst>
              </a:tr>
              <a:tr h="518142">
                <a:tc>
                  <a:txBody>
                    <a:bodyPr/>
                    <a:lstStyle/>
                    <a:p>
                      <a:r>
                        <a:rPr lang="en-US" sz="1400" dirty="0"/>
                        <a:t>Federal law</a:t>
                      </a:r>
                    </a:p>
                  </a:txBody>
                  <a:tcPr marT="45692" marB="45692">
                    <a:solidFill>
                      <a:schemeClr val="accent6">
                        <a:lumMod val="20000"/>
                        <a:lumOff val="80000"/>
                      </a:schemeClr>
                    </a:solidFill>
                  </a:tcPr>
                </a:tc>
                <a:tc>
                  <a:txBody>
                    <a:bodyPr/>
                    <a:lstStyle/>
                    <a:p>
                      <a:pPr marL="0" indent="0" algn="l">
                        <a:buFont typeface="Arial" panose="020B0604020202020204" pitchFamily="34" charset="0"/>
                        <a:buNone/>
                      </a:pPr>
                      <a:r>
                        <a:rPr lang="en-US" sz="1400" dirty="0"/>
                        <a:t>Regulates</a:t>
                      </a:r>
                      <a:r>
                        <a:rPr lang="en-US" sz="1400" baseline="0" dirty="0"/>
                        <a:t> disclosure when proxy is </a:t>
                      </a:r>
                      <a:r>
                        <a:rPr lang="en-US" sz="1200" baseline="0" dirty="0"/>
                        <a:t>solicited, but doesn’t address reimbursement</a:t>
                      </a:r>
                      <a:endParaRPr lang="en-US" sz="1200" dirty="0"/>
                    </a:p>
                  </a:txBody>
                  <a:tcPr marT="45692" marB="45692">
                    <a:solidFill>
                      <a:schemeClr val="accent6">
                        <a:lumMod val="20000"/>
                        <a:lumOff val="80000"/>
                      </a:schemeClr>
                    </a:solidFill>
                  </a:tcPr>
                </a:tc>
                <a:tc>
                  <a:txBody>
                    <a:bodyPr/>
                    <a:lstStyle/>
                    <a:p>
                      <a:pPr algn="ctr"/>
                      <a:r>
                        <a:rPr lang="en-US" sz="1400" dirty="0"/>
                        <a:t>[SEC</a:t>
                      </a:r>
                      <a:r>
                        <a:rPr lang="en-US" sz="1400" baseline="0" dirty="0"/>
                        <a:t> is considering a “universal proxy”, but currently no requirement]</a:t>
                      </a:r>
                      <a:endParaRPr lang="en-US" sz="1400" dirty="0"/>
                    </a:p>
                  </a:txBody>
                  <a:tcPr marT="45692" marB="45692">
                    <a:solidFill>
                      <a:schemeClr val="accent6">
                        <a:lumMod val="20000"/>
                        <a:lumOff val="80000"/>
                      </a:schemeClr>
                    </a:solidFill>
                  </a:tcPr>
                </a:tc>
                <a:tc>
                  <a:txBody>
                    <a:bodyPr/>
                    <a:lstStyle/>
                    <a:p>
                      <a:r>
                        <a:rPr lang="en-US" sz="1400" dirty="0"/>
                        <a:t>Mandatory</a:t>
                      </a:r>
                      <a:r>
                        <a:rPr lang="en-US" sz="1400" baseline="0" dirty="0"/>
                        <a:t> SH access, subject to board’s limited ability to exclude [SEC considering tweaks]</a:t>
                      </a:r>
                      <a:endParaRPr lang="en-US" sz="1400" dirty="0"/>
                    </a:p>
                  </a:txBody>
                  <a:tcPr marT="45692" marB="45692">
                    <a:solidFill>
                      <a:schemeClr val="accent6">
                        <a:lumMod val="20000"/>
                        <a:lumOff val="80000"/>
                      </a:schemeClr>
                    </a:solidFill>
                  </a:tcPr>
                </a:tc>
                <a:extLst>
                  <a:ext uri="{0D108BD9-81ED-4DB2-BD59-A6C34878D82A}">
                    <a16:rowId xmlns:a16="http://schemas.microsoft.com/office/drawing/2014/main" val="10004"/>
                  </a:ext>
                </a:extLst>
              </a:tr>
              <a:tr h="198214">
                <a:tc rowSpan="2">
                  <a:txBody>
                    <a:bodyPr/>
                    <a:lstStyle/>
                    <a:p>
                      <a:r>
                        <a:rPr lang="en-US" sz="1400" dirty="0"/>
                        <a:t>Private ordering</a:t>
                      </a:r>
                      <a:r>
                        <a:rPr lang="en-US" sz="1000" dirty="0"/>
                        <a:t> </a:t>
                      </a:r>
                      <a:r>
                        <a:rPr lang="en-US" sz="800" dirty="0"/>
                        <a:t>(</a:t>
                      </a:r>
                      <a:r>
                        <a:rPr lang="en-US" sz="800" dirty="0" err="1"/>
                        <a:t>ConDoc</a:t>
                      </a:r>
                      <a:r>
                        <a:rPr lang="en-US" sz="800" dirty="0"/>
                        <a:t> practice, listing rules, proxy advisor policies)</a:t>
                      </a:r>
                    </a:p>
                  </a:txBody>
                  <a:tcPr marT="45692" marB="45692">
                    <a:solidFill>
                      <a:schemeClr val="accent6">
                        <a:lumMod val="20000"/>
                        <a:lumOff val="80000"/>
                      </a:schemeClr>
                    </a:solidFill>
                  </a:tcPr>
                </a:tc>
                <a:tc rowSpan="2">
                  <a:txBody>
                    <a:bodyPr/>
                    <a:lstStyle/>
                    <a:p>
                      <a:pPr algn="ctr"/>
                      <a:r>
                        <a:rPr lang="en-US" sz="1400" dirty="0"/>
                        <a:t>---</a:t>
                      </a:r>
                    </a:p>
                  </a:txBody>
                  <a:tcPr marT="45692" marB="45692">
                    <a:solidFill>
                      <a:schemeClr val="accent6">
                        <a:lumMod val="20000"/>
                        <a:lumOff val="8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Process regulated</a:t>
                      </a:r>
                      <a:r>
                        <a:rPr lang="en-US" sz="1400" baseline="0" dirty="0"/>
                        <a:t> in </a:t>
                      </a:r>
                      <a:r>
                        <a:rPr lang="en-US" sz="1400" dirty="0"/>
                        <a:t>most</a:t>
                      </a:r>
                      <a:r>
                        <a:rPr lang="en-US" sz="1400" baseline="0" dirty="0"/>
                        <a:t> firms by an a</a:t>
                      </a:r>
                      <a:r>
                        <a:rPr lang="en-US" sz="1400" dirty="0"/>
                        <a:t>dvance notice bylaw</a:t>
                      </a:r>
                    </a:p>
                  </a:txBody>
                  <a:tcPr marT="45692" marB="45692">
                    <a:solidFill>
                      <a:schemeClr val="accent6">
                        <a:lumMod val="20000"/>
                        <a:lumOff val="80000"/>
                      </a:schemeClr>
                    </a:solidFill>
                  </a:tcPr>
                </a:tc>
                <a:tc hMerge="1">
                  <a:txBody>
                    <a:bodyPr/>
                    <a:lstStyle/>
                    <a:p>
                      <a:endParaRPr lang="en-US" sz="1200" dirty="0"/>
                    </a:p>
                  </a:txBody>
                  <a:tcPr marT="45692" marB="45692">
                    <a:solidFill>
                      <a:schemeClr val="accent6">
                        <a:lumMod val="20000"/>
                        <a:lumOff val="80000"/>
                      </a:schemeClr>
                    </a:solidFill>
                  </a:tcPr>
                </a:tc>
                <a:extLst>
                  <a:ext uri="{0D108BD9-81ED-4DB2-BD59-A6C34878D82A}">
                    <a16:rowId xmlns:a16="http://schemas.microsoft.com/office/drawing/2014/main" val="1239376997"/>
                  </a:ext>
                </a:extLst>
              </a:tr>
              <a:tr h="518142">
                <a:tc vMerge="1">
                  <a:txBody>
                    <a:bodyPr/>
                    <a:lstStyle/>
                    <a:p>
                      <a:endParaRPr lang="en-US" sz="1400" dirty="0"/>
                    </a:p>
                  </a:txBody>
                  <a:tcPr marT="45692" marB="45692">
                    <a:solidFill>
                      <a:schemeClr val="accent6">
                        <a:lumMod val="20000"/>
                        <a:lumOff val="80000"/>
                      </a:schemeClr>
                    </a:solidFill>
                  </a:tcPr>
                </a:tc>
                <a:tc vMerge="1">
                  <a:txBody>
                    <a:bodyPr/>
                    <a:lstStyle/>
                    <a:p>
                      <a:pPr algn="ctr"/>
                      <a:endParaRPr lang="en-US" sz="1400" dirty="0"/>
                    </a:p>
                  </a:txBody>
                  <a:tcPr marT="45692" marB="45692">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a:t>Trend: 25%/3%/3 years</a:t>
                      </a:r>
                      <a:br>
                        <a:rPr lang="en-US" sz="1400" baseline="0" dirty="0"/>
                      </a:br>
                      <a:r>
                        <a:rPr lang="en-US" sz="1400" baseline="0" dirty="0"/>
                        <a:t>[Proxy advisors serve as focal points]</a:t>
                      </a:r>
                      <a:endParaRPr lang="en-US" sz="1400" dirty="0"/>
                    </a:p>
                  </a:txBody>
                  <a:tcPr marT="45692" marB="45692">
                    <a:solidFill>
                      <a:schemeClr val="accent6">
                        <a:lumMod val="20000"/>
                        <a:lumOff val="80000"/>
                      </a:schemeClr>
                    </a:solidFill>
                  </a:tcPr>
                </a:tc>
                <a:tc>
                  <a:txBody>
                    <a:bodyPr/>
                    <a:lstStyle/>
                    <a:p>
                      <a:r>
                        <a:rPr lang="en-US" sz="1400" dirty="0"/>
                        <a:t>Proxy advisors recommend vote against directors for</a:t>
                      </a:r>
                      <a:r>
                        <a:rPr lang="en-US" sz="1400" baseline="0" dirty="0"/>
                        <a:t> excluding some proposals</a:t>
                      </a:r>
                      <a:endParaRPr lang="en-US" sz="1400" dirty="0"/>
                    </a:p>
                  </a:txBody>
                  <a:tcPr marT="45692" marB="45692">
                    <a:solidFill>
                      <a:schemeClr val="accent6">
                        <a:lumMod val="20000"/>
                        <a:lumOff val="80000"/>
                      </a:schemeClr>
                    </a:solidFill>
                  </a:tcPr>
                </a:tc>
                <a:extLst>
                  <a:ext uri="{0D108BD9-81ED-4DB2-BD59-A6C34878D82A}">
                    <a16:rowId xmlns:a16="http://schemas.microsoft.com/office/drawing/2014/main" val="1499509329"/>
                  </a:ext>
                </a:extLst>
              </a:tr>
            </a:tbl>
          </a:graphicData>
        </a:graphic>
      </p:graphicFrame>
    </p:spTree>
    <p:extLst>
      <p:ext uri="{BB962C8B-B14F-4D97-AF65-F5344CB8AC3E}">
        <p14:creationId xmlns:p14="http://schemas.microsoft.com/office/powerpoint/2010/main" val="535549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1600200" y="3276600"/>
            <a:ext cx="1657350" cy="1143000"/>
          </a:xfrm>
          <a:custGeom>
            <a:avLst/>
            <a:gdLst>
              <a:gd name="connsiteX0" fmla="*/ 27434 w 2030948"/>
              <a:gd name="connsiteY0" fmla="*/ 156521 h 1411110"/>
              <a:gd name="connsiteX1" fmla="*/ 516531 w 2030948"/>
              <a:gd name="connsiteY1" fmla="*/ 1241042 h 1411110"/>
              <a:gd name="connsiteX2" fmla="*/ 2015722 w 2030948"/>
              <a:gd name="connsiteY2" fmla="*/ 1294204 h 1411110"/>
              <a:gd name="connsiteX3" fmla="*/ 1218280 w 2030948"/>
              <a:gd name="connsiteY3" fmla="*/ 124623 h 1411110"/>
              <a:gd name="connsiteX4" fmla="*/ 27434 w 2030948"/>
              <a:gd name="connsiteY4" fmla="*/ 156521 h 1411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0948" h="1411110">
                <a:moveTo>
                  <a:pt x="27434" y="156521"/>
                </a:moveTo>
                <a:cubicBezTo>
                  <a:pt x="-89524" y="342591"/>
                  <a:pt x="185150" y="1051428"/>
                  <a:pt x="516531" y="1241042"/>
                </a:cubicBezTo>
                <a:cubicBezTo>
                  <a:pt x="847912" y="1430656"/>
                  <a:pt x="1898764" y="1480274"/>
                  <a:pt x="2015722" y="1294204"/>
                </a:cubicBezTo>
                <a:cubicBezTo>
                  <a:pt x="2132680" y="1108134"/>
                  <a:pt x="1547889" y="310693"/>
                  <a:pt x="1218280" y="124623"/>
                </a:cubicBezTo>
                <a:cubicBezTo>
                  <a:pt x="888671" y="-61447"/>
                  <a:pt x="144392" y="-29549"/>
                  <a:pt x="27434" y="156521"/>
                </a:cubicBezTo>
                <a:close/>
              </a:path>
            </a:pathLst>
          </a:cu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587" name="Rectangle 2"/>
          <p:cNvSpPr>
            <a:spLocks noGrp="1" noChangeArrowheads="1"/>
          </p:cNvSpPr>
          <p:nvPr>
            <p:ph type="title" idx="4294967295"/>
          </p:nvPr>
        </p:nvSpPr>
        <p:spPr/>
        <p:txBody>
          <a:bodyPr/>
          <a:lstStyle/>
          <a:p>
            <a:pPr eaLnBrk="1" hangingPunct="1"/>
            <a:r>
              <a:rPr lang="en-US" altLang="en-US" dirty="0"/>
              <a:t>Ownership structure</a:t>
            </a:r>
            <a:br>
              <a:rPr lang="en-US" altLang="en-US" dirty="0"/>
            </a:br>
            <a:r>
              <a:rPr lang="en-US" altLang="en-US" sz="3500" dirty="0" err="1"/>
              <a:t>Freezeout</a:t>
            </a:r>
            <a:r>
              <a:rPr lang="en-US" altLang="en-US" sz="3500" dirty="0"/>
              <a:t>: from concentrated to sole ownership</a:t>
            </a:r>
          </a:p>
        </p:txBody>
      </p:sp>
      <p:sp>
        <p:nvSpPr>
          <p:cNvPr id="67588" name="Rectangle 3"/>
          <p:cNvSpPr>
            <a:spLocks noGrp="1" noChangeArrowheads="1"/>
          </p:cNvSpPr>
          <p:nvPr>
            <p:ph type="body" idx="4294967295"/>
          </p:nvPr>
        </p:nvSpPr>
        <p:spPr>
          <a:xfrm>
            <a:off x="0" y="4581524"/>
            <a:ext cx="9144000" cy="2276475"/>
          </a:xfrm>
        </p:spPr>
        <p:txBody>
          <a:bodyPr/>
          <a:lstStyle/>
          <a:p>
            <a:pPr marL="342900" lvl="1" indent="-342900" eaLnBrk="1" hangingPunct="1">
              <a:spcBef>
                <a:spcPct val="0"/>
              </a:spcBef>
              <a:buClr>
                <a:schemeClr val="tx2"/>
              </a:buClr>
            </a:pPr>
            <a:r>
              <a:rPr lang="en-US" altLang="en-US" sz="2400" dirty="0"/>
              <a:t>In a </a:t>
            </a:r>
            <a:r>
              <a:rPr lang="en-US" altLang="en-US" sz="2400" dirty="0" err="1"/>
              <a:t>freezeout</a:t>
            </a:r>
            <a:r>
              <a:rPr lang="en-US" altLang="en-US" sz="2400" dirty="0"/>
              <a:t>, individual </a:t>
            </a:r>
            <a:r>
              <a:rPr lang="en-US" altLang="en-US" sz="2400" dirty="0" err="1"/>
              <a:t>mSHs</a:t>
            </a:r>
            <a:r>
              <a:rPr lang="en-US" altLang="en-US" sz="2400" dirty="0"/>
              <a:t> don’t get a choice (must sell)</a:t>
            </a:r>
          </a:p>
          <a:p>
            <a:pPr marL="638175" lvl="2" indent="-342900" eaLnBrk="1" hangingPunct="1">
              <a:spcBef>
                <a:spcPct val="0"/>
              </a:spcBef>
              <a:buClr>
                <a:schemeClr val="tx2"/>
              </a:buClr>
            </a:pPr>
            <a:r>
              <a:rPr lang="en-US" altLang="en-US" sz="2000" dirty="0"/>
              <a:t>SH meeting approval required in LFM, but individual SHs can’t opt out</a:t>
            </a:r>
          </a:p>
          <a:p>
            <a:pPr marL="931863" lvl="3" indent="-342900" eaLnBrk="1" hangingPunct="1">
              <a:spcBef>
                <a:spcPct val="0"/>
              </a:spcBef>
            </a:pPr>
            <a:r>
              <a:rPr lang="en-US" altLang="en-US" sz="1900" dirty="0"/>
              <a:t>Reason: if individual SHs can opt out, there’s a hold-out problem</a:t>
            </a:r>
          </a:p>
          <a:p>
            <a:pPr marL="638175" lvl="2" indent="-342900" eaLnBrk="1" hangingPunct="1">
              <a:spcBef>
                <a:spcPct val="0"/>
              </a:spcBef>
              <a:buClr>
                <a:schemeClr val="tx2"/>
              </a:buClr>
            </a:pPr>
            <a:r>
              <a:rPr lang="en-US" altLang="en-US" sz="2000" dirty="0"/>
              <a:t>But we want </a:t>
            </a:r>
            <a:r>
              <a:rPr lang="en-US" altLang="en-US" sz="2000" dirty="0" err="1"/>
              <a:t>mSHs</a:t>
            </a:r>
            <a:r>
              <a:rPr lang="en-US" altLang="en-US" sz="2000" dirty="0"/>
              <a:t> to get fair price (or no one would want to become a </a:t>
            </a:r>
            <a:r>
              <a:rPr lang="en-US" altLang="en-US" sz="2000" dirty="0" err="1"/>
              <a:t>mSH</a:t>
            </a:r>
            <a:r>
              <a:rPr lang="en-US" altLang="en-US" sz="2000" dirty="0"/>
              <a:t>)</a:t>
            </a:r>
          </a:p>
          <a:p>
            <a:pPr marL="638175" lvl="2" indent="-342900" eaLnBrk="1" hangingPunct="1">
              <a:spcBef>
                <a:spcPct val="0"/>
              </a:spcBef>
              <a:buClr>
                <a:schemeClr val="tx2"/>
              </a:buClr>
            </a:pPr>
            <a:r>
              <a:rPr lang="en-US" altLang="en-US" sz="2000" dirty="0">
                <a:solidFill>
                  <a:srgbClr val="FF0000"/>
                </a:solidFill>
              </a:rPr>
              <a:t>Who negotiates with C on price? Why not the individual SHs?</a:t>
            </a:r>
          </a:p>
        </p:txBody>
      </p:sp>
      <p:sp>
        <p:nvSpPr>
          <p:cNvPr id="67589" name="Text Box 4"/>
          <p:cNvSpPr txBox="1">
            <a:spLocks noChangeArrowheads="1"/>
          </p:cNvSpPr>
          <p:nvPr/>
        </p:nvSpPr>
        <p:spPr bwMode="auto">
          <a:xfrm>
            <a:off x="4572000" y="2590800"/>
            <a:ext cx="7620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a:latin typeface="Arial" charset="0"/>
              </a:rPr>
              <a:t>Firm</a:t>
            </a:r>
          </a:p>
        </p:txBody>
      </p:sp>
      <p:sp>
        <p:nvSpPr>
          <p:cNvPr id="67590" name="Text Box 5"/>
          <p:cNvSpPr txBox="1">
            <a:spLocks noChangeArrowheads="1"/>
          </p:cNvSpPr>
          <p:nvPr/>
        </p:nvSpPr>
        <p:spPr bwMode="auto">
          <a:xfrm>
            <a:off x="3429000" y="1828800"/>
            <a:ext cx="990600" cy="30777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dirty="0">
                <a:solidFill>
                  <a:srgbClr val="FF0000"/>
                </a:solidFill>
                <a:latin typeface="Arial" charset="0"/>
              </a:rPr>
              <a:t>C</a:t>
            </a:r>
          </a:p>
        </p:txBody>
      </p:sp>
      <p:cxnSp>
        <p:nvCxnSpPr>
          <p:cNvPr id="67591" name="AutoShape 7"/>
          <p:cNvCxnSpPr>
            <a:cxnSpLocks noChangeShapeType="1"/>
            <a:stCxn id="67590" idx="2"/>
            <a:endCxn id="67589" idx="1"/>
          </p:cNvCxnSpPr>
          <p:nvPr/>
        </p:nvCxnSpPr>
        <p:spPr bwMode="auto">
          <a:xfrm>
            <a:off x="3924300" y="2136577"/>
            <a:ext cx="647700" cy="611386"/>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7592" name="Text Box 9"/>
          <p:cNvSpPr txBox="1">
            <a:spLocks noChangeArrowheads="1"/>
          </p:cNvSpPr>
          <p:nvPr/>
        </p:nvSpPr>
        <p:spPr bwMode="auto">
          <a:xfrm>
            <a:off x="4267200" y="2286000"/>
            <a:ext cx="60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a:latin typeface="Arial" charset="0"/>
              </a:rPr>
              <a:t>60%</a:t>
            </a:r>
          </a:p>
        </p:txBody>
      </p:sp>
      <p:sp>
        <p:nvSpPr>
          <p:cNvPr id="67593" name="Text Box 11"/>
          <p:cNvSpPr txBox="1">
            <a:spLocks noChangeArrowheads="1"/>
          </p:cNvSpPr>
          <p:nvPr/>
        </p:nvSpPr>
        <p:spPr bwMode="auto">
          <a:xfrm>
            <a:off x="5562600" y="1828800"/>
            <a:ext cx="1143000" cy="314325"/>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dirty="0" err="1">
                <a:solidFill>
                  <a:schemeClr val="hlink"/>
                </a:solidFill>
                <a:latin typeface="Arial" charset="0"/>
              </a:rPr>
              <a:t>mSHs</a:t>
            </a:r>
            <a:endParaRPr lang="en-US" altLang="en-US" sz="1400" dirty="0">
              <a:solidFill>
                <a:schemeClr val="hlink"/>
              </a:solidFill>
              <a:latin typeface="Arial" charset="0"/>
            </a:endParaRPr>
          </a:p>
        </p:txBody>
      </p:sp>
      <p:cxnSp>
        <p:nvCxnSpPr>
          <p:cNvPr id="67594" name="AutoShape 12"/>
          <p:cNvCxnSpPr>
            <a:cxnSpLocks noChangeShapeType="1"/>
            <a:stCxn id="67593" idx="2"/>
            <a:endCxn id="67589" idx="3"/>
          </p:cNvCxnSpPr>
          <p:nvPr/>
        </p:nvCxnSpPr>
        <p:spPr bwMode="auto">
          <a:xfrm flipH="1">
            <a:off x="5334000" y="2143125"/>
            <a:ext cx="800100" cy="60483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7595" name="Text Box 13"/>
          <p:cNvSpPr txBox="1">
            <a:spLocks noChangeArrowheads="1"/>
          </p:cNvSpPr>
          <p:nvPr/>
        </p:nvSpPr>
        <p:spPr bwMode="auto">
          <a:xfrm>
            <a:off x="5638800" y="22860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a:latin typeface="Arial" charset="0"/>
              </a:rPr>
              <a:t>40%</a:t>
            </a:r>
          </a:p>
        </p:txBody>
      </p:sp>
      <p:sp>
        <p:nvSpPr>
          <p:cNvPr id="67596" name="Text Box 14"/>
          <p:cNvSpPr txBox="1">
            <a:spLocks noChangeArrowheads="1"/>
          </p:cNvSpPr>
          <p:nvPr/>
        </p:nvSpPr>
        <p:spPr bwMode="auto">
          <a:xfrm>
            <a:off x="3581400" y="1447800"/>
            <a:ext cx="3048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1. Before the merger</a:t>
            </a:r>
          </a:p>
        </p:txBody>
      </p:sp>
      <p:sp>
        <p:nvSpPr>
          <p:cNvPr id="67597" name="Text Box 22"/>
          <p:cNvSpPr txBox="1">
            <a:spLocks noChangeArrowheads="1"/>
          </p:cNvSpPr>
          <p:nvPr/>
        </p:nvSpPr>
        <p:spPr bwMode="auto">
          <a:xfrm>
            <a:off x="0" y="2962275"/>
            <a:ext cx="541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dirty="0">
                <a:latin typeface="Arial" charset="0"/>
              </a:rPr>
              <a:t>2. C merges with Firm, paying $100 to SHs</a:t>
            </a:r>
          </a:p>
        </p:txBody>
      </p:sp>
      <p:sp>
        <p:nvSpPr>
          <p:cNvPr id="67598" name="Text Box 24"/>
          <p:cNvSpPr txBox="1">
            <a:spLocks noChangeArrowheads="1"/>
          </p:cNvSpPr>
          <p:nvPr/>
        </p:nvSpPr>
        <p:spPr bwMode="auto">
          <a:xfrm>
            <a:off x="2362200" y="4038600"/>
            <a:ext cx="7620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a:latin typeface="Arial" charset="0"/>
              </a:rPr>
              <a:t>Firm</a:t>
            </a:r>
          </a:p>
        </p:txBody>
      </p:sp>
      <p:sp>
        <p:nvSpPr>
          <p:cNvPr id="67599" name="Text Box 25"/>
          <p:cNvSpPr txBox="1">
            <a:spLocks noChangeArrowheads="1"/>
          </p:cNvSpPr>
          <p:nvPr/>
        </p:nvSpPr>
        <p:spPr bwMode="auto">
          <a:xfrm>
            <a:off x="1600200" y="3343275"/>
            <a:ext cx="990600" cy="30777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dirty="0">
                <a:solidFill>
                  <a:srgbClr val="FF0000"/>
                </a:solidFill>
                <a:latin typeface="Arial" charset="0"/>
              </a:rPr>
              <a:t>C</a:t>
            </a:r>
          </a:p>
        </p:txBody>
      </p:sp>
      <p:sp>
        <p:nvSpPr>
          <p:cNvPr id="67600" name="Text Box 31"/>
          <p:cNvSpPr txBox="1">
            <a:spLocks noChangeArrowheads="1"/>
          </p:cNvSpPr>
          <p:nvPr/>
        </p:nvSpPr>
        <p:spPr bwMode="auto">
          <a:xfrm>
            <a:off x="3200400" y="3343275"/>
            <a:ext cx="1143000" cy="314325"/>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dirty="0" err="1">
                <a:solidFill>
                  <a:schemeClr val="hlink"/>
                </a:solidFill>
                <a:latin typeface="Arial" charset="0"/>
              </a:rPr>
              <a:t>mSHs</a:t>
            </a:r>
            <a:endParaRPr lang="en-US" altLang="en-US" sz="1400" dirty="0">
              <a:solidFill>
                <a:schemeClr val="hlink"/>
              </a:solidFill>
              <a:latin typeface="Arial" charset="0"/>
            </a:endParaRPr>
          </a:p>
        </p:txBody>
      </p:sp>
      <p:sp>
        <p:nvSpPr>
          <p:cNvPr id="67601" name="Text Box 37"/>
          <p:cNvSpPr txBox="1">
            <a:spLocks noChangeArrowheads="1"/>
          </p:cNvSpPr>
          <p:nvPr/>
        </p:nvSpPr>
        <p:spPr bwMode="auto">
          <a:xfrm>
            <a:off x="5486400" y="3352800"/>
            <a:ext cx="1600200" cy="30797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dirty="0">
                <a:solidFill>
                  <a:srgbClr val="FF0000"/>
                </a:solidFill>
                <a:latin typeface="Arial" charset="0"/>
              </a:rPr>
              <a:t>C + Firm</a:t>
            </a:r>
          </a:p>
        </p:txBody>
      </p:sp>
      <p:sp>
        <p:nvSpPr>
          <p:cNvPr id="67602" name="Text Box 40"/>
          <p:cNvSpPr txBox="1">
            <a:spLocks noChangeArrowheads="1"/>
          </p:cNvSpPr>
          <p:nvPr/>
        </p:nvSpPr>
        <p:spPr bwMode="auto">
          <a:xfrm>
            <a:off x="7543800" y="3359150"/>
            <a:ext cx="1143000" cy="314325"/>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dirty="0" err="1">
                <a:solidFill>
                  <a:schemeClr val="hlink"/>
                </a:solidFill>
                <a:latin typeface="Arial" charset="0"/>
              </a:rPr>
              <a:t>mSHs</a:t>
            </a:r>
            <a:endParaRPr lang="en-US" altLang="en-US" sz="1400" dirty="0">
              <a:solidFill>
                <a:schemeClr val="hlink"/>
              </a:solidFill>
              <a:latin typeface="Arial" charset="0"/>
            </a:endParaRPr>
          </a:p>
        </p:txBody>
      </p:sp>
      <p:sp>
        <p:nvSpPr>
          <p:cNvPr id="67603" name="Text Box 43"/>
          <p:cNvSpPr txBox="1">
            <a:spLocks noChangeArrowheads="1"/>
          </p:cNvSpPr>
          <p:nvPr/>
        </p:nvSpPr>
        <p:spPr bwMode="auto">
          <a:xfrm>
            <a:off x="5638800" y="297815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3. After the merger</a:t>
            </a:r>
          </a:p>
        </p:txBody>
      </p:sp>
      <p:sp>
        <p:nvSpPr>
          <p:cNvPr id="67604" name="Line 49"/>
          <p:cNvSpPr>
            <a:spLocks noChangeShapeType="1"/>
          </p:cNvSpPr>
          <p:nvPr/>
        </p:nvSpPr>
        <p:spPr bwMode="auto">
          <a:xfrm>
            <a:off x="5334000" y="2978150"/>
            <a:ext cx="0" cy="167005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5" name="Line 54"/>
          <p:cNvSpPr>
            <a:spLocks noChangeShapeType="1"/>
          </p:cNvSpPr>
          <p:nvPr/>
        </p:nvSpPr>
        <p:spPr bwMode="auto">
          <a:xfrm flipH="1">
            <a:off x="76200" y="2971800"/>
            <a:ext cx="8915400" cy="0"/>
          </a:xfrm>
          <a:prstGeom prst="line">
            <a:avLst/>
          </a:prstGeom>
          <a:noFill/>
          <a:ln w="571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7606" name="Text Box 48"/>
          <p:cNvSpPr txBox="1">
            <a:spLocks noChangeArrowheads="1"/>
          </p:cNvSpPr>
          <p:nvPr/>
        </p:nvSpPr>
        <p:spPr bwMode="auto">
          <a:xfrm>
            <a:off x="5943600" y="3667125"/>
            <a:ext cx="68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a:latin typeface="Arial" charset="0"/>
              </a:rPr>
              <a:t>-$40</a:t>
            </a:r>
          </a:p>
        </p:txBody>
      </p:sp>
      <p:sp>
        <p:nvSpPr>
          <p:cNvPr id="67607" name="Text Box 48"/>
          <p:cNvSpPr txBox="1">
            <a:spLocks noChangeArrowheads="1"/>
          </p:cNvSpPr>
          <p:nvPr/>
        </p:nvSpPr>
        <p:spPr bwMode="auto">
          <a:xfrm>
            <a:off x="7772400" y="36576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a:latin typeface="Arial" charset="0"/>
              </a:rPr>
              <a:t>+$40</a:t>
            </a:r>
          </a:p>
        </p:txBody>
      </p:sp>
      <p:cxnSp>
        <p:nvCxnSpPr>
          <p:cNvPr id="67610" name="AutoShape 45"/>
          <p:cNvCxnSpPr>
            <a:cxnSpLocks noChangeShapeType="1"/>
            <a:stCxn id="67598" idx="0"/>
            <a:endCxn id="67599" idx="2"/>
          </p:cNvCxnSpPr>
          <p:nvPr/>
        </p:nvCxnSpPr>
        <p:spPr bwMode="auto">
          <a:xfrm flipH="1" flipV="1">
            <a:off x="2095500" y="3651052"/>
            <a:ext cx="647700" cy="387548"/>
          </a:xfrm>
          <a:prstGeom prst="straightConnector1">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cxnSp>
      <p:cxnSp>
        <p:nvCxnSpPr>
          <p:cNvPr id="67611" name="AutoShape 47"/>
          <p:cNvCxnSpPr>
            <a:cxnSpLocks noChangeShapeType="1"/>
            <a:stCxn id="67598" idx="0"/>
            <a:endCxn id="67600" idx="2"/>
          </p:cNvCxnSpPr>
          <p:nvPr/>
        </p:nvCxnSpPr>
        <p:spPr bwMode="auto">
          <a:xfrm flipV="1">
            <a:off x="2743200" y="3657600"/>
            <a:ext cx="1028700" cy="381000"/>
          </a:xfrm>
          <a:prstGeom prst="straightConnector1">
            <a:avLst/>
          </a:prstGeom>
          <a:noFill/>
          <a:ln w="38100">
            <a:solidFill>
              <a:srgbClr val="008000"/>
            </a:solidFill>
            <a:round/>
            <a:headEnd/>
            <a:tailEnd type="triangle" w="med" len="med"/>
          </a:ln>
          <a:extLst>
            <a:ext uri="{909E8E84-426E-40DD-AFC4-6F175D3DCCD1}">
              <a14:hiddenFill xmlns:a14="http://schemas.microsoft.com/office/drawing/2010/main">
                <a:noFill/>
              </a14:hiddenFill>
            </a:ext>
          </a:extLst>
        </p:spPr>
      </p:cxnSp>
      <p:sp>
        <p:nvSpPr>
          <p:cNvPr id="67612" name="Text Box 48"/>
          <p:cNvSpPr txBox="1">
            <a:spLocks noChangeArrowheads="1"/>
          </p:cNvSpPr>
          <p:nvPr/>
        </p:nvSpPr>
        <p:spPr bwMode="auto">
          <a:xfrm>
            <a:off x="3352800" y="38100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a:latin typeface="Arial" charset="0"/>
              </a:rPr>
              <a:t>+$40</a:t>
            </a:r>
          </a:p>
        </p:txBody>
      </p:sp>
      <p:sp>
        <p:nvSpPr>
          <p:cNvPr id="67613" name="Text Box 48"/>
          <p:cNvSpPr txBox="1">
            <a:spLocks noChangeArrowheads="1"/>
          </p:cNvSpPr>
          <p:nvPr/>
        </p:nvSpPr>
        <p:spPr bwMode="auto">
          <a:xfrm>
            <a:off x="1066800" y="3657600"/>
            <a:ext cx="68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400">
                <a:latin typeface="Arial" charset="0"/>
              </a:rPr>
              <a:t>-$100</a:t>
            </a:r>
            <a:br>
              <a:rPr lang="en-US" altLang="en-US" sz="1400">
                <a:latin typeface="Arial" charset="0"/>
              </a:rPr>
            </a:br>
            <a:r>
              <a:rPr lang="en-US" altLang="en-US" sz="1400">
                <a:latin typeface="Arial" charset="0"/>
              </a:rPr>
              <a:t>+$60</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514350" indent="-514350" eaLnBrk="1" hangingPunct="1">
              <a:spcBef>
                <a:spcPts val="0"/>
              </a:spcBef>
              <a:buFont typeface="+mj-lt"/>
              <a:buAutoNum type="alphaLcPeriod"/>
            </a:pPr>
            <a:r>
              <a:rPr lang="en-US" altLang="en-US" sz="2800" dirty="0"/>
              <a:t>Shareholder voting</a:t>
            </a:r>
          </a:p>
          <a:p>
            <a:pPr marL="514350" indent="-514350" eaLnBrk="1" hangingPunct="1">
              <a:spcBef>
                <a:spcPts val="0"/>
              </a:spcBef>
              <a:buFont typeface="+mj-lt"/>
              <a:buAutoNum type="alphaLcPeriod"/>
            </a:pPr>
            <a:r>
              <a:rPr lang="en-US" altLang="en-US" sz="2800" dirty="0">
                <a:solidFill>
                  <a:srgbClr val="0070C0"/>
                </a:solidFill>
              </a:rPr>
              <a:t>Shareholder litigation</a:t>
            </a:r>
          </a:p>
          <a:p>
            <a:pPr marL="914400" lvl="1" indent="-514350" eaLnBrk="1" hangingPunct="1">
              <a:spcBef>
                <a:spcPts val="0"/>
              </a:spcBef>
              <a:buFont typeface="+mj-lt"/>
              <a:buAutoNum type="arabicPeriod"/>
            </a:pPr>
            <a:r>
              <a:rPr lang="en-US" altLang="en-US" sz="2400" dirty="0">
                <a:solidFill>
                  <a:srgbClr val="0070C0"/>
                </a:solidFill>
              </a:rPr>
              <a:t>Derivative actions</a:t>
            </a:r>
          </a:p>
          <a:p>
            <a:pPr marL="1314450" lvl="2" indent="-514350" eaLnBrk="1" hangingPunct="1">
              <a:spcBef>
                <a:spcPts val="0"/>
              </a:spcBef>
            </a:pPr>
            <a:r>
              <a:rPr lang="en-US" altLang="en-US" sz="2000" dirty="0">
                <a:solidFill>
                  <a:srgbClr val="0070C0"/>
                </a:solidFill>
              </a:rPr>
              <a:t>SH litigation policy</a:t>
            </a:r>
          </a:p>
          <a:p>
            <a:pPr marL="1314450" lvl="2" indent="-514350" eaLnBrk="1" hangingPunct="1">
              <a:spcBef>
                <a:spcPts val="0"/>
              </a:spcBef>
            </a:pPr>
            <a:r>
              <a:rPr lang="en-US" altLang="en-US" sz="2000" dirty="0"/>
              <a:t>Definition</a:t>
            </a:r>
          </a:p>
          <a:p>
            <a:pPr marL="1314450" lvl="2" indent="-514350" eaLnBrk="1" hangingPunct="1">
              <a:spcBef>
                <a:spcPts val="0"/>
              </a:spcBef>
            </a:pPr>
            <a:r>
              <a:rPr lang="en-US" altLang="en-US" sz="2000" dirty="0"/>
              <a:t>Demand</a:t>
            </a:r>
          </a:p>
          <a:p>
            <a:pPr marL="1314450" lvl="2" indent="-514350" eaLnBrk="1" hangingPunct="1">
              <a:spcBef>
                <a:spcPts val="0"/>
              </a:spcBef>
            </a:pPr>
            <a:r>
              <a:rPr lang="en-US" altLang="en-US" sz="2000" dirty="0"/>
              <a:t>Special litigation committees</a:t>
            </a:r>
          </a:p>
          <a:p>
            <a:pPr marL="914400" lvl="1" indent="-514350" eaLnBrk="1" hangingPunct="1">
              <a:spcBef>
                <a:spcPts val="0"/>
              </a:spcBef>
              <a:buFont typeface="+mj-lt"/>
              <a:buAutoNum type="arabicPeriod"/>
            </a:pPr>
            <a:r>
              <a:rPr lang="en-US" altLang="en-US" sz="2400" dirty="0"/>
              <a:t>SH inspection rights</a:t>
            </a:r>
          </a:p>
          <a:p>
            <a:pPr marL="914400" lvl="1" indent="-514350" eaLnBrk="1" hangingPunct="1">
              <a:spcBef>
                <a:spcPts val="0"/>
              </a:spcBef>
              <a:buFont typeface="+mj-lt"/>
              <a:buAutoNum type="arabicPeriod"/>
            </a:pPr>
            <a:r>
              <a:rPr lang="en-US" altLang="en-US" sz="2400" dirty="0"/>
              <a:t>Board FD in addressing SH activism</a:t>
            </a:r>
          </a:p>
        </p:txBody>
      </p:sp>
    </p:spTree>
    <p:extLst>
      <p:ext uri="{BB962C8B-B14F-4D97-AF65-F5344CB8AC3E}">
        <p14:creationId xmlns:p14="http://schemas.microsoft.com/office/powerpoint/2010/main" val="161627715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t>Derivative actions</a:t>
            </a:r>
            <a:br>
              <a:rPr lang="en-US" altLang="en-US" dirty="0"/>
            </a:br>
            <a:r>
              <a:rPr lang="en-US" altLang="en-US" sz="3500" dirty="0"/>
              <a:t>Review of litigation process</a:t>
            </a:r>
          </a:p>
        </p:txBody>
      </p:sp>
      <p:sp>
        <p:nvSpPr>
          <p:cNvPr id="1433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Before we discuss derivative actions, I want to remind you of some material from Civil Procedure: aspects of the litigation process that are most relevant for this course</a:t>
            </a:r>
          </a:p>
          <a:p>
            <a:pPr eaLnBrk="1" hangingPunct="1">
              <a:spcBef>
                <a:spcPct val="0"/>
              </a:spcBef>
            </a:pPr>
            <a:endParaRPr lang="en-US" altLang="en-US" sz="2400" dirty="0"/>
          </a:p>
          <a:p>
            <a:pPr eaLnBrk="1" hangingPunct="1">
              <a:spcBef>
                <a:spcPct val="0"/>
              </a:spcBef>
            </a:pPr>
            <a:r>
              <a:rPr lang="en-US" altLang="en-US" sz="2400" dirty="0"/>
              <a:t>Stages of litigation</a:t>
            </a:r>
          </a:p>
          <a:p>
            <a:pPr lvl="1" eaLnBrk="1" hangingPunct="1">
              <a:spcBef>
                <a:spcPct val="0"/>
              </a:spcBef>
            </a:pPr>
            <a:r>
              <a:rPr lang="en-US" altLang="en-US" sz="2000" dirty="0"/>
              <a:t>Preliminaries</a:t>
            </a:r>
            <a:endParaRPr lang="en-US" altLang="en-US" sz="1600" dirty="0"/>
          </a:p>
          <a:p>
            <a:pPr lvl="1" eaLnBrk="1" hangingPunct="1">
              <a:spcBef>
                <a:spcPct val="0"/>
              </a:spcBef>
            </a:pPr>
            <a:r>
              <a:rPr lang="en-US" altLang="en-US" sz="2000" dirty="0"/>
              <a:t>Pleadings</a:t>
            </a:r>
          </a:p>
          <a:p>
            <a:pPr lvl="1" eaLnBrk="1" hangingPunct="1">
              <a:spcBef>
                <a:spcPct val="0"/>
              </a:spcBef>
            </a:pPr>
            <a:r>
              <a:rPr lang="en-US" altLang="en-US" sz="2000" dirty="0"/>
              <a:t>Pre-trial</a:t>
            </a:r>
          </a:p>
          <a:p>
            <a:pPr lvl="1" eaLnBrk="1" hangingPunct="1">
              <a:spcBef>
                <a:spcPct val="0"/>
              </a:spcBef>
            </a:pPr>
            <a:r>
              <a:rPr lang="en-US" altLang="en-US" sz="2000" dirty="0"/>
              <a:t>Trial</a:t>
            </a:r>
          </a:p>
          <a:p>
            <a:pPr lvl="1" eaLnBrk="1" hangingPunct="1">
              <a:spcBef>
                <a:spcPct val="0"/>
              </a:spcBef>
            </a:pPr>
            <a:r>
              <a:rPr lang="en-US" altLang="en-US" sz="2000" dirty="0"/>
              <a:t>Post-trial</a:t>
            </a:r>
          </a:p>
        </p:txBody>
      </p:sp>
    </p:spTree>
    <p:extLst>
      <p:ext uri="{BB962C8B-B14F-4D97-AF65-F5344CB8AC3E}">
        <p14:creationId xmlns:p14="http://schemas.microsoft.com/office/powerpoint/2010/main" val="34998667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Review of litigation process</a:t>
            </a:r>
            <a:br>
              <a:rPr lang="en-US" altLang="en-US" dirty="0"/>
            </a:br>
            <a:r>
              <a:rPr lang="en-US" altLang="en-US" sz="3500" dirty="0"/>
              <a:t> Preliminaries</a:t>
            </a:r>
          </a:p>
        </p:txBody>
      </p:sp>
      <p:sp>
        <p:nvSpPr>
          <p:cNvPr id="1536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Choice of law</a:t>
            </a:r>
          </a:p>
          <a:p>
            <a:pPr lvl="1" eaLnBrk="1" hangingPunct="1">
              <a:spcBef>
                <a:spcPct val="0"/>
              </a:spcBef>
            </a:pPr>
            <a:r>
              <a:rPr lang="en-US" altLang="en-US" sz="2000" dirty="0"/>
              <a:t>The “internal affairs doctrine” provides that the internal affairs of a firm (disputes between the firm, corporate actors &amp; SHs) are governed by the law of the state of incorporation (</a:t>
            </a:r>
            <a:r>
              <a:rPr lang="en-US" altLang="en-US" sz="2000" i="1" dirty="0"/>
              <a:t>McDermott Inc. v. Lewis</a:t>
            </a:r>
            <a:r>
              <a:rPr lang="en-US" altLang="en-US" sz="2000" dirty="0"/>
              <a:t> [Del. 1987])</a:t>
            </a:r>
          </a:p>
          <a:p>
            <a:pPr eaLnBrk="1" hangingPunct="1">
              <a:spcBef>
                <a:spcPct val="0"/>
              </a:spcBef>
            </a:pPr>
            <a:r>
              <a:rPr lang="en-US" altLang="en-US" sz="2400" dirty="0"/>
              <a:t>Jurisdiction</a:t>
            </a:r>
          </a:p>
          <a:p>
            <a:pPr lvl="1" eaLnBrk="1" hangingPunct="1">
              <a:spcBef>
                <a:spcPct val="0"/>
              </a:spcBef>
            </a:pPr>
            <a:r>
              <a:rPr lang="en-US" altLang="en-US" sz="2000" dirty="0"/>
              <a:t>Del. Court of Chancery has jurisdiction “to hear and determine all matters and causes in equity” (10 Del. C. 341), and doesn’t have jurisdiction “to determine any matter wherein sufficient remedy may be had by common law, or statute [before another jurisdiction]” (10 Del. C. 342)</a:t>
            </a:r>
          </a:p>
          <a:p>
            <a:pPr eaLnBrk="1" hangingPunct="1">
              <a:spcBef>
                <a:spcPct val="0"/>
              </a:spcBef>
            </a:pPr>
            <a:r>
              <a:rPr lang="en-US" altLang="en-US" sz="2400" dirty="0"/>
              <a:t>Venue</a:t>
            </a:r>
          </a:p>
          <a:p>
            <a:pPr lvl="1" eaLnBrk="1" hangingPunct="1">
              <a:spcBef>
                <a:spcPct val="0"/>
              </a:spcBef>
            </a:pPr>
            <a:r>
              <a:rPr lang="en-US" altLang="en-US" sz="2000" dirty="0"/>
              <a:t>Courts outside Delaware may have jurisdiction over SH litigation of Delaware corporations; in recent years, Delaware has been losing market share in SH litigation of Delaware corporations.</a:t>
            </a:r>
          </a:p>
          <a:p>
            <a:pPr lvl="2" eaLnBrk="1" hangingPunct="1">
              <a:spcBef>
                <a:spcPct val="0"/>
              </a:spcBef>
            </a:pPr>
            <a:r>
              <a:rPr lang="en-US" altLang="en-US" sz="1900" dirty="0"/>
              <a:t>In response, companies have started to adopt forum selection bylaws directing disputes to Delaware courts</a:t>
            </a:r>
          </a:p>
        </p:txBody>
      </p:sp>
    </p:spTree>
    <p:extLst>
      <p:ext uri="{BB962C8B-B14F-4D97-AF65-F5344CB8AC3E}">
        <p14:creationId xmlns:p14="http://schemas.microsoft.com/office/powerpoint/2010/main" val="9160469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a:t>Review of litigation process</a:t>
            </a:r>
            <a:br>
              <a:rPr lang="en-US" altLang="en-US" dirty="0"/>
            </a:br>
            <a:r>
              <a:rPr lang="en-US" altLang="en-US" sz="3500" dirty="0"/>
              <a:t>Pleadings</a:t>
            </a:r>
          </a:p>
        </p:txBody>
      </p:sp>
      <p:sp>
        <p:nvSpPr>
          <p:cNvPr id="1638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Complaint</a:t>
            </a:r>
          </a:p>
          <a:p>
            <a:pPr lvl="1" eaLnBrk="1" hangingPunct="1">
              <a:spcBef>
                <a:spcPct val="0"/>
              </a:spcBef>
            </a:pPr>
            <a:r>
              <a:rPr lang="en-US" altLang="en-US" sz="2000" dirty="0"/>
              <a:t>Plaintiff’s complaint commences the lawsuit; must allege:</a:t>
            </a:r>
          </a:p>
          <a:p>
            <a:pPr lvl="2" eaLnBrk="1" hangingPunct="1">
              <a:spcBef>
                <a:spcPct val="0"/>
              </a:spcBef>
            </a:pPr>
            <a:r>
              <a:rPr lang="en-US" altLang="en-US" sz="1900" dirty="0"/>
              <a:t>Jurisdiction</a:t>
            </a:r>
          </a:p>
          <a:p>
            <a:pPr lvl="2" eaLnBrk="1" hangingPunct="1">
              <a:spcBef>
                <a:spcPct val="0"/>
              </a:spcBef>
            </a:pPr>
            <a:r>
              <a:rPr lang="en-US" altLang="en-US" sz="1900" dirty="0"/>
              <a:t>Claim (facts showing that plaintiff is entitled to relief)</a:t>
            </a:r>
          </a:p>
          <a:p>
            <a:pPr lvl="2" eaLnBrk="1" hangingPunct="1">
              <a:spcBef>
                <a:spcPct val="0"/>
              </a:spcBef>
            </a:pPr>
            <a:r>
              <a:rPr lang="en-US" altLang="en-US" sz="1900" dirty="0"/>
              <a:t>Relief (a demand for an appropriate remedy)</a:t>
            </a:r>
          </a:p>
          <a:p>
            <a:pPr eaLnBrk="1" hangingPunct="1">
              <a:spcBef>
                <a:spcPct val="0"/>
              </a:spcBef>
            </a:pPr>
            <a:r>
              <a:rPr lang="en-US" altLang="en-US" sz="2400" dirty="0"/>
              <a:t>Provisional remedies</a:t>
            </a:r>
          </a:p>
          <a:p>
            <a:pPr lvl="1" eaLnBrk="1" hangingPunct="1">
              <a:spcBef>
                <a:spcPct val="0"/>
              </a:spcBef>
            </a:pPr>
            <a:r>
              <a:rPr lang="en-US" altLang="en-US" sz="2000" dirty="0"/>
              <a:t>Plaintiff can ask judge for immediate (provisional) remedies when waiting for a post-trial remedy would cause irreparable harm</a:t>
            </a:r>
          </a:p>
          <a:p>
            <a:pPr lvl="1" eaLnBrk="1" hangingPunct="1">
              <a:spcBef>
                <a:spcPct val="0"/>
              </a:spcBef>
            </a:pPr>
            <a:r>
              <a:rPr lang="en-US" altLang="en-US" sz="2000" dirty="0"/>
              <a:t>TRO (temporary restraining order): issued before opponent can respond</a:t>
            </a:r>
          </a:p>
          <a:p>
            <a:pPr lvl="1" eaLnBrk="1" hangingPunct="1">
              <a:spcBef>
                <a:spcPct val="0"/>
              </a:spcBef>
            </a:pPr>
            <a:r>
              <a:rPr lang="en-US" altLang="en-US" sz="2000" dirty="0"/>
              <a:t>Preliminary injunction: issued after opponent responds (but before trial)</a:t>
            </a:r>
          </a:p>
          <a:p>
            <a:pPr lvl="1" eaLnBrk="1" hangingPunct="1">
              <a:spcBef>
                <a:spcPct val="0"/>
              </a:spcBef>
            </a:pPr>
            <a:r>
              <a:rPr lang="en-US" altLang="en-US" sz="2000" dirty="0"/>
              <a:t>Standard (for both): (a) reasonable probability of </a:t>
            </a:r>
            <a:r>
              <a:rPr lang="en-US" altLang="en-US" sz="2000" dirty="0">
                <a:solidFill>
                  <a:srgbClr val="00B0F0"/>
                </a:solidFill>
              </a:rPr>
              <a:t>success on the merits</a:t>
            </a:r>
            <a:r>
              <a:rPr lang="en-US" altLang="en-US" sz="2000" dirty="0"/>
              <a:t>; (b) reasonable likelihood moving party will suffer </a:t>
            </a:r>
            <a:r>
              <a:rPr lang="en-US" altLang="en-US" sz="2000" dirty="0">
                <a:solidFill>
                  <a:srgbClr val="00B050"/>
                </a:solidFill>
              </a:rPr>
              <a:t>irreparable harm</a:t>
            </a:r>
            <a:r>
              <a:rPr lang="en-US" altLang="en-US" sz="2000" dirty="0"/>
              <a:t> absent the provisional remedy &amp; that </a:t>
            </a:r>
            <a:r>
              <a:rPr lang="en-US" altLang="en-US" sz="2000" dirty="0">
                <a:solidFill>
                  <a:schemeClr val="accent6">
                    <a:lumMod val="50000"/>
                  </a:schemeClr>
                </a:solidFill>
              </a:rPr>
              <a:t>harm outweighs harm to non-moving party</a:t>
            </a:r>
            <a:r>
              <a:rPr lang="en-US" altLang="en-US" sz="2000" dirty="0">
                <a:solidFill>
                  <a:srgbClr val="C00000"/>
                </a:solidFill>
              </a:rPr>
              <a:t> </a:t>
            </a:r>
            <a:r>
              <a:rPr lang="en-US" altLang="en-US" sz="2000" dirty="0"/>
              <a:t>from granting the provisional remedy</a:t>
            </a:r>
          </a:p>
        </p:txBody>
      </p:sp>
    </p:spTree>
    <p:extLst>
      <p:ext uri="{BB962C8B-B14F-4D97-AF65-F5344CB8AC3E}">
        <p14:creationId xmlns:p14="http://schemas.microsoft.com/office/powerpoint/2010/main" val="30274171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Review of litigation process</a:t>
            </a:r>
            <a:br>
              <a:rPr lang="en-US" altLang="en-US" dirty="0"/>
            </a:br>
            <a:r>
              <a:rPr lang="en-US" altLang="en-US" sz="3500" dirty="0"/>
              <a:t>Pleadings</a:t>
            </a:r>
          </a:p>
        </p:txBody>
      </p:sp>
      <p:sp>
        <p:nvSpPr>
          <p:cNvPr id="17411" name="Rectangle 3"/>
          <p:cNvSpPr>
            <a:spLocks noGrp="1" noChangeArrowheads="1"/>
          </p:cNvSpPr>
          <p:nvPr>
            <p:ph type="body" idx="1"/>
          </p:nvPr>
        </p:nvSpPr>
        <p:spPr>
          <a:xfrm>
            <a:off x="0" y="1447800"/>
            <a:ext cx="9144000" cy="5410200"/>
          </a:xfrm>
        </p:spPr>
        <p:txBody>
          <a:bodyPr/>
          <a:lstStyle/>
          <a:p>
            <a:pPr eaLnBrk="1" hangingPunct="1">
              <a:lnSpc>
                <a:spcPct val="80000"/>
              </a:lnSpc>
              <a:spcBef>
                <a:spcPct val="0"/>
              </a:spcBef>
            </a:pPr>
            <a:r>
              <a:rPr lang="en-US" altLang="en-US" sz="2400" dirty="0"/>
              <a:t>Pre-answer motions (motion to dismiss)</a:t>
            </a:r>
          </a:p>
          <a:p>
            <a:pPr lvl="1" eaLnBrk="1" hangingPunct="1">
              <a:lnSpc>
                <a:spcPct val="80000"/>
              </a:lnSpc>
              <a:spcBef>
                <a:spcPct val="0"/>
              </a:spcBef>
            </a:pPr>
            <a:r>
              <a:rPr lang="en-US" altLang="en-US" sz="2000" dirty="0"/>
              <a:t>Can be based on procedural flaw (lack of jurisdiction, improper venue, faulty process or service) or substantive flaw (failure to state a claim)</a:t>
            </a:r>
          </a:p>
          <a:p>
            <a:pPr lvl="1" eaLnBrk="1" hangingPunct="1">
              <a:lnSpc>
                <a:spcPct val="80000"/>
              </a:lnSpc>
              <a:spcBef>
                <a:spcPct val="0"/>
              </a:spcBef>
            </a:pPr>
            <a:r>
              <a:rPr lang="en-US" altLang="en-US" sz="2000" dirty="0"/>
              <a:t>Standard for dismissal for failure to state a claim (Rule 12(b)(6))</a:t>
            </a:r>
            <a:endParaRPr lang="en-US" altLang="en-US" sz="1600" dirty="0"/>
          </a:p>
          <a:p>
            <a:pPr lvl="2" eaLnBrk="1" hangingPunct="1">
              <a:lnSpc>
                <a:spcPct val="80000"/>
              </a:lnSpc>
              <a:spcBef>
                <a:spcPct val="0"/>
              </a:spcBef>
            </a:pPr>
            <a:r>
              <a:rPr lang="en-US" altLang="en-US" sz="1800" dirty="0"/>
              <a:t>Federal courts: “a complaint must contain sufficient factual matter, accepted as true, to state a claim to relief that is </a:t>
            </a:r>
            <a:r>
              <a:rPr lang="en-US" altLang="en-US" sz="1800" u="sng" dirty="0">
                <a:solidFill>
                  <a:srgbClr val="0070C0"/>
                </a:solidFill>
              </a:rPr>
              <a:t>plausible</a:t>
            </a:r>
            <a:r>
              <a:rPr lang="en-US" altLang="en-US" sz="1800" dirty="0"/>
              <a:t> on its face”</a:t>
            </a:r>
            <a:r>
              <a:rPr lang="en-US" altLang="en-US" sz="1000" dirty="0"/>
              <a:t> (</a:t>
            </a:r>
            <a:r>
              <a:rPr lang="en-US" altLang="en-US" sz="1000" i="1" dirty="0" err="1"/>
              <a:t>Twombly</a:t>
            </a:r>
            <a:r>
              <a:rPr lang="en-US" altLang="en-US" sz="1000" dirty="0"/>
              <a:t> [US 2007], </a:t>
            </a:r>
            <a:r>
              <a:rPr lang="en-US" altLang="en-US" sz="1000" i="1" dirty="0" err="1"/>
              <a:t>Iqbal</a:t>
            </a:r>
            <a:r>
              <a:rPr lang="en-US" altLang="en-US" sz="1000" dirty="0"/>
              <a:t> [US 2009])</a:t>
            </a:r>
          </a:p>
          <a:p>
            <a:pPr lvl="2" eaLnBrk="1" hangingPunct="1">
              <a:lnSpc>
                <a:spcPct val="80000"/>
              </a:lnSpc>
              <a:spcBef>
                <a:spcPct val="0"/>
              </a:spcBef>
            </a:pPr>
            <a:r>
              <a:rPr lang="en-US" altLang="en-US" sz="1800" dirty="0"/>
              <a:t>Delaware: complaint dismissed for failing to state a claim only if, accepting plaintiff’s factual allegations as true, “plaintiff would not be entitled to recover under any reasonably </a:t>
            </a:r>
            <a:r>
              <a:rPr lang="en-US" altLang="en-US" sz="1800" u="sng" dirty="0">
                <a:solidFill>
                  <a:srgbClr val="0070C0"/>
                </a:solidFill>
              </a:rPr>
              <a:t>conceivable</a:t>
            </a:r>
            <a:r>
              <a:rPr lang="en-US" altLang="en-US" sz="1800" dirty="0"/>
              <a:t> set of circumstances”</a:t>
            </a:r>
            <a:r>
              <a:rPr lang="en-US" altLang="en-US" sz="1300" dirty="0"/>
              <a:t> (</a:t>
            </a:r>
            <a:r>
              <a:rPr lang="en-US" altLang="en-US" sz="1300" i="1" dirty="0"/>
              <a:t>Central Mortgage</a:t>
            </a:r>
            <a:r>
              <a:rPr lang="en-US" altLang="en-US" sz="1300" dirty="0"/>
              <a:t> [Del. 2011])</a:t>
            </a:r>
          </a:p>
          <a:p>
            <a:pPr lvl="2" eaLnBrk="1" hangingPunct="1">
              <a:lnSpc>
                <a:spcPct val="80000"/>
              </a:lnSpc>
              <a:spcBef>
                <a:spcPct val="0"/>
              </a:spcBef>
            </a:pPr>
            <a:r>
              <a:rPr lang="en-US" altLang="en-US" sz="1800" dirty="0"/>
              <a:t>Non-moving party’s well-pled allegations are accepted as true, and factual inferences are made in light most favorable to non-moving party</a:t>
            </a:r>
          </a:p>
          <a:p>
            <a:pPr eaLnBrk="1" hangingPunct="1">
              <a:lnSpc>
                <a:spcPct val="80000"/>
              </a:lnSpc>
              <a:spcBef>
                <a:spcPct val="0"/>
              </a:spcBef>
            </a:pPr>
            <a:r>
              <a:rPr lang="en-US" altLang="en-US" sz="2400" dirty="0"/>
              <a:t>Answer</a:t>
            </a:r>
          </a:p>
          <a:p>
            <a:pPr lvl="1" eaLnBrk="1" hangingPunct="1">
              <a:lnSpc>
                <a:spcPct val="80000"/>
              </a:lnSpc>
              <a:spcBef>
                <a:spcPct val="0"/>
              </a:spcBef>
            </a:pPr>
            <a:r>
              <a:rPr lang="en-US" altLang="en-US" sz="2000" dirty="0"/>
              <a:t>Defendant responds to complaint, including asserting defenses, counter-claims (against plaintiff) &amp; joinder (requesting that other necessary parties be included in the litigation)</a:t>
            </a:r>
          </a:p>
          <a:p>
            <a:pPr eaLnBrk="1" hangingPunct="1">
              <a:lnSpc>
                <a:spcPct val="80000"/>
              </a:lnSpc>
              <a:spcBef>
                <a:spcPct val="0"/>
              </a:spcBef>
            </a:pPr>
            <a:r>
              <a:rPr lang="en-US" altLang="en-US" sz="2400" dirty="0"/>
              <a:t>Post-pleading motions (motion for judgment on the pleadings)</a:t>
            </a:r>
          </a:p>
          <a:p>
            <a:pPr lvl="1" eaLnBrk="1" hangingPunct="1">
              <a:lnSpc>
                <a:spcPct val="80000"/>
              </a:lnSpc>
              <a:spcBef>
                <a:spcPct val="0"/>
              </a:spcBef>
            </a:pPr>
            <a:r>
              <a:rPr lang="en-US" altLang="en-US" sz="2000" dirty="0"/>
              <a:t>Rule 12(c): granted if pleadings fail to reveal existence of any disputed material fact &amp; movant is entitled to judgment as a matter of law</a:t>
            </a:r>
          </a:p>
          <a:p>
            <a:pPr lvl="1" eaLnBrk="1" hangingPunct="1">
              <a:lnSpc>
                <a:spcPct val="80000"/>
              </a:lnSpc>
              <a:spcBef>
                <a:spcPct val="0"/>
              </a:spcBef>
            </a:pPr>
            <a:r>
              <a:rPr lang="en-US" altLang="en-US" sz="2000" dirty="0"/>
              <a:t>Same standard as a motion to dismiss for failure to state a claim</a:t>
            </a:r>
          </a:p>
          <a:p>
            <a:pPr lvl="2" eaLnBrk="1" hangingPunct="1">
              <a:lnSpc>
                <a:spcPct val="80000"/>
              </a:lnSpc>
              <a:spcBef>
                <a:spcPct val="0"/>
              </a:spcBef>
            </a:pPr>
            <a:r>
              <a:rPr lang="en-US" altLang="en-US" sz="1900" dirty="0"/>
              <a:t>Defendant more likely to use a Rule 12(b)(6) motion (than a 12(c) motion) – answering limits defendant’s future arguments</a:t>
            </a:r>
          </a:p>
        </p:txBody>
      </p:sp>
    </p:spTree>
    <p:extLst>
      <p:ext uri="{BB962C8B-B14F-4D97-AF65-F5344CB8AC3E}">
        <p14:creationId xmlns:p14="http://schemas.microsoft.com/office/powerpoint/2010/main" val="29898584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a:t>Review of litigation process</a:t>
            </a:r>
            <a:br>
              <a:rPr lang="en-US" altLang="en-US" dirty="0"/>
            </a:br>
            <a:r>
              <a:rPr lang="en-US" altLang="en-US" sz="3500" dirty="0"/>
              <a:t>Later stages of litigation</a:t>
            </a:r>
          </a:p>
        </p:txBody>
      </p:sp>
      <p:sp>
        <p:nvSpPr>
          <p:cNvPr id="18435"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Pre-trial: Discovery</a:t>
            </a:r>
          </a:p>
          <a:p>
            <a:pPr lvl="1" eaLnBrk="1" hangingPunct="1">
              <a:lnSpc>
                <a:spcPct val="90000"/>
              </a:lnSpc>
              <a:spcBef>
                <a:spcPct val="0"/>
              </a:spcBef>
            </a:pPr>
            <a:r>
              <a:rPr lang="en-US" altLang="en-US" sz="2000" dirty="0"/>
              <a:t>Initial disclosures (info on witnesses, documents &amp; objects that party may use to support its claims or defenses; computation of damages; insurance information)</a:t>
            </a:r>
          </a:p>
          <a:p>
            <a:pPr lvl="1" eaLnBrk="1" hangingPunct="1">
              <a:lnSpc>
                <a:spcPct val="90000"/>
              </a:lnSpc>
              <a:spcBef>
                <a:spcPct val="0"/>
              </a:spcBef>
            </a:pPr>
            <a:r>
              <a:rPr lang="en-US" altLang="en-US" sz="2000" dirty="0"/>
              <a:t>Discretionary discovery (e.g., interrogatories, depositions, requests for producing evidence)</a:t>
            </a:r>
          </a:p>
          <a:p>
            <a:pPr eaLnBrk="1" hangingPunct="1">
              <a:lnSpc>
                <a:spcPct val="90000"/>
              </a:lnSpc>
              <a:spcBef>
                <a:spcPct val="0"/>
              </a:spcBef>
            </a:pPr>
            <a:r>
              <a:rPr lang="en-US" altLang="en-US" sz="2400" dirty="0"/>
              <a:t>Pre-trial: Motion for summary judgment</a:t>
            </a:r>
          </a:p>
          <a:p>
            <a:pPr lvl="1" eaLnBrk="1" hangingPunct="1">
              <a:lnSpc>
                <a:spcPct val="90000"/>
              </a:lnSpc>
              <a:spcBef>
                <a:spcPct val="0"/>
              </a:spcBef>
            </a:pPr>
            <a:r>
              <a:rPr lang="en-US" altLang="en-US" sz="2000" dirty="0"/>
              <a:t>No </a:t>
            </a:r>
            <a:r>
              <a:rPr lang="en-US" altLang="en-US" sz="2000" dirty="0">
                <a:solidFill>
                  <a:srgbClr val="00B0F0"/>
                </a:solidFill>
              </a:rPr>
              <a:t>genuine dispute</a:t>
            </a:r>
            <a:r>
              <a:rPr lang="en-US" altLang="en-US" sz="2000" dirty="0"/>
              <a:t> as to any </a:t>
            </a:r>
            <a:r>
              <a:rPr lang="en-US" altLang="en-US" sz="2000" dirty="0">
                <a:solidFill>
                  <a:srgbClr val="00B050"/>
                </a:solidFill>
              </a:rPr>
              <a:t>material fact</a:t>
            </a:r>
            <a:r>
              <a:rPr lang="en-US" altLang="en-US" sz="2000" dirty="0"/>
              <a:t>, and the moving party is </a:t>
            </a:r>
            <a:r>
              <a:rPr lang="en-US" altLang="en-US" sz="2000" dirty="0">
                <a:solidFill>
                  <a:srgbClr val="C00000"/>
                </a:solidFill>
              </a:rPr>
              <a:t>entitled to a judgment as a matter of law</a:t>
            </a:r>
          </a:p>
          <a:p>
            <a:pPr lvl="2" eaLnBrk="1" hangingPunct="1">
              <a:lnSpc>
                <a:spcPct val="90000"/>
              </a:lnSpc>
              <a:spcBef>
                <a:spcPct val="0"/>
              </a:spcBef>
            </a:pPr>
            <a:r>
              <a:rPr lang="en-US" altLang="en-US" sz="1700" dirty="0"/>
              <a:t>Genuine dispute: if a rational </a:t>
            </a:r>
            <a:r>
              <a:rPr lang="en-US" altLang="en-US" sz="1700" dirty="0" err="1"/>
              <a:t>factfinder</a:t>
            </a:r>
            <a:r>
              <a:rPr lang="en-US" altLang="en-US" sz="1700" dirty="0"/>
              <a:t> could rule in favor of non-moving party</a:t>
            </a:r>
          </a:p>
          <a:p>
            <a:pPr lvl="2" eaLnBrk="1" hangingPunct="1">
              <a:lnSpc>
                <a:spcPct val="90000"/>
              </a:lnSpc>
              <a:spcBef>
                <a:spcPct val="0"/>
              </a:spcBef>
            </a:pPr>
            <a:r>
              <a:rPr lang="en-US" altLang="en-US" sz="1700" dirty="0"/>
              <a:t>Material fact: if fact could affect the outcome of the lawsuit</a:t>
            </a:r>
          </a:p>
          <a:p>
            <a:pPr lvl="1" eaLnBrk="1" hangingPunct="1">
              <a:lnSpc>
                <a:spcPct val="90000"/>
              </a:lnSpc>
              <a:spcBef>
                <a:spcPct val="0"/>
              </a:spcBef>
            </a:pPr>
            <a:r>
              <a:rPr lang="en-US" altLang="en-US" sz="2000" dirty="0"/>
              <a:t>Factual inferences are made in light most favorable to non-moving party</a:t>
            </a:r>
          </a:p>
          <a:p>
            <a:pPr eaLnBrk="1" hangingPunct="1">
              <a:lnSpc>
                <a:spcPct val="90000"/>
              </a:lnSpc>
              <a:spcBef>
                <a:spcPct val="0"/>
              </a:spcBef>
            </a:pPr>
            <a:r>
              <a:rPr lang="en-US" altLang="en-US" sz="2400" dirty="0"/>
              <a:t>Trial</a:t>
            </a:r>
          </a:p>
          <a:p>
            <a:pPr lvl="1" eaLnBrk="1" hangingPunct="1">
              <a:lnSpc>
                <a:spcPct val="90000"/>
              </a:lnSpc>
              <a:spcBef>
                <a:spcPct val="0"/>
              </a:spcBef>
            </a:pPr>
            <a:r>
              <a:rPr lang="en-US" altLang="en-US" sz="2000" dirty="0"/>
              <a:t>No jury trials in Delaware Court of Chancery (it is an equity court)</a:t>
            </a:r>
          </a:p>
          <a:p>
            <a:pPr eaLnBrk="1" hangingPunct="1">
              <a:lnSpc>
                <a:spcPct val="90000"/>
              </a:lnSpc>
              <a:spcBef>
                <a:spcPct val="0"/>
              </a:spcBef>
            </a:pPr>
            <a:r>
              <a:rPr lang="en-US" altLang="en-US" sz="2400" dirty="0"/>
              <a:t>Post-trial</a:t>
            </a:r>
          </a:p>
          <a:p>
            <a:pPr lvl="1" eaLnBrk="1" hangingPunct="1">
              <a:lnSpc>
                <a:spcPct val="90000"/>
              </a:lnSpc>
              <a:spcBef>
                <a:spcPct val="0"/>
              </a:spcBef>
            </a:pPr>
            <a:r>
              <a:rPr lang="en-US" altLang="en-US" sz="2000" dirty="0"/>
              <a:t>Post-trial motions, enforcement of judgment, appeal</a:t>
            </a:r>
          </a:p>
        </p:txBody>
      </p:sp>
    </p:spTree>
    <p:extLst>
      <p:ext uri="{BB962C8B-B14F-4D97-AF65-F5344CB8AC3E}">
        <p14:creationId xmlns:p14="http://schemas.microsoft.com/office/powerpoint/2010/main" val="9543680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Review of litigation process</a:t>
            </a:r>
            <a:br>
              <a:rPr lang="en-US" altLang="en-US" dirty="0"/>
            </a:br>
            <a:r>
              <a:rPr lang="en-US" altLang="en-US" sz="3500" dirty="0"/>
              <a:t>Why do we have class actions?</a:t>
            </a:r>
          </a:p>
        </p:txBody>
      </p:sp>
      <p:sp>
        <p:nvSpPr>
          <p:cNvPr id="2355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When a party inflicts a small amount of harm on a large number of parties, individual lawsuits aren’t a strong deterrent</a:t>
            </a:r>
          </a:p>
          <a:p>
            <a:pPr lvl="1" eaLnBrk="1" hangingPunct="1">
              <a:spcBef>
                <a:spcPct val="0"/>
              </a:spcBef>
            </a:pPr>
            <a:r>
              <a:rPr lang="en-US" altLang="en-US" sz="2000" dirty="0"/>
              <a:t>E.g., a store illegally overcharges each of its 1M customers $1/month over two years (total benefit for store: $24M)</a:t>
            </a:r>
          </a:p>
          <a:p>
            <a:pPr lvl="2" eaLnBrk="1" hangingPunct="1">
              <a:spcBef>
                <a:spcPct val="0"/>
              </a:spcBef>
            </a:pPr>
            <a:r>
              <a:rPr lang="en-US" altLang="en-US" sz="1900" dirty="0"/>
              <a:t>Total cost for each customer: $24 (not enough to hire a lawyer to sue)</a:t>
            </a:r>
          </a:p>
          <a:p>
            <a:pPr lvl="1" eaLnBrk="1" hangingPunct="1">
              <a:spcBef>
                <a:spcPct val="0"/>
              </a:spcBef>
            </a:pPr>
            <a:r>
              <a:rPr lang="en-US" altLang="en-US" sz="2000" dirty="0"/>
              <a:t>This is a common problem in SH litigation &amp; especially in derivative actions</a:t>
            </a:r>
          </a:p>
          <a:p>
            <a:pPr lvl="2" eaLnBrk="1" hangingPunct="1">
              <a:spcBef>
                <a:spcPct val="0"/>
              </a:spcBef>
            </a:pPr>
            <a:r>
              <a:rPr lang="en-US" altLang="en-US" sz="1900" dirty="0"/>
              <a:t>Each SH has a small stake in the firm, so directors can steal $24M from the firm &amp; it won’t make sense for each of firm’s 1M SHs to sue</a:t>
            </a:r>
          </a:p>
          <a:p>
            <a:pPr eaLnBrk="1" hangingPunct="1">
              <a:spcBef>
                <a:spcPct val="0"/>
              </a:spcBef>
            </a:pPr>
            <a:r>
              <a:rPr lang="en-US" altLang="en-US" sz="2400" dirty="0"/>
              <a:t>Solution: class actions</a:t>
            </a:r>
          </a:p>
          <a:p>
            <a:pPr lvl="1" eaLnBrk="1" hangingPunct="1">
              <a:spcBef>
                <a:spcPct val="0"/>
              </a:spcBef>
            </a:pPr>
            <a:r>
              <a:rPr lang="en-US" altLang="en-US" sz="2000" dirty="0"/>
              <a:t>Class actions allow an individual plaintiff to sue on behalf of all persons with the same cause of action, and in return plaintiff is reimbursed the legal expenses incurred in the class action (sort of an “involuntary agency”)</a:t>
            </a:r>
          </a:p>
          <a:p>
            <a:pPr lvl="1" eaLnBrk="1" hangingPunct="1">
              <a:spcBef>
                <a:spcPct val="0"/>
              </a:spcBef>
            </a:pPr>
            <a:r>
              <a:rPr lang="en-US" altLang="en-US" sz="2000" dirty="0"/>
              <a:t>When a SH sues to vindicate a cause of action belonging to the firm, it is called a </a:t>
            </a:r>
            <a:r>
              <a:rPr lang="en-US" altLang="en-US" sz="2000" b="1" dirty="0"/>
              <a:t>derivative action</a:t>
            </a:r>
            <a:r>
              <a:rPr lang="en-US" altLang="en-US" sz="2000" dirty="0"/>
              <a:t>.  This is similar to a class action for all SHs, except that litigation involves a single cause of action belonging to the firm, not many identical causes of action each belonging to an individual plaintiff.</a:t>
            </a:r>
          </a:p>
        </p:txBody>
      </p:sp>
    </p:spTree>
    <p:extLst>
      <p:ext uri="{BB962C8B-B14F-4D97-AF65-F5344CB8AC3E}">
        <p14:creationId xmlns:p14="http://schemas.microsoft.com/office/powerpoint/2010/main" val="15632664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t>Litigation process: policy</a:t>
            </a:r>
            <a:br>
              <a:rPr lang="en-US" altLang="en-US" dirty="0"/>
            </a:br>
            <a:r>
              <a:rPr lang="en-US" altLang="en-US" sz="3500" dirty="0"/>
              <a:t>Key theme about litigation procedure</a:t>
            </a:r>
          </a:p>
        </p:txBody>
      </p:sp>
      <p:sp>
        <p:nvSpPr>
          <p:cNvPr id="1433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b="1" dirty="0"/>
              <a:t>Litigation outcome is often decided at the pleading stage</a:t>
            </a:r>
          </a:p>
          <a:p>
            <a:pPr eaLnBrk="1" hangingPunct="1">
              <a:spcBef>
                <a:spcPct val="0"/>
              </a:spcBef>
            </a:pPr>
            <a:r>
              <a:rPr lang="en-US" altLang="en-US" sz="2200" dirty="0"/>
              <a:t>Most SH litigation imposes discovery/trial costs disproportionately on firm</a:t>
            </a:r>
          </a:p>
          <a:p>
            <a:pPr lvl="1" eaLnBrk="1" hangingPunct="1">
              <a:spcBef>
                <a:spcPct val="0"/>
              </a:spcBef>
            </a:pPr>
            <a:r>
              <a:rPr lang="en-US" altLang="en-US" sz="1800" dirty="0"/>
              <a:t>Firm’s reputation harmed by litigation; plaintiff usually doesn’t have a reputation to risk</a:t>
            </a:r>
          </a:p>
          <a:p>
            <a:pPr lvl="1" eaLnBrk="1" hangingPunct="1">
              <a:spcBef>
                <a:spcPct val="0"/>
              </a:spcBef>
            </a:pPr>
            <a:r>
              <a:rPr lang="en-US" altLang="en-US" sz="1800" dirty="0"/>
              <a:t>Usually firm/actors can’t counterclaim against SH </a:t>
            </a:r>
            <a:r>
              <a:rPr lang="en-US" altLang="en-US" sz="1600" dirty="0"/>
              <a:t>(SH’s only cost of losing is attorney’s fees)</a:t>
            </a:r>
          </a:p>
          <a:p>
            <a:pPr lvl="1" eaLnBrk="1" hangingPunct="1">
              <a:spcBef>
                <a:spcPct val="0"/>
              </a:spcBef>
            </a:pPr>
            <a:r>
              <a:rPr lang="en-US" altLang="en-US" sz="1800" dirty="0"/>
              <a:t>Typically firm/actors can’t impose significant discovery costs on SH</a:t>
            </a:r>
          </a:p>
          <a:p>
            <a:pPr lvl="1" eaLnBrk="1" hangingPunct="1">
              <a:spcBef>
                <a:spcPct val="0"/>
              </a:spcBef>
            </a:pPr>
            <a:r>
              <a:rPr lang="en-US" altLang="en-US" sz="1800" dirty="0"/>
              <a:t>Firm has time-sensitive events that can be thwarted if delayed by litigation </a:t>
            </a:r>
            <a:r>
              <a:rPr lang="en-US" altLang="en-US" sz="1300" dirty="0"/>
              <a:t>(M&amp;A deals, IPOs)</a:t>
            </a:r>
          </a:p>
          <a:p>
            <a:pPr eaLnBrk="1" hangingPunct="1">
              <a:spcBef>
                <a:spcPct val="0"/>
              </a:spcBef>
            </a:pPr>
            <a:r>
              <a:rPr lang="en-US" altLang="en-US" sz="2400" dirty="0"/>
              <a:t>Firm will settle a case if costs less than their litigation costs</a:t>
            </a:r>
          </a:p>
          <a:p>
            <a:pPr lvl="1" eaLnBrk="1" hangingPunct="1">
              <a:spcBef>
                <a:spcPct val="0"/>
              </a:spcBef>
            </a:pPr>
            <a:r>
              <a:rPr lang="en-US" altLang="en-US" sz="2000" dirty="0"/>
              <a:t>Result: If firm can’t get a dismissal at pleadings stage, it will likely settle the case on terms favorable to the plaintiff</a:t>
            </a:r>
          </a:p>
          <a:p>
            <a:pPr eaLnBrk="1" hangingPunct="1">
              <a:spcBef>
                <a:spcPct val="0"/>
              </a:spcBef>
            </a:pPr>
            <a:r>
              <a:rPr lang="en-US" altLang="en-US" sz="2400" dirty="0"/>
              <a:t>So motion to dismiss has huge importance. In this section we will discuss plaintiff’s ability to survive it against two challenges:</a:t>
            </a:r>
          </a:p>
          <a:p>
            <a:pPr lvl="1" eaLnBrk="1" hangingPunct="1">
              <a:spcBef>
                <a:spcPct val="0"/>
              </a:spcBef>
            </a:pPr>
            <a:r>
              <a:rPr lang="en-US" altLang="en-US" sz="2000" dirty="0"/>
              <a:t>Standing (cause of action belongs to firm, not SHs): derivative actions</a:t>
            </a:r>
          </a:p>
          <a:p>
            <a:pPr lvl="1" eaLnBrk="1" hangingPunct="1">
              <a:spcBef>
                <a:spcPct val="0"/>
              </a:spcBef>
            </a:pPr>
            <a:r>
              <a:rPr lang="en-US" altLang="en-US" sz="2000" dirty="0"/>
              <a:t>Factual basis (insufficient facts to support legal cause of action): SH inspection</a:t>
            </a:r>
          </a:p>
        </p:txBody>
      </p:sp>
    </p:spTree>
    <p:extLst>
      <p:ext uri="{BB962C8B-B14F-4D97-AF65-F5344CB8AC3E}">
        <p14:creationId xmlns:p14="http://schemas.microsoft.com/office/powerpoint/2010/main" val="10479425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t>Litigation process: policy</a:t>
            </a:r>
            <a:br>
              <a:rPr lang="en-US" altLang="en-US" dirty="0"/>
            </a:br>
            <a:r>
              <a:rPr lang="en-US" altLang="en-US" sz="3500" dirty="0"/>
              <a:t>The agent problem… again</a:t>
            </a:r>
          </a:p>
        </p:txBody>
      </p:sp>
      <p:sp>
        <p:nvSpPr>
          <p:cNvPr id="1433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Dispersed ownership  -&gt;  SH apathy</a:t>
            </a:r>
          </a:p>
          <a:p>
            <a:pPr eaLnBrk="1" hangingPunct="1">
              <a:spcBef>
                <a:spcPct val="0"/>
              </a:spcBef>
            </a:pPr>
            <a:r>
              <a:rPr lang="en-US" altLang="en-US" sz="2400" dirty="0"/>
              <a:t>Solution, in day to day operating of firm: Board of directors</a:t>
            </a:r>
          </a:p>
          <a:p>
            <a:pPr eaLnBrk="1" hangingPunct="1">
              <a:spcBef>
                <a:spcPct val="0"/>
              </a:spcBef>
            </a:pPr>
            <a:r>
              <a:rPr lang="en-US" altLang="en-US" sz="2400" dirty="0"/>
              <a:t>But how to keep the board accountable?</a:t>
            </a:r>
          </a:p>
          <a:p>
            <a:pPr lvl="1" eaLnBrk="1" hangingPunct="1">
              <a:spcBef>
                <a:spcPct val="0"/>
              </a:spcBef>
            </a:pPr>
            <a:r>
              <a:rPr lang="en-US" altLang="en-US" sz="2000" dirty="0"/>
              <a:t>SH voting</a:t>
            </a:r>
          </a:p>
          <a:p>
            <a:pPr lvl="1" eaLnBrk="1" hangingPunct="1">
              <a:spcBef>
                <a:spcPct val="0"/>
              </a:spcBef>
            </a:pPr>
            <a:r>
              <a:rPr lang="en-US" altLang="en-US" sz="2000" dirty="0"/>
              <a:t>SH litigation</a:t>
            </a:r>
          </a:p>
          <a:p>
            <a:pPr eaLnBrk="1" hangingPunct="1">
              <a:spcBef>
                <a:spcPct val="0"/>
              </a:spcBef>
            </a:pPr>
            <a:r>
              <a:rPr lang="en-US" altLang="en-US" sz="2400" dirty="0"/>
              <a:t>SH apathy comes back in SH voting</a:t>
            </a:r>
          </a:p>
          <a:p>
            <a:pPr lvl="1" eaLnBrk="1" hangingPunct="1">
              <a:spcBef>
                <a:spcPct val="0"/>
              </a:spcBef>
            </a:pPr>
            <a:r>
              <a:rPr lang="en-US" altLang="en-US" sz="1800" dirty="0"/>
              <a:t>Proxy voting addresses ability to vote, but board control of agenda revives the problem</a:t>
            </a:r>
          </a:p>
          <a:p>
            <a:pPr eaLnBrk="1" hangingPunct="1">
              <a:spcBef>
                <a:spcPct val="0"/>
              </a:spcBef>
            </a:pPr>
            <a:r>
              <a:rPr lang="en-US" altLang="en-US" sz="2400" dirty="0"/>
              <a:t>Solution: activist SHs (plus laws empowering small SHs in voting)</a:t>
            </a:r>
          </a:p>
          <a:p>
            <a:pPr lvl="1" eaLnBrk="1" hangingPunct="1">
              <a:spcBef>
                <a:spcPct val="0"/>
              </a:spcBef>
            </a:pPr>
            <a:r>
              <a:rPr lang="en-US" altLang="en-US" sz="2000" dirty="0"/>
              <a:t>Will activist SHs also solve agent problem in SH litigation?</a:t>
            </a:r>
          </a:p>
          <a:p>
            <a:pPr eaLnBrk="1" hangingPunct="1">
              <a:spcBef>
                <a:spcPct val="0"/>
              </a:spcBef>
            </a:pPr>
            <a:r>
              <a:rPr lang="en-US" altLang="en-US" sz="2400" dirty="0"/>
              <a:t>No. The stakes in most SH litigation are too small </a:t>
            </a:r>
            <a:r>
              <a:rPr lang="en-US" altLang="en-US" sz="1400" dirty="0"/>
              <a:t>(given investment &amp; alternatives)</a:t>
            </a:r>
          </a:p>
          <a:p>
            <a:pPr lvl="1" eaLnBrk="1" hangingPunct="1">
              <a:spcBef>
                <a:spcPct val="0"/>
              </a:spcBef>
            </a:pPr>
            <a:r>
              <a:rPr lang="en-US" altLang="en-US" sz="2000" dirty="0"/>
              <a:t>E.g., suppose SH vote forces a hostile merger that boosts stock price of a $100B firm by 20% within a few months, and activist SH has a 5% stake. Activist earns $1B in a few months ($100B x 20% x 5%)</a:t>
            </a:r>
          </a:p>
          <a:p>
            <a:pPr lvl="1" eaLnBrk="1" hangingPunct="1">
              <a:spcBef>
                <a:spcPct val="0"/>
              </a:spcBef>
            </a:pPr>
            <a:r>
              <a:rPr lang="en-US" altLang="en-US" sz="2000" dirty="0"/>
              <a:t>In contrast, litigation can take much longer, and it is unlikely to result in a recovery of $20B for the company (or in attorney fees of $1B for the activist)</a:t>
            </a:r>
          </a:p>
          <a:p>
            <a:pPr lvl="1" eaLnBrk="1" hangingPunct="1">
              <a:spcBef>
                <a:spcPct val="0"/>
              </a:spcBef>
            </a:pPr>
            <a:r>
              <a:rPr lang="en-US" altLang="en-US" sz="2000" dirty="0"/>
              <a:t>So who can solve SH apathy in SH litigation?</a:t>
            </a:r>
          </a:p>
        </p:txBody>
      </p:sp>
    </p:spTree>
    <p:extLst>
      <p:ext uri="{BB962C8B-B14F-4D97-AF65-F5344CB8AC3E}">
        <p14:creationId xmlns:p14="http://schemas.microsoft.com/office/powerpoint/2010/main" val="5310553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a:t>Litigation process: policy</a:t>
            </a:r>
            <a:br>
              <a:rPr lang="en-US" altLang="en-US" dirty="0"/>
            </a:br>
            <a:r>
              <a:rPr lang="en-US" altLang="en-US" sz="3500" dirty="0"/>
              <a:t>Who solves SH apathy in SH litigation?</a:t>
            </a:r>
          </a:p>
        </p:txBody>
      </p:sp>
      <p:sp>
        <p:nvSpPr>
          <p:cNvPr id="12294" name="Rectangle 3"/>
          <p:cNvSpPr>
            <a:spLocks noGrp="1" noChangeArrowheads="1"/>
          </p:cNvSpPr>
          <p:nvPr>
            <p:ph type="body" idx="1"/>
          </p:nvPr>
        </p:nvSpPr>
        <p:spPr>
          <a:xfrm>
            <a:off x="0" y="1447800"/>
            <a:ext cx="9144000" cy="5410200"/>
          </a:xfrm>
        </p:spPr>
        <p:txBody>
          <a:bodyPr/>
          <a:lstStyle/>
          <a:p>
            <a:pPr eaLnBrk="1" hangingPunct="1">
              <a:spcBef>
                <a:spcPts val="0"/>
              </a:spcBef>
              <a:defRPr/>
            </a:pPr>
            <a:r>
              <a:rPr lang="en-US" sz="2400" i="1" dirty="0" err="1"/>
              <a:t>Tooley</a:t>
            </a:r>
            <a:r>
              <a:rPr lang="en-US" sz="2400" i="1" dirty="0"/>
              <a:t> </a:t>
            </a:r>
            <a:r>
              <a:rPr lang="en-US" sz="2000" dirty="0"/>
              <a:t>[Del. 2004]</a:t>
            </a:r>
            <a:r>
              <a:rPr lang="en-US" sz="2400" dirty="0"/>
              <a:t>: Credit Suisse acquires DLJ</a:t>
            </a:r>
            <a:r>
              <a:rPr lang="en-US" sz="2200" dirty="0"/>
              <a:t> (investment bank)</a:t>
            </a:r>
          </a:p>
          <a:p>
            <a:pPr marL="801687" lvl="1" indent="-457200" eaLnBrk="1" hangingPunct="1">
              <a:spcBef>
                <a:spcPts val="0"/>
              </a:spcBef>
              <a:buFont typeface="+mj-lt"/>
              <a:buAutoNum type="arabicPeriod"/>
              <a:defRPr/>
            </a:pPr>
            <a:r>
              <a:rPr lang="en-US" sz="2000" dirty="0"/>
              <a:t>Credit Suisse buys from AXA (owner of 71% of DLJ) its DLJ shares</a:t>
            </a:r>
          </a:p>
          <a:p>
            <a:pPr marL="801687" lvl="1" indent="-457200" eaLnBrk="1" hangingPunct="1">
              <a:spcBef>
                <a:spcPts val="0"/>
              </a:spcBef>
              <a:buFont typeface="+mj-lt"/>
              <a:buAutoNum type="arabicPeriod"/>
              <a:defRPr/>
            </a:pPr>
            <a:r>
              <a:rPr lang="en-US" sz="2000" dirty="0"/>
              <a:t>Credit Suisse launches a tender offer for the remaining 29%</a:t>
            </a:r>
          </a:p>
          <a:p>
            <a:pPr marL="801687" lvl="1" indent="-457200" eaLnBrk="1" hangingPunct="1">
              <a:spcBef>
                <a:spcPts val="0"/>
              </a:spcBef>
              <a:buFont typeface="+mj-lt"/>
              <a:buAutoNum type="arabicPeriod"/>
              <a:defRPr/>
            </a:pPr>
            <a:r>
              <a:rPr lang="en-US" sz="2000" dirty="0"/>
              <a:t>DLJ merges with Credit Suisse subsidiary (</a:t>
            </a:r>
            <a:r>
              <a:rPr lang="en-US" sz="2000" dirty="0" err="1"/>
              <a:t>freezeout</a:t>
            </a:r>
            <a:r>
              <a:rPr lang="en-US" sz="2000" dirty="0"/>
              <a:t> merger)</a:t>
            </a:r>
          </a:p>
          <a:p>
            <a:pPr eaLnBrk="1" hangingPunct="1">
              <a:spcBef>
                <a:spcPts val="0"/>
              </a:spcBef>
              <a:defRPr/>
            </a:pPr>
            <a:r>
              <a:rPr lang="en-US" sz="2400" dirty="0"/>
              <a:t>The tender offer (step 2)</a:t>
            </a:r>
          </a:p>
          <a:p>
            <a:pPr lvl="1" eaLnBrk="1" hangingPunct="1">
              <a:spcBef>
                <a:spcPts val="0"/>
              </a:spcBef>
              <a:defRPr/>
            </a:pPr>
            <a:r>
              <a:rPr lang="en-US" sz="2000" dirty="0"/>
              <a:t>Tender offer to expire after 20 days, but extension is allowed by agreement between DLJ &amp; Credit Suisse</a:t>
            </a:r>
          </a:p>
          <a:p>
            <a:pPr lvl="1" eaLnBrk="1" hangingPunct="1">
              <a:spcBef>
                <a:spcPts val="0"/>
              </a:spcBef>
              <a:defRPr/>
            </a:pPr>
            <a:r>
              <a:rPr lang="en-US" sz="2000" dirty="0"/>
              <a:t>DLJ &amp; Credit Suisse agree on additional 22-day extension</a:t>
            </a:r>
          </a:p>
          <a:p>
            <a:pPr lvl="1" eaLnBrk="1" hangingPunct="1">
              <a:spcBef>
                <a:spcPts val="0"/>
              </a:spcBef>
              <a:defRPr/>
            </a:pPr>
            <a:r>
              <a:rPr lang="en-US" sz="2000" dirty="0"/>
              <a:t>Eventually, tender offer closes successfully &amp; </a:t>
            </a:r>
            <a:r>
              <a:rPr lang="en-US" sz="2000" dirty="0" err="1"/>
              <a:t>freezeout</a:t>
            </a:r>
            <a:r>
              <a:rPr lang="en-US" sz="2000" dirty="0"/>
              <a:t> merger takes place</a:t>
            </a:r>
          </a:p>
          <a:p>
            <a:pPr eaLnBrk="1" hangingPunct="1">
              <a:spcBef>
                <a:spcPts val="0"/>
              </a:spcBef>
              <a:defRPr/>
            </a:pPr>
            <a:r>
              <a:rPr lang="en-US" sz="2400" dirty="0"/>
              <a:t>The lawsuit</a:t>
            </a:r>
          </a:p>
          <a:p>
            <a:pPr lvl="1" eaLnBrk="1" hangingPunct="1">
              <a:spcBef>
                <a:spcPts val="0"/>
              </a:spcBef>
              <a:defRPr/>
            </a:pPr>
            <a:r>
              <a:rPr lang="en-US" sz="2000" dirty="0" err="1"/>
              <a:t>Tooley</a:t>
            </a:r>
            <a:r>
              <a:rPr lang="en-US" sz="2000" dirty="0"/>
              <a:t> (a former DLJ SH) challenges the 22-day extension of the tender offer</a:t>
            </a:r>
          </a:p>
          <a:p>
            <a:pPr lvl="1" eaLnBrk="1" hangingPunct="1">
              <a:spcBef>
                <a:spcPts val="0"/>
              </a:spcBef>
              <a:defRPr/>
            </a:pPr>
            <a:r>
              <a:rPr lang="en-US" sz="2000" dirty="0"/>
              <a:t>Demands the interest he would have received had the tender offer closed 22 days earlier</a:t>
            </a:r>
            <a:endParaRPr lang="en-US" sz="2400" dirty="0"/>
          </a:p>
        </p:txBody>
      </p:sp>
    </p:spTree>
    <p:extLst>
      <p:ext uri="{BB962C8B-B14F-4D97-AF65-F5344CB8AC3E}">
        <p14:creationId xmlns:p14="http://schemas.microsoft.com/office/powerpoint/2010/main" val="776163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pPr eaLnBrk="1" hangingPunct="1"/>
            <a:r>
              <a:rPr lang="en-US" altLang="en-US" dirty="0"/>
              <a:t>Ownership structure</a:t>
            </a:r>
            <a:br>
              <a:rPr lang="en-US" altLang="en-US" dirty="0"/>
            </a:br>
            <a:r>
              <a:rPr lang="en-US" altLang="en-US" sz="3500" dirty="0" err="1"/>
              <a:t>Freezeout</a:t>
            </a:r>
            <a:r>
              <a:rPr lang="en-US" altLang="en-US" sz="3500" dirty="0"/>
              <a:t>: ensuring a fair price</a:t>
            </a:r>
          </a:p>
        </p:txBody>
      </p:sp>
      <p:sp>
        <p:nvSpPr>
          <p:cNvPr id="6861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One solution to the fair price problem is to have an independent party (a judge) decide the fair price</a:t>
            </a:r>
          </a:p>
          <a:p>
            <a:pPr eaLnBrk="1" hangingPunct="1">
              <a:spcBef>
                <a:spcPct val="0"/>
              </a:spcBef>
            </a:pPr>
            <a:r>
              <a:rPr lang="en-US" altLang="en-US" sz="2400" dirty="0"/>
              <a:t>This is called an appraisal: SHs reject the price offered by C, and petition the court to determine the fair price</a:t>
            </a:r>
          </a:p>
          <a:p>
            <a:pPr lvl="1" eaLnBrk="1" hangingPunct="1">
              <a:spcBef>
                <a:spcPct val="0"/>
              </a:spcBef>
            </a:pPr>
            <a:r>
              <a:rPr lang="en-US" altLang="en-US" sz="2000" dirty="0"/>
              <a:t>Delaware law gives SHs the option of appraisal</a:t>
            </a:r>
          </a:p>
          <a:p>
            <a:pPr lvl="2" eaLnBrk="1" hangingPunct="1">
              <a:spcBef>
                <a:spcPct val="0"/>
              </a:spcBef>
            </a:pPr>
            <a:r>
              <a:rPr lang="en-US" altLang="en-US" sz="1800" dirty="0"/>
              <a:t>This can result in some SHs (who accepted C’s offer) getting the price C offered, while other SHs (who dissented) getting a different price determined by the court</a:t>
            </a:r>
          </a:p>
          <a:p>
            <a:pPr lvl="1" eaLnBrk="1" hangingPunct="1">
              <a:spcBef>
                <a:spcPct val="0"/>
              </a:spcBef>
            </a:pPr>
            <a:r>
              <a:rPr lang="en-US" altLang="en-US" sz="2000" dirty="0">
                <a:solidFill>
                  <a:srgbClr val="FF0000"/>
                </a:solidFill>
              </a:rPr>
              <a:t>Why not have universal appraisal (all SHs get price determined by the court)?</a:t>
            </a:r>
          </a:p>
          <a:p>
            <a:pPr lvl="1" eaLnBrk="1" hangingPunct="1">
              <a:spcBef>
                <a:spcPct val="0"/>
              </a:spcBef>
            </a:pPr>
            <a:r>
              <a:rPr lang="en-US" altLang="en-US" sz="2000" dirty="0"/>
              <a:t>Indeed, Delaware’s appraisal rules intentionally impose procedural barriers &amp; don’t allow a class action, in order to limit the # of SHs demanding appraisal (more about these rules in Section 2a)</a:t>
            </a:r>
          </a:p>
          <a:p>
            <a:pPr eaLnBrk="1" hangingPunct="1">
              <a:spcBef>
                <a:spcPct val="0"/>
              </a:spcBef>
            </a:pPr>
            <a:r>
              <a:rPr lang="en-US" altLang="en-US" sz="2400" dirty="0"/>
              <a:t>Optional appraisal still leaves consenting SHs vulnerable</a:t>
            </a:r>
          </a:p>
          <a:p>
            <a:pPr lvl="1" eaLnBrk="1" hangingPunct="1">
              <a:spcBef>
                <a:spcPct val="0"/>
              </a:spcBef>
            </a:pPr>
            <a:r>
              <a:rPr lang="en-US" altLang="en-US" sz="1800" dirty="0"/>
              <a:t>Solution: Encourage C &amp; firm to negotiate </a:t>
            </a:r>
            <a:r>
              <a:rPr lang="en-US" altLang="en-US" sz="1800" dirty="0" err="1"/>
              <a:t>freezeout</a:t>
            </a:r>
            <a:r>
              <a:rPr lang="en-US" altLang="en-US" sz="1800" dirty="0"/>
              <a:t> in a way that bypasses </a:t>
            </a:r>
            <a:r>
              <a:rPr lang="en-US" altLang="en-US" sz="1800" dirty="0" err="1"/>
              <a:t>CoI</a:t>
            </a:r>
            <a:endParaRPr lang="en-US" altLang="en-US" sz="1800" dirty="0"/>
          </a:p>
          <a:p>
            <a:pPr lvl="1" eaLnBrk="1" hangingPunct="1">
              <a:spcBef>
                <a:spcPct val="0"/>
              </a:spcBef>
            </a:pPr>
            <a:r>
              <a:rPr lang="en-US" altLang="en-US" sz="1800" dirty="0"/>
              <a:t>Typically, this is done by creating a special board committee composed of independent members, which negotiates with C on firm’s behalf</a:t>
            </a:r>
          </a:p>
          <a:p>
            <a:pPr lvl="1" eaLnBrk="1" hangingPunct="1">
              <a:spcBef>
                <a:spcPct val="0"/>
              </a:spcBef>
            </a:pPr>
            <a:r>
              <a:rPr lang="en-US" altLang="en-US" sz="1800" dirty="0"/>
              <a:t>If C &amp; X</a:t>
            </a:r>
            <a:r>
              <a:rPr lang="en-US" altLang="en-US" sz="1800" baseline="-25000" dirty="0"/>
              <a:t>B</a:t>
            </a:r>
            <a:r>
              <a:rPr lang="en-US" altLang="en-US" sz="1800" dirty="0"/>
              <a:t> follow a fair process that minimizes </a:t>
            </a:r>
            <a:r>
              <a:rPr lang="en-US" altLang="en-US" sz="1800" dirty="0" err="1"/>
              <a:t>CoI</a:t>
            </a:r>
            <a:r>
              <a:rPr lang="en-US" altLang="en-US" sz="1800" dirty="0"/>
              <a:t>, FD challenge to the </a:t>
            </a:r>
            <a:r>
              <a:rPr lang="en-US" altLang="en-US" sz="1800" dirty="0" err="1"/>
              <a:t>freezeout</a:t>
            </a:r>
            <a:r>
              <a:rPr lang="en-US" altLang="en-US" sz="1800" dirty="0"/>
              <a:t> is evaluated under BJR, not entire fairness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a:t>Litigation process: policy</a:t>
            </a:r>
            <a:br>
              <a:rPr lang="en-US" altLang="en-US" dirty="0"/>
            </a:br>
            <a:r>
              <a:rPr lang="en-US" altLang="en-US" sz="3500" dirty="0"/>
              <a:t>Who solves SH apathy in SH litigation?</a:t>
            </a:r>
          </a:p>
        </p:txBody>
      </p:sp>
      <p:sp>
        <p:nvSpPr>
          <p:cNvPr id="2560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Why does </a:t>
            </a:r>
            <a:r>
              <a:rPr lang="en-US" altLang="en-US" sz="2400" dirty="0" err="1"/>
              <a:t>Tooley</a:t>
            </a:r>
            <a:r>
              <a:rPr lang="en-US" altLang="en-US" sz="2400" dirty="0"/>
              <a:t> bother suing?</a:t>
            </a:r>
          </a:p>
          <a:p>
            <a:pPr lvl="1" eaLnBrk="1" hangingPunct="1">
              <a:spcBef>
                <a:spcPct val="0"/>
              </a:spcBef>
            </a:pPr>
            <a:r>
              <a:rPr lang="en-US" altLang="en-US" sz="2000" dirty="0"/>
              <a:t>Interest rate </a:t>
            </a:r>
            <a:r>
              <a:rPr lang="en-US" altLang="en-US" sz="2000" dirty="0" err="1"/>
              <a:t>Tooley</a:t>
            </a:r>
            <a:r>
              <a:rPr lang="en-US" altLang="en-US" sz="2000" dirty="0"/>
              <a:t> could have received on his money in Oct.-Nov. 2000: 6.55% </a:t>
            </a:r>
            <a:r>
              <a:rPr lang="en-US" altLang="en-US" sz="1200" dirty="0"/>
              <a:t>[Avg. interest rate on a 1-month CD in October 2000]</a:t>
            </a:r>
          </a:p>
          <a:p>
            <a:pPr marL="1038225" lvl="2" indent="-285750" eaLnBrk="1" hangingPunct="1">
              <a:spcBef>
                <a:spcPct val="0"/>
              </a:spcBef>
            </a:pPr>
            <a:r>
              <a:rPr lang="en-US" altLang="en-US" sz="1900" dirty="0"/>
              <a:t>For 22 days, this equals ~0.39%</a:t>
            </a:r>
          </a:p>
          <a:p>
            <a:pPr lvl="1" eaLnBrk="1" hangingPunct="1">
              <a:spcBef>
                <a:spcPct val="0"/>
              </a:spcBef>
            </a:pPr>
            <a:r>
              <a:rPr lang="en-US" altLang="en-US" sz="2000" dirty="0"/>
              <a:t>If </a:t>
            </a:r>
            <a:r>
              <a:rPr lang="en-US" altLang="en-US" sz="2000" dirty="0" err="1"/>
              <a:t>Tooley</a:t>
            </a:r>
            <a:r>
              <a:rPr lang="en-US" altLang="en-US" sz="2000" dirty="0"/>
              <a:t> is a small SH owning $10,000 of DLJ stock, he’s suing for </a:t>
            </a:r>
            <a:r>
              <a:rPr lang="en-US" altLang="en-US" sz="2000" b="1" u="sng" dirty="0"/>
              <a:t>$39.48</a:t>
            </a:r>
          </a:p>
          <a:p>
            <a:pPr lvl="2" eaLnBrk="1" hangingPunct="1">
              <a:spcBef>
                <a:spcPct val="0"/>
              </a:spcBef>
            </a:pPr>
            <a:r>
              <a:rPr lang="en-US" altLang="en-US" sz="1900" dirty="0"/>
              <a:t>With $39.48 you can hire an experienced attorney (20+ yrs.) for </a:t>
            </a:r>
            <a:r>
              <a:rPr lang="en-US" altLang="en-US" sz="1900" b="1" u="sng" dirty="0"/>
              <a:t>6 minutes, 14 seconds</a:t>
            </a:r>
            <a:r>
              <a:rPr lang="en-US" altLang="en-US" sz="1900" dirty="0"/>
              <a:t>; or hire an inexperienced attorney (fresh out of law school) for </a:t>
            </a:r>
            <a:r>
              <a:rPr lang="en-US" altLang="en-US" sz="1900" b="1" u="sng" dirty="0"/>
              <a:t>13’, 10”</a:t>
            </a:r>
            <a:r>
              <a:rPr lang="en-US" altLang="en-US" sz="1900" dirty="0"/>
              <a:t> [03-04 </a:t>
            </a:r>
            <a:r>
              <a:rPr lang="en-US" altLang="en-US" sz="1900" dirty="0" err="1"/>
              <a:t>Laffey</a:t>
            </a:r>
            <a:r>
              <a:rPr lang="en-US" altLang="en-US" sz="1900" dirty="0"/>
              <a:t> Matrix, U.S. Attorney’s Office, District of Columbia]</a:t>
            </a:r>
          </a:p>
          <a:p>
            <a:pPr lvl="1" eaLnBrk="1" hangingPunct="1">
              <a:spcBef>
                <a:spcPct val="0"/>
              </a:spcBef>
            </a:pPr>
            <a:r>
              <a:rPr lang="en-US" altLang="en-US" sz="2000" dirty="0"/>
              <a:t>Even if </a:t>
            </a:r>
            <a:r>
              <a:rPr lang="en-US" altLang="en-US" sz="2000" dirty="0" err="1"/>
              <a:t>Tooley</a:t>
            </a:r>
            <a:r>
              <a:rPr lang="en-US" altLang="en-US" sz="2000" dirty="0"/>
              <a:t> is a (large) activist SH owning 5% of DLJ ($575M of DLJ stock, since DLJ was bought for $11.5B), he’s suing for $2.27M</a:t>
            </a:r>
          </a:p>
          <a:p>
            <a:pPr lvl="2" eaLnBrk="1" hangingPunct="1">
              <a:spcBef>
                <a:spcPct val="0"/>
              </a:spcBef>
            </a:pPr>
            <a:r>
              <a:rPr lang="en-US" altLang="en-US" sz="1900" dirty="0"/>
              <a:t>That’s a lousy return on a $575M investment, especially since it requires continuing to hold on to the stock during litigation</a:t>
            </a:r>
          </a:p>
          <a:p>
            <a:pPr eaLnBrk="1" hangingPunct="1">
              <a:spcBef>
                <a:spcPct val="0"/>
              </a:spcBef>
            </a:pPr>
            <a:endParaRPr lang="en-US" altLang="en-US" sz="2400" dirty="0"/>
          </a:p>
          <a:p>
            <a:pPr eaLnBrk="1" hangingPunct="1">
              <a:spcBef>
                <a:spcPct val="0"/>
              </a:spcBef>
            </a:pPr>
            <a:r>
              <a:rPr lang="en-US" altLang="en-US" sz="2400" dirty="0"/>
              <a:t>Clearly the SH plaintiffs are not behind this lawsuit.  So who is?  Plaintiff’s lawyer.</a:t>
            </a:r>
          </a:p>
        </p:txBody>
      </p:sp>
    </p:spTree>
    <p:extLst>
      <p:ext uri="{BB962C8B-B14F-4D97-AF65-F5344CB8AC3E}">
        <p14:creationId xmlns:p14="http://schemas.microsoft.com/office/powerpoint/2010/main" val="236425996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a:t>Litigation process: policy</a:t>
            </a:r>
            <a:br>
              <a:rPr lang="en-US" altLang="en-US" dirty="0"/>
            </a:br>
            <a:r>
              <a:rPr lang="en-US" altLang="en-US" sz="3500" dirty="0"/>
              <a:t>Who solves SH apathy in SH litigation?</a:t>
            </a:r>
          </a:p>
        </p:txBody>
      </p:sp>
      <p:sp>
        <p:nvSpPr>
          <p:cNvPr id="25603"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Class actions enlist lawyers as law enforcers, when SHs &amp; government can’t do the job adequately</a:t>
            </a:r>
          </a:p>
          <a:p>
            <a:pPr eaLnBrk="1" hangingPunct="1">
              <a:spcBef>
                <a:spcPct val="0"/>
              </a:spcBef>
            </a:pPr>
            <a:endParaRPr lang="en-US" altLang="en-US" sz="2400" dirty="0"/>
          </a:p>
          <a:p>
            <a:pPr eaLnBrk="1" hangingPunct="1">
              <a:spcBef>
                <a:spcPct val="0"/>
              </a:spcBef>
            </a:pPr>
            <a:r>
              <a:rPr lang="en-US" altLang="en-US" sz="2400" dirty="0"/>
              <a:t>Why does plaintiff’s lawyer find it profitable, when activist SH didn’t?</a:t>
            </a:r>
          </a:p>
          <a:p>
            <a:pPr lvl="1" eaLnBrk="1" hangingPunct="1">
              <a:spcBef>
                <a:spcPct val="0"/>
              </a:spcBef>
            </a:pPr>
            <a:r>
              <a:rPr lang="en-US" altLang="en-US" sz="2000" dirty="0"/>
              <a:t>Recall, our hypothetical activism in voting yielded the activist $1B in a few months; most SH litigation yields fees in the hundreds of thousands to few millions, likely over a longer time period.</a:t>
            </a:r>
          </a:p>
          <a:p>
            <a:pPr lvl="1" eaLnBrk="1" hangingPunct="1">
              <a:spcBef>
                <a:spcPct val="0"/>
              </a:spcBef>
            </a:pPr>
            <a:r>
              <a:rPr lang="en-US" altLang="en-US" sz="2000" dirty="0"/>
              <a:t>But SH activism in voting requires a big capital expenditure – e.g., owning 5% of the shares of a $100B firm costs $5B</a:t>
            </a:r>
          </a:p>
          <a:p>
            <a:pPr lvl="1" eaLnBrk="1" hangingPunct="1">
              <a:spcBef>
                <a:spcPct val="0"/>
              </a:spcBef>
            </a:pPr>
            <a:r>
              <a:rPr lang="en-US" altLang="en-US" sz="2000" dirty="0"/>
              <a:t>In contrast, the capital expenditure for litigation is much smaller, and is mostly in the form of labor (lawyer’s efforts), so lawyers without much cash to invest find this business model profitable</a:t>
            </a:r>
          </a:p>
          <a:p>
            <a:pPr eaLnBrk="1" hangingPunct="1">
              <a:spcBef>
                <a:spcPct val="0"/>
              </a:spcBef>
            </a:pPr>
            <a:endParaRPr lang="en-US" altLang="en-US" sz="2400" dirty="0"/>
          </a:p>
          <a:p>
            <a:pPr eaLnBrk="1" hangingPunct="1">
              <a:spcBef>
                <a:spcPct val="0"/>
              </a:spcBef>
            </a:pPr>
            <a:r>
              <a:rPr lang="en-US" altLang="en-US" sz="2400" dirty="0"/>
              <a:t>In SH litigation, this reduces SHs vs. management agency costs but creates SHs vs. lawyer agency costs</a:t>
            </a:r>
          </a:p>
        </p:txBody>
      </p:sp>
    </p:spTree>
    <p:extLst>
      <p:ext uri="{BB962C8B-B14F-4D97-AF65-F5344CB8AC3E}">
        <p14:creationId xmlns:p14="http://schemas.microsoft.com/office/powerpoint/2010/main" val="28373933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a:t>Litigation process: policy</a:t>
            </a:r>
            <a:br>
              <a:rPr lang="en-US" altLang="en-US" dirty="0"/>
            </a:br>
            <a:r>
              <a:rPr lang="en-US" altLang="en-US" sz="3500" dirty="0"/>
              <a:t>Dysfunctional outcomes</a:t>
            </a:r>
          </a:p>
        </p:txBody>
      </p:sp>
      <p:sp>
        <p:nvSpPr>
          <p:cNvPr id="2662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i="1" dirty="0"/>
              <a:t>In re Oracle Corp. Derivative Litigation</a:t>
            </a:r>
            <a:r>
              <a:rPr lang="en-US" altLang="en-US" sz="2400" dirty="0"/>
              <a:t> </a:t>
            </a:r>
            <a:r>
              <a:rPr lang="en-US" altLang="en-US" sz="2000" dirty="0"/>
              <a:t>[Cal. Super. 2005]</a:t>
            </a:r>
            <a:endParaRPr lang="en-US" altLang="en-US" sz="2800" dirty="0"/>
          </a:p>
          <a:p>
            <a:pPr lvl="1" eaLnBrk="1" hangingPunct="1">
              <a:spcBef>
                <a:spcPct val="0"/>
              </a:spcBef>
            </a:pPr>
            <a:r>
              <a:rPr lang="en-US" altLang="en-US" sz="2000" dirty="0"/>
              <a:t>Larry Ellison, CEO of software giant Oracle Corp., allegedly engaged in insider trading, selling some Oracle shares while he knew non-public, disappointing information about Oracle </a:t>
            </a:r>
            <a:r>
              <a:rPr lang="en-US" altLang="en-US" sz="1900" dirty="0"/>
              <a:t>(which ultimately resulted in a 22% drop in share price)</a:t>
            </a:r>
          </a:p>
          <a:p>
            <a:pPr lvl="1" eaLnBrk="1" hangingPunct="1">
              <a:spcBef>
                <a:spcPct val="0"/>
              </a:spcBef>
            </a:pPr>
            <a:r>
              <a:rPr lang="en-US" altLang="en-US" sz="2000" dirty="0"/>
              <a:t>Joseph Tobacco Jr., a lawyer, brings a class action in California on behalf of Oracle SHs. The settlement:</a:t>
            </a:r>
          </a:p>
          <a:p>
            <a:pPr lvl="2" eaLnBrk="1" hangingPunct="1">
              <a:spcBef>
                <a:spcPct val="0"/>
              </a:spcBef>
            </a:pPr>
            <a:r>
              <a:rPr lang="en-US" altLang="en-US" sz="1900" dirty="0"/>
              <a:t>Ellison promises to donate in Oracle’s name $100M over 5 years to a charity of Ellison’s choice (Ellison had already been donating over $30M a year)</a:t>
            </a:r>
          </a:p>
          <a:p>
            <a:pPr lvl="2" eaLnBrk="1" hangingPunct="1">
              <a:spcBef>
                <a:spcPct val="0"/>
              </a:spcBef>
            </a:pPr>
            <a:r>
              <a:rPr lang="en-US" altLang="en-US" sz="1900" dirty="0"/>
              <a:t>Oracle will pay Tobacco’s legal fees of $22.5M</a:t>
            </a:r>
          </a:p>
          <a:p>
            <a:pPr lvl="1" eaLnBrk="1" hangingPunct="1">
              <a:spcBef>
                <a:spcPct val="0"/>
              </a:spcBef>
            </a:pPr>
            <a:r>
              <a:rPr lang="en-US" altLang="en-US" sz="2000" dirty="0"/>
              <a:t>Benefit to Oracle SHs from this settlement?</a:t>
            </a:r>
          </a:p>
          <a:p>
            <a:pPr lvl="1" eaLnBrk="1" hangingPunct="1">
              <a:spcBef>
                <a:spcPct val="0"/>
              </a:spcBef>
            </a:pPr>
            <a:r>
              <a:rPr lang="en-US" altLang="en-US" sz="2000" dirty="0"/>
              <a:t>Settling derivative actions is subject to a judge’s approval</a:t>
            </a:r>
          </a:p>
          <a:p>
            <a:pPr lvl="2" eaLnBrk="1" hangingPunct="1">
              <a:spcBef>
                <a:spcPct val="0"/>
              </a:spcBef>
            </a:pPr>
            <a:r>
              <a:rPr lang="en-US" altLang="en-US" sz="1900" dirty="0">
                <a:solidFill>
                  <a:srgbClr val="FF0000"/>
                </a:solidFill>
              </a:rPr>
              <a:t>Why would a judge approve a settlement like this one?</a:t>
            </a:r>
          </a:p>
          <a:p>
            <a:pPr lvl="2" eaLnBrk="1" hangingPunct="1">
              <a:spcBef>
                <a:spcPct val="0"/>
              </a:spcBef>
            </a:pPr>
            <a:r>
              <a:rPr lang="en-US" altLang="en-US" sz="1900" dirty="0"/>
              <a:t>Outcome: In Nov. 2005, a San Mateo Superior Court judge approved the settlement, but only after it was modified so that Ellison, rather than Oracle, paid Tobacco’s legal fees</a:t>
            </a:r>
          </a:p>
        </p:txBody>
      </p:sp>
    </p:spTree>
    <p:extLst>
      <p:ext uri="{BB962C8B-B14F-4D97-AF65-F5344CB8AC3E}">
        <p14:creationId xmlns:p14="http://schemas.microsoft.com/office/powerpoint/2010/main" val="41571475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a:t>Litigation process: policy</a:t>
            </a:r>
            <a:br>
              <a:rPr lang="en-US" altLang="en-US" dirty="0"/>
            </a:br>
            <a:r>
              <a:rPr lang="en-US" altLang="en-US" sz="3500" dirty="0"/>
              <a:t>Dysfunctional outcomes</a:t>
            </a:r>
          </a:p>
        </p:txBody>
      </p:sp>
      <p:sp>
        <p:nvSpPr>
          <p:cNvPr id="28675" name="Rectangle 3"/>
          <p:cNvSpPr>
            <a:spLocks noGrp="1" noChangeArrowheads="1"/>
          </p:cNvSpPr>
          <p:nvPr>
            <p:ph type="body" idx="1"/>
          </p:nvPr>
        </p:nvSpPr>
        <p:spPr>
          <a:xfrm>
            <a:off x="0" y="1447800"/>
            <a:ext cx="9144000" cy="5410200"/>
          </a:xfrm>
        </p:spPr>
        <p:txBody>
          <a:bodyPr/>
          <a:lstStyle/>
          <a:p>
            <a:pPr eaLnBrk="1" hangingPunct="1"/>
            <a:r>
              <a:rPr lang="en-US" altLang="en-US" sz="2800" dirty="0"/>
              <a:t>Why do we see these dysfunctional outcomes?</a:t>
            </a:r>
          </a:p>
          <a:p>
            <a:pPr lvl="1" eaLnBrk="1" hangingPunct="1"/>
            <a:r>
              <a:rPr lang="en-US" altLang="en-US" sz="2400" dirty="0"/>
              <a:t>Guilty defendants may “bribe” plaintiff’s lawyer to extinguish a meritorious suit</a:t>
            </a:r>
          </a:p>
          <a:p>
            <a:pPr lvl="2" eaLnBrk="1" hangingPunct="1"/>
            <a:endParaRPr lang="en-US" altLang="en-US" sz="1600" dirty="0"/>
          </a:p>
          <a:p>
            <a:pPr lvl="1" eaLnBrk="1" hangingPunct="1"/>
            <a:r>
              <a:rPr lang="en-US" altLang="en-US" sz="2400" dirty="0"/>
              <a:t>Innocent defendants may be extorted by plaintiff’s lawyer to extinguish a frivolous suit</a:t>
            </a:r>
          </a:p>
          <a:p>
            <a:pPr lvl="1" eaLnBrk="1" hangingPunct="1"/>
            <a:endParaRPr lang="en-US" altLang="en-US" sz="2400" dirty="0"/>
          </a:p>
          <a:p>
            <a:pPr lvl="1" eaLnBrk="1" hangingPunct="1"/>
            <a:r>
              <a:rPr lang="en-US" altLang="en-US" sz="2400" dirty="0"/>
              <a:t>Good faith plaintiff’s lawyer may have preferences that do not represent most SHs’ preferences</a:t>
            </a:r>
          </a:p>
          <a:p>
            <a:pPr lvl="2" eaLnBrk="1" hangingPunct="1"/>
            <a:r>
              <a:rPr lang="en-US" altLang="en-US" sz="2000" dirty="0"/>
              <a:t>E.g., plaintiff’s lawyer may sincerely want Oracle to give more to charity, but this may not be what most SHs want</a:t>
            </a:r>
          </a:p>
        </p:txBody>
      </p:sp>
    </p:spTree>
    <p:extLst>
      <p:ext uri="{BB962C8B-B14F-4D97-AF65-F5344CB8AC3E}">
        <p14:creationId xmlns:p14="http://schemas.microsoft.com/office/powerpoint/2010/main" val="33746918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Litigation (sue the lawyers if they do not represent faithfully)</a:t>
            </a:r>
          </a:p>
          <a:p>
            <a:pPr lvl="1" eaLnBrk="1" hangingPunct="1">
              <a:lnSpc>
                <a:spcPct val="90000"/>
              </a:lnSpc>
              <a:spcBef>
                <a:spcPct val="0"/>
              </a:spcBef>
            </a:pPr>
            <a:r>
              <a:rPr lang="en-US" altLang="en-US" sz="2000" dirty="0"/>
              <a:t>SHs won’t sue; decision to sue lawyers suffers from same collective action problem that justified having class actions in the first place</a:t>
            </a:r>
          </a:p>
          <a:p>
            <a:pPr eaLnBrk="1" hangingPunct="1">
              <a:lnSpc>
                <a:spcPct val="90000"/>
              </a:lnSpc>
              <a:spcBef>
                <a:spcPct val="0"/>
              </a:spcBef>
            </a:pPr>
            <a:r>
              <a:rPr lang="en-US" altLang="en-US" sz="2400" dirty="0"/>
              <a:t>Exit (allow dissenting SHs not to participate in the suit)</a:t>
            </a:r>
          </a:p>
          <a:p>
            <a:pPr lvl="1" eaLnBrk="1" hangingPunct="1">
              <a:lnSpc>
                <a:spcPct val="90000"/>
              </a:lnSpc>
              <a:spcBef>
                <a:spcPct val="0"/>
              </a:spcBef>
            </a:pPr>
            <a:r>
              <a:rPr lang="en-US" altLang="en-US" sz="2000" dirty="0"/>
              <a:t>Allowed in many class actions, but not practical in derivative actions because the issue is legal rights of the firm (suit’s outcome affects all SHs; can’t limit the impact to only participating SHs)</a:t>
            </a:r>
          </a:p>
          <a:p>
            <a:pPr eaLnBrk="1" hangingPunct="1">
              <a:lnSpc>
                <a:spcPct val="90000"/>
              </a:lnSpc>
              <a:spcBef>
                <a:spcPct val="0"/>
              </a:spcBef>
            </a:pPr>
            <a:r>
              <a:rPr lang="en-US" altLang="en-US" sz="2400" dirty="0"/>
              <a:t>Voice (allow SHs to dismiss the suit)</a:t>
            </a:r>
          </a:p>
          <a:p>
            <a:pPr lvl="1" eaLnBrk="1" hangingPunct="1">
              <a:lnSpc>
                <a:spcPct val="90000"/>
              </a:lnSpc>
              <a:spcBef>
                <a:spcPct val="0"/>
              </a:spcBef>
            </a:pPr>
            <a:r>
              <a:rPr lang="en-US" altLang="en-US" sz="2000" dirty="0"/>
              <a:t>SH review (SH meetings to decide whether to pursue each suit)?</a:t>
            </a:r>
          </a:p>
          <a:p>
            <a:pPr lvl="2" eaLnBrk="1" hangingPunct="1">
              <a:lnSpc>
                <a:spcPct val="90000"/>
              </a:lnSpc>
              <a:spcBef>
                <a:spcPct val="0"/>
              </a:spcBef>
            </a:pPr>
            <a:r>
              <a:rPr lang="en-US" altLang="en-US" sz="1900" dirty="0"/>
              <a:t>Not feasible: very costly, so extortion problem may become worse</a:t>
            </a:r>
          </a:p>
          <a:p>
            <a:pPr eaLnBrk="1" hangingPunct="1">
              <a:lnSpc>
                <a:spcPct val="90000"/>
              </a:lnSpc>
              <a:spcBef>
                <a:spcPct val="0"/>
              </a:spcBef>
            </a:pPr>
            <a:endParaRPr lang="en-US" altLang="en-US" sz="1200" dirty="0"/>
          </a:p>
          <a:p>
            <a:pPr eaLnBrk="1" hangingPunct="1">
              <a:lnSpc>
                <a:spcPct val="90000"/>
              </a:lnSpc>
              <a:spcBef>
                <a:spcPct val="0"/>
              </a:spcBef>
            </a:pPr>
            <a:r>
              <a:rPr lang="en-US" altLang="en-US" sz="2400" dirty="0"/>
              <a:t>Compromise solution: Board review (as a representative of SHs)</a:t>
            </a:r>
          </a:p>
          <a:p>
            <a:pPr lvl="1" eaLnBrk="1" hangingPunct="1">
              <a:lnSpc>
                <a:spcPct val="90000"/>
              </a:lnSpc>
              <a:spcBef>
                <a:spcPct val="0"/>
              </a:spcBef>
            </a:pPr>
            <a:r>
              <a:rPr lang="en-US" altLang="en-US" sz="2000" dirty="0"/>
              <a:t>If an informed and independent board makes a business judgment that a derivative suit is not in the firm’s interest, court will not second guess that</a:t>
            </a:r>
          </a:p>
          <a:p>
            <a:pPr lvl="1" eaLnBrk="1" hangingPunct="1">
              <a:lnSpc>
                <a:spcPct val="90000"/>
              </a:lnSpc>
              <a:spcBef>
                <a:spcPct val="0"/>
              </a:spcBef>
            </a:pPr>
            <a:r>
              <a:rPr lang="en-US" altLang="en-US" sz="2000" dirty="0"/>
              <a:t>Because a SH, not the board, initiates the suit, a process (called a demand on the board) is needed to facilitate board review:</a:t>
            </a:r>
          </a:p>
          <a:p>
            <a:pPr lvl="2" eaLnBrk="1" hangingPunct="1">
              <a:lnSpc>
                <a:spcPct val="90000"/>
              </a:lnSpc>
              <a:spcBef>
                <a:spcPct val="0"/>
              </a:spcBef>
            </a:pPr>
            <a:r>
              <a:rPr lang="en-US" altLang="en-US" sz="1900" dirty="0"/>
              <a:t>Alert the board to plaintiff’s allegations</a:t>
            </a:r>
          </a:p>
          <a:p>
            <a:pPr lvl="2" eaLnBrk="1" hangingPunct="1">
              <a:lnSpc>
                <a:spcPct val="90000"/>
              </a:lnSpc>
              <a:spcBef>
                <a:spcPct val="0"/>
              </a:spcBef>
            </a:pPr>
            <a:r>
              <a:rPr lang="en-US" altLang="en-US" sz="1900" dirty="0"/>
              <a:t>Allow the board to make a business judgment whether firm should sue</a:t>
            </a:r>
          </a:p>
        </p:txBody>
      </p:sp>
      <p:sp>
        <p:nvSpPr>
          <p:cNvPr id="30723" name="Rectangle 2"/>
          <p:cNvSpPr>
            <a:spLocks noGrp="1" noChangeArrowheads="1"/>
          </p:cNvSpPr>
          <p:nvPr>
            <p:ph type="title"/>
          </p:nvPr>
        </p:nvSpPr>
        <p:spPr/>
        <p:txBody>
          <a:bodyPr/>
          <a:lstStyle/>
          <a:p>
            <a:pPr eaLnBrk="1" hangingPunct="1"/>
            <a:r>
              <a:rPr lang="en-US" altLang="en-US" dirty="0"/>
              <a:t>Litigation process: policy</a:t>
            </a:r>
            <a:br>
              <a:rPr lang="en-US" altLang="en-US" dirty="0"/>
            </a:br>
            <a:r>
              <a:rPr lang="en-US" altLang="en-US" sz="3500" dirty="0"/>
              <a:t>Can agency solutions control plaintiff’s lawyer?</a:t>
            </a:r>
          </a:p>
        </p:txBody>
      </p:sp>
    </p:spTree>
    <p:extLst>
      <p:ext uri="{BB962C8B-B14F-4D97-AF65-F5344CB8AC3E}">
        <p14:creationId xmlns:p14="http://schemas.microsoft.com/office/powerpoint/2010/main" val="260585260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a:t>Litigation process: policy</a:t>
            </a:r>
            <a:br>
              <a:rPr lang="en-US" altLang="en-US" sz="4000" i="1" dirty="0"/>
            </a:br>
            <a:r>
              <a:rPr lang="en-US" altLang="en-US" sz="3500" dirty="0"/>
              <a:t>Derivative actions: why do we care?</a:t>
            </a:r>
          </a:p>
        </p:txBody>
      </p:sp>
      <p:sp>
        <p:nvSpPr>
          <p:cNvPr id="37891" name="Rectangle 3"/>
          <p:cNvSpPr>
            <a:spLocks noGrp="1" noChangeArrowheads="1"/>
          </p:cNvSpPr>
          <p:nvPr>
            <p:ph type="body" idx="1"/>
          </p:nvPr>
        </p:nvSpPr>
        <p:spPr>
          <a:xfrm>
            <a:off x="0" y="1447800"/>
            <a:ext cx="9144000" cy="5410200"/>
          </a:xfrm>
        </p:spPr>
        <p:txBody>
          <a:bodyPr/>
          <a:lstStyle/>
          <a:p>
            <a:pPr marL="342900" lvl="1" indent="-342900" eaLnBrk="1" hangingPunct="1">
              <a:spcBef>
                <a:spcPct val="0"/>
              </a:spcBef>
              <a:buFont typeface="Arial" charset="0"/>
              <a:buChar char="•"/>
            </a:pPr>
            <a:r>
              <a:rPr lang="en-US" altLang="en-US" sz="2400" dirty="0"/>
              <a:t>When an action is derivative (rather than direct), the cause of action belongs to the firm.</a:t>
            </a:r>
          </a:p>
          <a:p>
            <a:pPr marL="342900" lvl="1" indent="-342900" eaLnBrk="1" hangingPunct="1">
              <a:spcBef>
                <a:spcPct val="0"/>
              </a:spcBef>
              <a:buFont typeface="Arial" charset="0"/>
              <a:buChar char="•"/>
            </a:pPr>
            <a:endParaRPr lang="en-US" altLang="en-US" sz="2400" dirty="0"/>
          </a:p>
          <a:p>
            <a:pPr marL="342900" lvl="1" indent="-342900" eaLnBrk="1" hangingPunct="1">
              <a:spcBef>
                <a:spcPct val="0"/>
              </a:spcBef>
              <a:buFont typeface="Arial" charset="0"/>
              <a:buChar char="•"/>
            </a:pPr>
            <a:r>
              <a:rPr lang="en-US" altLang="en-US" sz="2400" dirty="0"/>
              <a:t>Plaintiff SH faces a standing issue that may lead to suit’s dismissal.</a:t>
            </a:r>
          </a:p>
          <a:p>
            <a:pPr eaLnBrk="1" hangingPunct="1">
              <a:spcBef>
                <a:spcPct val="0"/>
              </a:spcBef>
            </a:pPr>
            <a:endParaRPr lang="en-US" altLang="en-US" sz="2400" dirty="0"/>
          </a:p>
          <a:p>
            <a:pPr eaLnBrk="1" hangingPunct="1">
              <a:spcBef>
                <a:spcPct val="0"/>
              </a:spcBef>
            </a:pPr>
            <a:r>
              <a:rPr lang="en-US" altLang="en-US" sz="2400" dirty="0"/>
              <a:t>But if we only allowed the board to control firm’s causes of action, firm would never enforce causes of action against the board (or those the board favors)</a:t>
            </a:r>
          </a:p>
          <a:p>
            <a:pPr eaLnBrk="1" hangingPunct="1">
              <a:spcBef>
                <a:spcPct val="0"/>
              </a:spcBef>
            </a:pPr>
            <a:endParaRPr lang="en-US" altLang="en-US" sz="2400" dirty="0"/>
          </a:p>
          <a:p>
            <a:pPr eaLnBrk="1" hangingPunct="1">
              <a:spcBef>
                <a:spcPct val="0"/>
              </a:spcBef>
            </a:pPr>
            <a:r>
              <a:rPr lang="en-US" altLang="en-US" sz="2400" dirty="0"/>
              <a:t>So SHs may bring derivative actions on behalf of the firm, subject to four limitations</a:t>
            </a:r>
          </a:p>
          <a:p>
            <a:pPr lvl="1" eaLnBrk="1" hangingPunct="1">
              <a:spcBef>
                <a:spcPct val="0"/>
              </a:spcBef>
            </a:pPr>
            <a:r>
              <a:rPr lang="en-US" altLang="en-US" sz="2000" dirty="0"/>
              <a:t>Plaintiff is a stakeholder with the right to bring a derivative action</a:t>
            </a:r>
          </a:p>
          <a:p>
            <a:pPr lvl="1" eaLnBrk="1" hangingPunct="1">
              <a:spcBef>
                <a:spcPct val="0"/>
              </a:spcBef>
            </a:pPr>
            <a:r>
              <a:rPr lang="en-US" altLang="en-US" sz="2000" dirty="0"/>
              <a:t>Contemporaneous ownership requirement</a:t>
            </a:r>
          </a:p>
          <a:p>
            <a:pPr lvl="1" eaLnBrk="1" hangingPunct="1">
              <a:spcBef>
                <a:spcPct val="0"/>
              </a:spcBef>
            </a:pPr>
            <a:r>
              <a:rPr lang="en-US" altLang="en-US" sz="2000" dirty="0"/>
              <a:t>Demand requirement</a:t>
            </a:r>
          </a:p>
          <a:p>
            <a:pPr lvl="1" eaLnBrk="1" hangingPunct="1">
              <a:spcBef>
                <a:spcPct val="0"/>
              </a:spcBef>
            </a:pPr>
            <a:r>
              <a:rPr lang="en-US" altLang="en-US" sz="2000" dirty="0"/>
              <a:t>Board’s/SLC’s qualified ability to intervene</a:t>
            </a:r>
          </a:p>
        </p:txBody>
      </p:sp>
    </p:spTree>
    <p:extLst>
      <p:ext uri="{BB962C8B-B14F-4D97-AF65-F5344CB8AC3E}">
        <p14:creationId xmlns:p14="http://schemas.microsoft.com/office/powerpoint/2010/main" val="224395029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dirty="0"/>
              <a:t>Litigation process: policy</a:t>
            </a:r>
            <a:br>
              <a:rPr lang="en-US" altLang="en-US" dirty="0"/>
            </a:br>
            <a:r>
              <a:rPr lang="en-US" altLang="en-US" sz="3500" dirty="0"/>
              <a:t>Implications of action being derivative</a:t>
            </a:r>
          </a:p>
        </p:txBody>
      </p:sp>
      <p:sp>
        <p:nvSpPr>
          <p:cNvPr id="76803" name="Rectangle 3"/>
          <p:cNvSpPr>
            <a:spLocks noGrp="1" noChangeArrowheads="1"/>
          </p:cNvSpPr>
          <p:nvPr>
            <p:ph type="body" idx="1"/>
          </p:nvPr>
        </p:nvSpPr>
        <p:spPr>
          <a:xfrm>
            <a:off x="0" y="1447800"/>
            <a:ext cx="9144000" cy="5410200"/>
          </a:xfrm>
          <a:noFill/>
        </p:spPr>
        <p:txBody>
          <a:bodyPr/>
          <a:lstStyle/>
          <a:p>
            <a:pPr eaLnBrk="1" hangingPunct="1">
              <a:spcBef>
                <a:spcPct val="0"/>
              </a:spcBef>
            </a:pPr>
            <a:r>
              <a:rPr lang="en-US" altLang="en-US" sz="2000" dirty="0"/>
              <a:t>Plaintiff must have the right to pursue a derivative action</a:t>
            </a:r>
          </a:p>
          <a:p>
            <a:pPr lvl="1" eaLnBrk="1" hangingPunct="1">
              <a:spcBef>
                <a:spcPct val="0"/>
              </a:spcBef>
            </a:pPr>
            <a:r>
              <a:rPr lang="en-US" altLang="en-US" sz="1700" dirty="0"/>
              <a:t>Common SHs – Yes</a:t>
            </a:r>
          </a:p>
          <a:p>
            <a:pPr lvl="1" eaLnBrk="1" hangingPunct="1">
              <a:spcBef>
                <a:spcPct val="0"/>
              </a:spcBef>
            </a:pPr>
            <a:r>
              <a:rPr lang="en-US" altLang="en-US" sz="1700" dirty="0"/>
              <a:t>Preferred SHs – Yes, unless this right was specifically limited in charter or another “appropriate document” [</a:t>
            </a:r>
            <a:r>
              <a:rPr lang="en-US" altLang="en-US" sz="1700" i="1" dirty="0" err="1"/>
              <a:t>Maginn</a:t>
            </a:r>
            <a:r>
              <a:rPr lang="en-US" altLang="en-US" sz="1700" i="1" dirty="0"/>
              <a:t> </a:t>
            </a:r>
            <a:r>
              <a:rPr lang="en-US" altLang="en-US" sz="1700" dirty="0"/>
              <a:t>(Del. Ch. 2010)]</a:t>
            </a:r>
          </a:p>
          <a:p>
            <a:pPr lvl="1" eaLnBrk="1" hangingPunct="1">
              <a:spcBef>
                <a:spcPct val="0"/>
              </a:spcBef>
            </a:pPr>
            <a:r>
              <a:rPr lang="en-US" altLang="en-US" sz="1700" dirty="0"/>
              <a:t>Creditors [</a:t>
            </a:r>
            <a:r>
              <a:rPr lang="en-US" altLang="en-US" sz="1700" i="1" dirty="0" err="1"/>
              <a:t>Gheewalla</a:t>
            </a:r>
            <a:r>
              <a:rPr lang="en-US" altLang="en-US" sz="1700" dirty="0"/>
              <a:t> (Del. 2007)]: Yes, when firm is insolvent; unclear, when firm is in the “zone of insolvency”; no, in all other situations.</a:t>
            </a:r>
          </a:p>
          <a:p>
            <a:pPr lvl="1" eaLnBrk="1" hangingPunct="1">
              <a:spcBef>
                <a:spcPct val="0"/>
              </a:spcBef>
            </a:pPr>
            <a:r>
              <a:rPr lang="en-US" altLang="en-US" sz="1700" dirty="0"/>
              <a:t>Directors – No (maybe in future if needed to prevent “complete failure of justice”) [</a:t>
            </a:r>
            <a:r>
              <a:rPr lang="en-US" altLang="en-US" sz="1700" i="1" dirty="0" err="1"/>
              <a:t>Schoon</a:t>
            </a:r>
            <a:r>
              <a:rPr lang="en-US" altLang="en-US" sz="1700" i="1" dirty="0"/>
              <a:t> </a:t>
            </a:r>
            <a:r>
              <a:rPr lang="en-US" altLang="en-US" sz="1700" dirty="0"/>
              <a:t>(Del. 2008)]</a:t>
            </a:r>
          </a:p>
          <a:p>
            <a:pPr eaLnBrk="1" hangingPunct="1">
              <a:spcBef>
                <a:spcPct val="0"/>
              </a:spcBef>
            </a:pPr>
            <a:r>
              <a:rPr lang="en-US" altLang="en-US" sz="2000" dirty="0"/>
              <a:t>Plaintiff must satisfy Rule 23.1’s contemporaneous ownership requirement</a:t>
            </a:r>
          </a:p>
          <a:p>
            <a:pPr lvl="1" eaLnBrk="1" hangingPunct="1">
              <a:spcBef>
                <a:spcPct val="0"/>
              </a:spcBef>
            </a:pPr>
            <a:r>
              <a:rPr lang="en-US" altLang="en-US" sz="1700" dirty="0"/>
              <a:t>Suit dismissed unless plaintiff owned shares at time of the alleged wrong &amp; maintained ownership throughout the litigation</a:t>
            </a:r>
          </a:p>
          <a:p>
            <a:pPr lvl="1" eaLnBrk="1" hangingPunct="1">
              <a:spcBef>
                <a:spcPct val="0"/>
              </a:spcBef>
            </a:pPr>
            <a:r>
              <a:rPr lang="en-US" altLang="en-US" sz="1500" dirty="0"/>
              <a:t>E.g., </a:t>
            </a:r>
            <a:r>
              <a:rPr lang="en-US" altLang="en-US" sz="1500" dirty="0" err="1"/>
              <a:t>Tooley</a:t>
            </a:r>
            <a:r>
              <a:rPr lang="en-US" altLang="en-US" sz="1500" dirty="0"/>
              <a:t> lost his shares as result of the DLJ merger, so if action is derivative, he lacks standing unless:</a:t>
            </a:r>
          </a:p>
          <a:p>
            <a:pPr lvl="2" eaLnBrk="1" hangingPunct="1">
              <a:spcBef>
                <a:spcPct val="0"/>
              </a:spcBef>
            </a:pPr>
            <a:r>
              <a:rPr lang="en-US" altLang="en-US" sz="1200" dirty="0"/>
              <a:t>Merger was fraudulently designed solely to eliminate standing; or</a:t>
            </a:r>
          </a:p>
          <a:p>
            <a:pPr lvl="2" eaLnBrk="1" hangingPunct="1">
              <a:spcBef>
                <a:spcPct val="0"/>
              </a:spcBef>
            </a:pPr>
            <a:r>
              <a:rPr lang="en-US" altLang="en-US" sz="1200" dirty="0"/>
              <a:t>Merger was merely a “reorganization” that doesn’t affect SHs’ ownership of the enterprise</a:t>
            </a:r>
          </a:p>
          <a:p>
            <a:pPr eaLnBrk="1" hangingPunct="1">
              <a:spcBef>
                <a:spcPct val="0"/>
              </a:spcBef>
            </a:pPr>
            <a:r>
              <a:rPr lang="en-US" altLang="en-US" sz="2000" dirty="0"/>
              <a:t>Plaintiff must satisfy Rule 23.1’s demand requirement, unless demand is futile and therefore excused / Board (or SLC) may exercise business judgment on whether firm should sue</a:t>
            </a:r>
          </a:p>
          <a:p>
            <a:pPr lvl="1" eaLnBrk="1" hangingPunct="1">
              <a:spcBef>
                <a:spcPct val="0"/>
              </a:spcBef>
            </a:pPr>
            <a:r>
              <a:rPr lang="en-US" altLang="en-US" sz="1700" dirty="0"/>
              <a:t>To be explained in the next class</a:t>
            </a:r>
          </a:p>
        </p:txBody>
      </p:sp>
    </p:spTree>
    <p:extLst>
      <p:ext uri="{BB962C8B-B14F-4D97-AF65-F5344CB8AC3E}">
        <p14:creationId xmlns:p14="http://schemas.microsoft.com/office/powerpoint/2010/main" val="298481595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a:t>Shareholder Activism (MA1/BA4)</a:t>
            </a:r>
            <a:br>
              <a:rPr lang="en-US" altLang="en-US" dirty="0"/>
            </a:br>
            <a:r>
              <a:rPr lang="en-US" altLang="en-US" sz="3500" dirty="0"/>
              <a:t>Chapter overview</a:t>
            </a:r>
            <a:endParaRPr lang="en-US" altLang="en-US" dirty="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a:t>The principal problem</a:t>
            </a:r>
          </a:p>
          <a:p>
            <a:pPr marL="514350" indent="-514350" eaLnBrk="1" hangingPunct="1">
              <a:spcBef>
                <a:spcPts val="0"/>
              </a:spcBef>
              <a:buFont typeface="+mj-lt"/>
              <a:buAutoNum type="alphaLcPeriod"/>
            </a:pPr>
            <a:r>
              <a:rPr lang="en-US" altLang="en-US" sz="2800" dirty="0"/>
              <a:t>Shareholder voting</a:t>
            </a:r>
          </a:p>
          <a:p>
            <a:pPr marL="514350" indent="-514350" eaLnBrk="1" hangingPunct="1">
              <a:spcBef>
                <a:spcPts val="0"/>
              </a:spcBef>
              <a:buFont typeface="+mj-lt"/>
              <a:buAutoNum type="alphaLcPeriod"/>
            </a:pPr>
            <a:r>
              <a:rPr lang="en-US" altLang="en-US" sz="2800" dirty="0">
                <a:solidFill>
                  <a:srgbClr val="0070C0"/>
                </a:solidFill>
              </a:rPr>
              <a:t>Shareholder litigation</a:t>
            </a:r>
          </a:p>
          <a:p>
            <a:pPr marL="914400" lvl="1" indent="-514350" eaLnBrk="1" hangingPunct="1">
              <a:spcBef>
                <a:spcPts val="0"/>
              </a:spcBef>
              <a:buFont typeface="+mj-lt"/>
              <a:buAutoNum type="arabicPeriod"/>
            </a:pPr>
            <a:r>
              <a:rPr lang="en-US" altLang="en-US" sz="2400" dirty="0">
                <a:solidFill>
                  <a:srgbClr val="0070C0"/>
                </a:solidFill>
              </a:rPr>
              <a:t>Derivative actions</a:t>
            </a:r>
          </a:p>
          <a:p>
            <a:pPr marL="1314450" lvl="2" indent="-514350" eaLnBrk="1" hangingPunct="1">
              <a:spcBef>
                <a:spcPts val="0"/>
              </a:spcBef>
            </a:pPr>
            <a:r>
              <a:rPr lang="en-US" altLang="en-US" sz="2000" dirty="0"/>
              <a:t>SH litigation policy</a:t>
            </a:r>
            <a:endParaRPr lang="en-US" altLang="en-US" sz="2000" dirty="0">
              <a:solidFill>
                <a:srgbClr val="0070C0"/>
              </a:solidFill>
            </a:endParaRPr>
          </a:p>
          <a:p>
            <a:pPr marL="1314450" lvl="2" indent="-514350" eaLnBrk="1" hangingPunct="1">
              <a:spcBef>
                <a:spcPts val="0"/>
              </a:spcBef>
            </a:pPr>
            <a:r>
              <a:rPr lang="en-US" altLang="en-US" sz="2000" dirty="0">
                <a:solidFill>
                  <a:srgbClr val="0070C0"/>
                </a:solidFill>
              </a:rPr>
              <a:t>Definition (Is the action direct?)</a:t>
            </a:r>
          </a:p>
          <a:p>
            <a:pPr marL="1314450" lvl="2" indent="-514350" eaLnBrk="1" hangingPunct="1">
              <a:spcBef>
                <a:spcPts val="0"/>
              </a:spcBef>
            </a:pPr>
            <a:r>
              <a:rPr lang="en-US" altLang="en-US" sz="2000" dirty="0"/>
              <a:t>Demand</a:t>
            </a:r>
          </a:p>
          <a:p>
            <a:pPr marL="1314450" lvl="2" indent="-514350" eaLnBrk="1" hangingPunct="1">
              <a:spcBef>
                <a:spcPts val="0"/>
              </a:spcBef>
            </a:pPr>
            <a:r>
              <a:rPr lang="en-US" altLang="en-US" sz="2000" dirty="0"/>
              <a:t>Special litigation committees</a:t>
            </a:r>
          </a:p>
          <a:p>
            <a:pPr marL="914400" lvl="1" indent="-514350" eaLnBrk="1" hangingPunct="1">
              <a:spcBef>
                <a:spcPts val="0"/>
              </a:spcBef>
              <a:buFont typeface="+mj-lt"/>
              <a:buAutoNum type="arabicPeriod"/>
            </a:pPr>
            <a:r>
              <a:rPr lang="en-US" altLang="en-US" sz="2400" dirty="0"/>
              <a:t>SH inspection rights</a:t>
            </a:r>
          </a:p>
          <a:p>
            <a:pPr marL="914400" lvl="1" indent="-514350" eaLnBrk="1" hangingPunct="1">
              <a:spcBef>
                <a:spcPts val="0"/>
              </a:spcBef>
              <a:buFont typeface="+mj-lt"/>
              <a:buAutoNum type="arabicPeriod"/>
            </a:pPr>
            <a:r>
              <a:rPr lang="en-US" altLang="en-US" sz="2400" dirty="0"/>
              <a:t>Board FD in addressing SH activism</a:t>
            </a:r>
          </a:p>
        </p:txBody>
      </p:sp>
    </p:spTree>
    <p:extLst>
      <p:ext uri="{BB962C8B-B14F-4D97-AF65-F5344CB8AC3E}">
        <p14:creationId xmlns:p14="http://schemas.microsoft.com/office/powerpoint/2010/main" val="372490486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t>Derivative actions</a:t>
            </a:r>
            <a:br>
              <a:rPr lang="en-US" altLang="en-US" sz="3500" i="1" dirty="0"/>
            </a:br>
            <a:r>
              <a:rPr lang="en-US" altLang="en-US" sz="3500" dirty="0"/>
              <a:t>Definition: Is the action direct?</a:t>
            </a:r>
          </a:p>
        </p:txBody>
      </p:sp>
      <p:sp>
        <p:nvSpPr>
          <p:cNvPr id="3891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Del. Ch. Court Rule 23.1 applies the demand &amp; contemporaneous ownership requirements only to “a derivative action… </a:t>
            </a:r>
            <a:r>
              <a:rPr lang="en-US" altLang="en-US" sz="2400" u="sng" dirty="0"/>
              <a:t>to enforce a right of a corporation</a:t>
            </a:r>
            <a:r>
              <a:rPr lang="en-US" altLang="en-US" sz="2400" dirty="0"/>
              <a:t>…”</a:t>
            </a:r>
          </a:p>
          <a:p>
            <a:pPr lvl="1" eaLnBrk="1" hangingPunct="1">
              <a:spcBef>
                <a:spcPct val="0"/>
              </a:spcBef>
            </a:pPr>
            <a:r>
              <a:rPr lang="en-US" altLang="en-US" sz="2000" dirty="0"/>
              <a:t>So an action is derivative when the cause of action belongs to the firm</a:t>
            </a:r>
          </a:p>
          <a:p>
            <a:pPr lvl="1" eaLnBrk="1" hangingPunct="1">
              <a:spcBef>
                <a:spcPct val="0"/>
              </a:spcBef>
            </a:pPr>
            <a:r>
              <a:rPr lang="en-US" altLang="en-US" sz="2000" dirty="0"/>
              <a:t>But how do we know if a cause of action belongs to the firm or the SHs?</a:t>
            </a:r>
          </a:p>
          <a:p>
            <a:pPr eaLnBrk="1" hangingPunct="1">
              <a:spcBef>
                <a:spcPct val="0"/>
              </a:spcBef>
            </a:pPr>
            <a:endParaRPr lang="en-US" altLang="en-US" sz="2400" dirty="0"/>
          </a:p>
          <a:p>
            <a:pPr eaLnBrk="1" hangingPunct="1">
              <a:spcBef>
                <a:spcPct val="0"/>
              </a:spcBef>
            </a:pPr>
            <a:r>
              <a:rPr lang="en-US" altLang="en-US" sz="2400" dirty="0"/>
              <a:t>Delaware test is in </a:t>
            </a:r>
            <a:r>
              <a:rPr lang="en-US" altLang="en-US" sz="2400" i="1" dirty="0" err="1"/>
              <a:t>Tooley</a:t>
            </a:r>
            <a:r>
              <a:rPr lang="en-US" altLang="en-US" sz="2400" i="1" dirty="0"/>
              <a:t> v. DLJ </a:t>
            </a:r>
            <a:r>
              <a:rPr lang="en-US" altLang="en-US" sz="2400" dirty="0"/>
              <a:t>[Del. 2004]</a:t>
            </a:r>
          </a:p>
        </p:txBody>
      </p:sp>
    </p:spTree>
    <p:extLst>
      <p:ext uri="{BB962C8B-B14F-4D97-AF65-F5344CB8AC3E}">
        <p14:creationId xmlns:p14="http://schemas.microsoft.com/office/powerpoint/2010/main" val="359697527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t>Derivative actions</a:t>
            </a:r>
            <a:br>
              <a:rPr lang="en-US" altLang="en-US" sz="3500" i="1" dirty="0"/>
            </a:br>
            <a:r>
              <a:rPr lang="en-US" altLang="en-US" sz="3500" dirty="0"/>
              <a:t>Definition: Is the action direct?</a:t>
            </a:r>
          </a:p>
        </p:txBody>
      </p:sp>
      <p:sp>
        <p:nvSpPr>
          <p:cNvPr id="3891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i="1" dirty="0" err="1"/>
              <a:t>Tooley</a:t>
            </a:r>
            <a:r>
              <a:rPr lang="en-US" altLang="en-US" sz="2400" dirty="0"/>
              <a:t> test – whether suit is derivative or direct depends on:</a:t>
            </a:r>
          </a:p>
          <a:p>
            <a:pPr lvl="1" eaLnBrk="1" hangingPunct="1">
              <a:spcBef>
                <a:spcPct val="0"/>
              </a:spcBef>
            </a:pPr>
            <a:r>
              <a:rPr lang="en-US" altLang="en-US" sz="2000" dirty="0"/>
              <a:t>Who suffered the alleged harm – corporation or plaintiff SH individually?</a:t>
            </a:r>
          </a:p>
          <a:p>
            <a:pPr lvl="1" eaLnBrk="1" hangingPunct="1">
              <a:spcBef>
                <a:spcPct val="0"/>
              </a:spcBef>
            </a:pPr>
            <a:endParaRPr lang="en-US" altLang="en-US" sz="1900" i="1" dirty="0"/>
          </a:p>
          <a:p>
            <a:pPr lvl="1" eaLnBrk="1" hangingPunct="1">
              <a:spcBef>
                <a:spcPct val="0"/>
              </a:spcBef>
            </a:pPr>
            <a:endParaRPr lang="en-US" altLang="en-US" sz="2000" dirty="0"/>
          </a:p>
          <a:p>
            <a:pPr lvl="1" eaLnBrk="1" hangingPunct="1">
              <a:spcBef>
                <a:spcPct val="0"/>
              </a:spcBef>
            </a:pPr>
            <a:r>
              <a:rPr lang="en-US" altLang="en-US" sz="2000" dirty="0"/>
              <a:t>Who would receive the benefit of recovery or other remedy?</a:t>
            </a:r>
          </a:p>
        </p:txBody>
      </p:sp>
    </p:spTree>
    <p:extLst>
      <p:ext uri="{BB962C8B-B14F-4D97-AF65-F5344CB8AC3E}">
        <p14:creationId xmlns:p14="http://schemas.microsoft.com/office/powerpoint/2010/main" val="3393299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3670</TotalTime>
  <Words>17940</Words>
  <Application>Microsoft Office PowerPoint</Application>
  <PresentationFormat>On-screen Show (4:3)</PresentationFormat>
  <Paragraphs>1425</Paragraphs>
  <Slides>140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140</vt:i4>
      </vt:variant>
    </vt:vector>
  </HeadingPairs>
  <TitlesOfParts>
    <vt:vector size="145" baseType="lpstr">
      <vt:lpstr>Arial</vt:lpstr>
      <vt:lpstr>Calibri</vt:lpstr>
      <vt:lpstr>Tahoma</vt:lpstr>
      <vt:lpstr>Wingdings</vt:lpstr>
      <vt:lpstr>Office Theme</vt:lpstr>
      <vt:lpstr>Mergers &amp; acquisitions, Chapter 1 (Business Associations, Chapter 4) Shareholder Activism</vt:lpstr>
      <vt:lpstr>Shareholder Activism (MA1/BA4) Chapter overview</vt:lpstr>
      <vt:lpstr>Ownership structure Sole ownership</vt:lpstr>
      <vt:lpstr>Ownership structure Concentrated ownership</vt:lpstr>
      <vt:lpstr>Ownership structure Dispersed ownership</vt:lpstr>
      <vt:lpstr>Ownership structure Advantages &amp; disadvantages</vt:lpstr>
      <vt:lpstr>Ownership structure Shifting from one ownership structure to another</vt:lpstr>
      <vt:lpstr>Ownership structure Freezeout: from concentrated to sole ownership</vt:lpstr>
      <vt:lpstr>Ownership structure Freezeout: ensuring a fair price</vt:lpstr>
      <vt:lpstr>Ownership mechanics Record SHs &amp; beneficial SHs</vt:lpstr>
      <vt:lpstr>Ownership mechanics Designee’s ability to vote shares</vt:lpstr>
      <vt:lpstr>Shareholder Activism (MA1/BA4) Chapter overview</vt:lpstr>
      <vt:lpstr>M&amp;A “players” Types of acquirers</vt:lpstr>
      <vt:lpstr>M&amp;A “players” Typical controllers</vt:lpstr>
      <vt:lpstr>M&amp;A “players” Typical mSHs</vt:lpstr>
      <vt:lpstr>M&amp;A “players” Typical mSHs</vt:lpstr>
      <vt:lpstr>M&amp;A “players” Leverage and the junk bond market</vt:lpstr>
      <vt:lpstr>Shareholder Activism (MA1/BA4) Chapter overview</vt:lpstr>
      <vt:lpstr>FD of SHs Purpose of FD</vt:lpstr>
      <vt:lpstr>FD of SHs Analysis: Duty</vt:lpstr>
      <vt:lpstr>FD of SHs Analysis: SoR</vt:lpstr>
      <vt:lpstr>FD of SHs SH’s unilateral act: Policy</vt:lpstr>
      <vt:lpstr>FD of SHs SH’s unilateral act: Harris v. Carter [Del. Ch. 1990]</vt:lpstr>
      <vt:lpstr>FD of SHs SH’s unilateral act: Harris</vt:lpstr>
      <vt:lpstr>FD of SHs Other unilateral acts</vt:lpstr>
      <vt:lpstr>FD of SHs SH’s unilateral act: Some related issues…</vt:lpstr>
      <vt:lpstr>FD of SHs Firm’s act: When is C self-dealing?</vt:lpstr>
      <vt:lpstr>FD of SHs Firm’s act: “Robust procedural protections”</vt:lpstr>
      <vt:lpstr>FD of SHs Firm’s act: Frank v. Elgamal [Del. Ch. 2012]</vt:lpstr>
      <vt:lpstr>FD of SHs Firm’s act: Frank</vt:lpstr>
      <vt:lpstr>FD of SHs Firm’s act: Frank</vt:lpstr>
      <vt:lpstr>FD of SHs Summary</vt:lpstr>
      <vt:lpstr>Shareholder Activism (MA1/BA4) Chapter overview</vt:lpstr>
      <vt:lpstr>Mechanics of SH voting How do SHs act for the corporation?</vt:lpstr>
      <vt:lpstr>Call Authority to summon a SH meeting</vt:lpstr>
      <vt:lpstr>Call Appropriate notice</vt:lpstr>
      <vt:lpstr>Quorum Were enough SHs present?</vt:lpstr>
      <vt:lpstr>Quorum Who is the shareholder?</vt:lpstr>
      <vt:lpstr>Quorum Who is the shareholder?</vt:lpstr>
      <vt:lpstr>Quorum Who is the shareholder?</vt:lpstr>
      <vt:lpstr>Quorum Who is the shareholder?</vt:lpstr>
      <vt:lpstr>Vote </vt:lpstr>
      <vt:lpstr>Vote Vote required to pass</vt:lpstr>
      <vt:lpstr>Vote Options for voting</vt:lpstr>
      <vt:lpstr>Vote How to count abstentions &amp; votes withheld?</vt:lpstr>
      <vt:lpstr>Special rules for certain votes Cumulative voting</vt:lpstr>
      <vt:lpstr>Special rules for certain votes Cumulative voting: example</vt:lpstr>
      <vt:lpstr>Special rules for certain votes Staggered (classified) boards</vt:lpstr>
      <vt:lpstr>Special rules for certain votes Class voting in charter amendments</vt:lpstr>
      <vt:lpstr>Special rules for certain votes Written consent</vt:lpstr>
      <vt:lpstr>Mechanics of SH voting Support players in the SH voting process</vt:lpstr>
      <vt:lpstr>Shareholder Activism (MA1/BA4) Chapter overview</vt:lpstr>
      <vt:lpstr>Proxy solicitation Effect of SH apathy on voting</vt:lpstr>
      <vt:lpstr>Proxy solicitation The proxy card</vt:lpstr>
      <vt:lpstr>Proxy solicitation The proxy card</vt:lpstr>
      <vt:lpstr>Proxy solicitation Application of §14(a)</vt:lpstr>
      <vt:lpstr>Proxy solicitation Application of §14(a) – “solicitation”</vt:lpstr>
      <vt:lpstr>Proxy solicitation Proxy statement</vt:lpstr>
      <vt:lpstr>Proxy solicitation Additional §14(a) Rules</vt:lpstr>
      <vt:lpstr>Proxy solicitation Enforcement of §14(a)</vt:lpstr>
      <vt:lpstr>Proxy solicitation Elements of §14(a): causation</vt:lpstr>
      <vt:lpstr>Proxy solicitation Elements of §14(a): causation</vt:lpstr>
      <vt:lpstr>Shareholder Activism (MA1/BA4) Chapter overview</vt:lpstr>
      <vt:lpstr>Controlling the agenda The self-perpetuating board</vt:lpstr>
      <vt:lpstr>Controlling the agenda The self-perpetuating board</vt:lpstr>
      <vt:lpstr>Controlling the agenda What can a SH do?</vt:lpstr>
      <vt:lpstr>Controlling the agenda Proxy contest</vt:lpstr>
      <vt:lpstr>Controlling the agenda Proxy contest</vt:lpstr>
      <vt:lpstr>Controlling the agenda Proxy contest</vt:lpstr>
      <vt:lpstr>Controlling the agenda Proxy access</vt:lpstr>
      <vt:lpstr>Controlling the agenda SH proposals</vt:lpstr>
      <vt:lpstr>SH proposals Procedure for exclusion</vt:lpstr>
      <vt:lpstr>SH proposals Example of a no-action letter</vt:lpstr>
      <vt:lpstr>SH proposals Rule 14a-8(i): grounds for exclusion</vt:lpstr>
      <vt:lpstr>SH proposals 14a-8(i)(1): Improper under state law</vt:lpstr>
      <vt:lpstr>SH proposals 14a-8(i)(5): Relevance</vt:lpstr>
      <vt:lpstr>SH proposals 14a-8(i)(6): Absence of authority</vt:lpstr>
      <vt:lpstr>SH proposals 14a-8(i)(7): Management functions</vt:lpstr>
      <vt:lpstr>Controlling the agenda Summary</vt:lpstr>
      <vt:lpstr>Shareholder Activism (MA1/BA4) Chapter overview</vt:lpstr>
      <vt:lpstr>Derivative actions Review of litigation process</vt:lpstr>
      <vt:lpstr>Review of litigation process  Preliminaries</vt:lpstr>
      <vt:lpstr>Review of litigation process Pleadings</vt:lpstr>
      <vt:lpstr>Review of litigation process Pleadings</vt:lpstr>
      <vt:lpstr>Review of litigation process Later stages of litigation</vt:lpstr>
      <vt:lpstr>Review of litigation process Why do we have class actions?</vt:lpstr>
      <vt:lpstr>Litigation process: policy Key theme about litigation procedure</vt:lpstr>
      <vt:lpstr>Litigation process: policy The agent problem… again</vt:lpstr>
      <vt:lpstr>Litigation process: policy Who solves SH apathy in SH litigation?</vt:lpstr>
      <vt:lpstr>Litigation process: policy Who solves SH apathy in SH litigation?</vt:lpstr>
      <vt:lpstr>Litigation process: policy Who solves SH apathy in SH litigation?</vt:lpstr>
      <vt:lpstr>Litigation process: policy Dysfunctional outcomes</vt:lpstr>
      <vt:lpstr>Litigation process: policy Dysfunctional outcomes</vt:lpstr>
      <vt:lpstr>Litigation process: policy Can agency solutions control plaintiff’s lawyer?</vt:lpstr>
      <vt:lpstr>Litigation process: policy Derivative actions: why do we care?</vt:lpstr>
      <vt:lpstr>Litigation process: policy Implications of action being derivative</vt:lpstr>
      <vt:lpstr>Shareholder Activism (MA1/BA4) Chapter overview</vt:lpstr>
      <vt:lpstr>Derivative actions Definition: Is the action direct?</vt:lpstr>
      <vt:lpstr>Derivative actions Definition: Is the action direct?</vt:lpstr>
      <vt:lpstr>Derivative actions Definition: Is the action direct?</vt:lpstr>
      <vt:lpstr>Derivative actions Definition: Is the action direct?</vt:lpstr>
      <vt:lpstr>Derivative actions Definition: Is the action direct?</vt:lpstr>
      <vt:lpstr>Shareholder Activism (MA1/BA4) Chapter overview</vt:lpstr>
      <vt:lpstr>Derivative actions Implications of action being derivative</vt:lpstr>
      <vt:lpstr>Demand MBCA (universal demand)</vt:lpstr>
      <vt:lpstr>Demand Delaware (excusable demand)</vt:lpstr>
      <vt:lpstr>Demand Delaware: litigation strategy</vt:lpstr>
      <vt:lpstr>Demand Delaware: demand excusal</vt:lpstr>
      <vt:lpstr>Demand Delaware: demand excusal</vt:lpstr>
      <vt:lpstr>Shareholder Activism (MA1/BA4) Chapter overview</vt:lpstr>
      <vt:lpstr>Special litigation committees Vulnerability of biased boards</vt:lpstr>
      <vt:lpstr>Special litigation committees In re Oracle Deriv. Litig. [Del. Ch. 2003]</vt:lpstr>
      <vt:lpstr>Special litigation committees Oracle</vt:lpstr>
      <vt:lpstr>Special litigation committees Oracle</vt:lpstr>
      <vt:lpstr>Special litigation committees Oracle</vt:lpstr>
      <vt:lpstr>Special litigation committees Oracle</vt:lpstr>
      <vt:lpstr>Special litigation committees Comparing Beam &amp; Oracle</vt:lpstr>
      <vt:lpstr>Shareholder Activism (MA1/BA4) Chapter overview</vt:lpstr>
      <vt:lpstr>SH inspection rights Purposes</vt:lpstr>
      <vt:lpstr>SH inspection rights DGCL</vt:lpstr>
      <vt:lpstr>SH inspection rights Pershing Square v. Ceridian [Del. Ch. 2007]</vt:lpstr>
      <vt:lpstr>SH inspection rights Pershing Square v. Ceridian</vt:lpstr>
      <vt:lpstr>SH inspection rights Pershing Square v. Ceridian</vt:lpstr>
      <vt:lpstr>SH inspection rights Pershing Square v. Ceridian</vt:lpstr>
      <vt:lpstr>SH inspection rights Pershing Square v. Ceridian</vt:lpstr>
      <vt:lpstr>Shareholder Activism (MA1/BA4) Chapter overview</vt:lpstr>
      <vt:lpstr>Board FD in addressing SH activism Historical background on SH activism</vt:lpstr>
      <vt:lpstr>Board FD in addressing SH activism Historical background on SH activism</vt:lpstr>
      <vt:lpstr>Board FD in addressing SH activism Historical background on SH activism</vt:lpstr>
      <vt:lpstr>Board FD in addressing SH activism Historical background on SH activism</vt:lpstr>
      <vt:lpstr>Board FD in addressing SH activism Blasius Indus. v. Atlas Corp. [Del. Ch. 1988]</vt:lpstr>
      <vt:lpstr>Board FD in addressing SH activism Blasius</vt:lpstr>
      <vt:lpstr>Board FD in addressing SH activism Blasius</vt:lpstr>
      <vt:lpstr>Board FD in addressing SH activism Blasius</vt:lpstr>
      <vt:lpstr>Board FD in addressing SH activism Blasius</vt:lpstr>
      <vt:lpstr>Board FD in addressing SH activism Blasius</vt:lpstr>
      <vt:lpstr>Board FD in addressing SH activism Blasius</vt:lpstr>
      <vt:lpstr>Board FD in addressing SH activism Blasius</vt:lpstr>
      <vt:lpstr>Board FD in addressing SH activism When does the enhanced scrutiny SoR apply?</vt:lpstr>
      <vt:lpstr>Board FD in addressing SH activism Application of enhanced scrutiny</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Associations Chapter 4: Shareholder activism</dc:title>
  <dc:creator>Aviram, Amitai</dc:creator>
  <cp:lastModifiedBy>Amitai Aviram</cp:lastModifiedBy>
  <cp:revision>464</cp:revision>
  <cp:lastPrinted>2018-02-14T20:28:11Z</cp:lastPrinted>
  <dcterms:created xsi:type="dcterms:W3CDTF">2013-06-10T20:53:57Z</dcterms:created>
  <dcterms:modified xsi:type="dcterms:W3CDTF">2022-01-18T10:02:25Z</dcterms:modified>
</cp:coreProperties>
</file>