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5"/>
  </p:notesMasterIdLst>
  <p:handoutMasterIdLst>
    <p:handoutMasterId r:id="rId116"/>
  </p:handoutMasterIdLst>
  <p:sldIdLst>
    <p:sldId id="256" r:id="rId2"/>
    <p:sldId id="545" r:id="rId3"/>
    <p:sldId id="557" r:id="rId4"/>
    <p:sldId id="571" r:id="rId5"/>
    <p:sldId id="511" r:id="rId6"/>
    <p:sldId id="512" r:id="rId7"/>
    <p:sldId id="558" r:id="rId8"/>
    <p:sldId id="559" r:id="rId9"/>
    <p:sldId id="560" r:id="rId10"/>
    <p:sldId id="565" r:id="rId11"/>
    <p:sldId id="561" r:id="rId12"/>
    <p:sldId id="514" r:id="rId13"/>
    <p:sldId id="515" r:id="rId14"/>
    <p:sldId id="516" r:id="rId15"/>
    <p:sldId id="562" r:id="rId16"/>
    <p:sldId id="563" r:id="rId17"/>
    <p:sldId id="564" r:id="rId18"/>
    <p:sldId id="527" r:id="rId19"/>
    <p:sldId id="304" r:id="rId20"/>
    <p:sldId id="474" r:id="rId21"/>
    <p:sldId id="305" r:id="rId22"/>
    <p:sldId id="552" r:id="rId23"/>
    <p:sldId id="429" r:id="rId24"/>
    <p:sldId id="550" r:id="rId25"/>
    <p:sldId id="309" r:id="rId26"/>
    <p:sldId id="551" r:id="rId27"/>
    <p:sldId id="570" r:id="rId28"/>
    <p:sldId id="475" r:id="rId29"/>
    <p:sldId id="293" r:id="rId30"/>
    <p:sldId id="328" r:id="rId31"/>
    <p:sldId id="546" r:id="rId32"/>
    <p:sldId id="476" r:id="rId33"/>
    <p:sldId id="479" r:id="rId34"/>
    <p:sldId id="480" r:id="rId35"/>
    <p:sldId id="481" r:id="rId36"/>
    <p:sldId id="566" r:id="rId37"/>
    <p:sldId id="484" r:id="rId38"/>
    <p:sldId id="316" r:id="rId39"/>
    <p:sldId id="568" r:id="rId40"/>
    <p:sldId id="569" r:id="rId41"/>
    <p:sldId id="318" r:id="rId42"/>
    <p:sldId id="321" r:id="rId43"/>
    <p:sldId id="547" r:id="rId44"/>
    <p:sldId id="509" r:id="rId45"/>
    <p:sldId id="548" r:id="rId46"/>
    <p:sldId id="553" r:id="rId47"/>
    <p:sldId id="567" r:id="rId48"/>
    <p:sldId id="555" r:id="rId49"/>
    <p:sldId id="556" r:id="rId50"/>
    <p:sldId id="460" r:id="rId51"/>
    <p:sldId id="431" r:id="rId52"/>
    <p:sldId id="442" r:id="rId53"/>
    <p:sldId id="443" r:id="rId54"/>
    <p:sldId id="444" r:id="rId55"/>
    <p:sldId id="445" r:id="rId56"/>
    <p:sldId id="446" r:id="rId57"/>
    <p:sldId id="447" r:id="rId58"/>
    <p:sldId id="448" r:id="rId59"/>
    <p:sldId id="449" r:id="rId60"/>
    <p:sldId id="450" r:id="rId61"/>
    <p:sldId id="451" r:id="rId62"/>
    <p:sldId id="452" r:id="rId63"/>
    <p:sldId id="432" r:id="rId64"/>
    <p:sldId id="433" r:id="rId65"/>
    <p:sldId id="434" r:id="rId66"/>
    <p:sldId id="435" r:id="rId67"/>
    <p:sldId id="436" r:id="rId68"/>
    <p:sldId id="437" r:id="rId69"/>
    <p:sldId id="438" r:id="rId70"/>
    <p:sldId id="439" r:id="rId71"/>
    <p:sldId id="440" r:id="rId72"/>
    <p:sldId id="441" r:id="rId73"/>
    <p:sldId id="453" r:id="rId74"/>
    <p:sldId id="454" r:id="rId75"/>
    <p:sldId id="455" r:id="rId76"/>
    <p:sldId id="456" r:id="rId77"/>
    <p:sldId id="457" r:id="rId78"/>
    <p:sldId id="458" r:id="rId79"/>
    <p:sldId id="420" r:id="rId80"/>
    <p:sldId id="353" r:id="rId81"/>
    <p:sldId id="358" r:id="rId82"/>
    <p:sldId id="359" r:id="rId83"/>
    <p:sldId id="422" r:id="rId84"/>
    <p:sldId id="372" r:id="rId85"/>
    <p:sldId id="376" r:id="rId86"/>
    <p:sldId id="374" r:id="rId87"/>
    <p:sldId id="414" r:id="rId88"/>
    <p:sldId id="415" r:id="rId89"/>
    <p:sldId id="416" r:id="rId90"/>
    <p:sldId id="417" r:id="rId91"/>
    <p:sldId id="406" r:id="rId92"/>
    <p:sldId id="407" r:id="rId93"/>
    <p:sldId id="410" r:id="rId94"/>
    <p:sldId id="412" r:id="rId95"/>
    <p:sldId id="419" r:id="rId96"/>
    <p:sldId id="531" r:id="rId97"/>
    <p:sldId id="532" r:id="rId98"/>
    <p:sldId id="533" r:id="rId99"/>
    <p:sldId id="534" r:id="rId100"/>
    <p:sldId id="535" r:id="rId101"/>
    <p:sldId id="360" r:id="rId102"/>
    <p:sldId id="368" r:id="rId103"/>
    <p:sldId id="361" r:id="rId104"/>
    <p:sldId id="373" r:id="rId105"/>
    <p:sldId id="378" r:id="rId106"/>
    <p:sldId id="379" r:id="rId107"/>
    <p:sldId id="381" r:id="rId108"/>
    <p:sldId id="383" r:id="rId109"/>
    <p:sldId id="377" r:id="rId110"/>
    <p:sldId id="364" r:id="rId111"/>
    <p:sldId id="365" r:id="rId112"/>
    <p:sldId id="366" r:id="rId113"/>
    <p:sldId id="386" r:id="rId114"/>
  </p:sldIdLst>
  <p:sldSz cx="9144000" cy="6858000" type="screen4x3"/>
  <p:notesSz cx="6950075" cy="9236075"/>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9609" autoAdjust="0"/>
  </p:normalViewPr>
  <p:slideViewPr>
    <p:cSldViewPr>
      <p:cViewPr varScale="1">
        <p:scale>
          <a:sx n="114" d="100"/>
          <a:sy n="114" d="100"/>
        </p:scale>
        <p:origin x="152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presProps" Target="pres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viewProps" Target="view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11488" cy="461963"/>
          </a:xfrm>
          <a:prstGeom prst="rect">
            <a:avLst/>
          </a:prstGeom>
        </p:spPr>
        <p:txBody>
          <a:bodyPr vert="horz" lIns="92492" tIns="46246" rIns="92492" bIns="46246" rtlCol="0"/>
          <a:lstStyle>
            <a:lvl1pPr algn="l">
              <a:defRPr sz="1200"/>
            </a:lvl1pPr>
          </a:lstStyle>
          <a:p>
            <a:pPr>
              <a:defRPr/>
            </a:pPr>
            <a:endParaRPr lang="en-US"/>
          </a:p>
        </p:txBody>
      </p:sp>
      <p:sp>
        <p:nvSpPr>
          <p:cNvPr id="3" name="Date Placeholder 2"/>
          <p:cNvSpPr>
            <a:spLocks noGrp="1"/>
          </p:cNvSpPr>
          <p:nvPr>
            <p:ph type="dt" sz="quarter" idx="1"/>
          </p:nvPr>
        </p:nvSpPr>
        <p:spPr>
          <a:xfrm>
            <a:off x="3937000" y="2"/>
            <a:ext cx="3011488" cy="461963"/>
          </a:xfrm>
          <a:prstGeom prst="rect">
            <a:avLst/>
          </a:prstGeom>
        </p:spPr>
        <p:txBody>
          <a:bodyPr vert="horz" lIns="92492" tIns="46246" rIns="92492" bIns="46246" rtlCol="0"/>
          <a:lstStyle>
            <a:lvl1pPr algn="r">
              <a:defRPr sz="1200"/>
            </a:lvl1pPr>
          </a:lstStyle>
          <a:p>
            <a:pPr>
              <a:defRPr/>
            </a:pPr>
            <a:fld id="{0C0BE0EC-AE61-44AA-864B-1637D3F7B1B8}" type="datetimeFigureOut">
              <a:rPr lang="en-US"/>
              <a:pPr>
                <a:defRPr/>
              </a:pPr>
              <a:t>5/4/2021</a:t>
            </a:fld>
            <a:endParaRPr lang="en-US"/>
          </a:p>
        </p:txBody>
      </p:sp>
      <p:sp>
        <p:nvSpPr>
          <p:cNvPr id="4" name="Footer Placeholder 3"/>
          <p:cNvSpPr>
            <a:spLocks noGrp="1"/>
          </p:cNvSpPr>
          <p:nvPr>
            <p:ph type="ftr" sz="quarter" idx="2"/>
          </p:nvPr>
        </p:nvSpPr>
        <p:spPr>
          <a:xfrm>
            <a:off x="0" y="8772527"/>
            <a:ext cx="3011488" cy="461963"/>
          </a:xfrm>
          <a:prstGeom prst="rect">
            <a:avLst/>
          </a:prstGeom>
        </p:spPr>
        <p:txBody>
          <a:bodyPr vert="horz" lIns="92492" tIns="46246" rIns="92492" bIns="46246"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37000" y="8772527"/>
            <a:ext cx="3011488" cy="461963"/>
          </a:xfrm>
          <a:prstGeom prst="rect">
            <a:avLst/>
          </a:prstGeom>
        </p:spPr>
        <p:txBody>
          <a:bodyPr vert="horz" lIns="92492" tIns="46246" rIns="92492" bIns="46246" rtlCol="0" anchor="b"/>
          <a:lstStyle>
            <a:lvl1pPr algn="r">
              <a:defRPr sz="1200"/>
            </a:lvl1pPr>
          </a:lstStyle>
          <a:p>
            <a:pPr>
              <a:defRPr/>
            </a:pPr>
            <a:fld id="{91497AA5-8741-460E-930F-AFE1F81F9674}" type="slidenum">
              <a:rPr lang="en-US"/>
              <a:pPr>
                <a:defRPr/>
              </a:pPr>
              <a:t>‹#›</a:t>
            </a:fld>
            <a:endParaRPr lang="en-US"/>
          </a:p>
        </p:txBody>
      </p:sp>
    </p:spTree>
    <p:extLst>
      <p:ext uri="{BB962C8B-B14F-4D97-AF65-F5344CB8AC3E}">
        <p14:creationId xmlns:p14="http://schemas.microsoft.com/office/powerpoint/2010/main" val="13057876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11488" cy="461963"/>
          </a:xfrm>
          <a:prstGeom prst="rect">
            <a:avLst/>
          </a:prstGeom>
        </p:spPr>
        <p:txBody>
          <a:bodyPr vert="horz" lIns="92492" tIns="46246" rIns="92492" bIns="46246"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37000" y="2"/>
            <a:ext cx="3011488" cy="461963"/>
          </a:xfrm>
          <a:prstGeom prst="rect">
            <a:avLst/>
          </a:prstGeom>
        </p:spPr>
        <p:txBody>
          <a:bodyPr vert="horz" lIns="92492" tIns="46246" rIns="92492" bIns="46246" rtlCol="0"/>
          <a:lstStyle>
            <a:lvl1pPr algn="r" fontAlgn="auto">
              <a:spcBef>
                <a:spcPts val="0"/>
              </a:spcBef>
              <a:spcAft>
                <a:spcPts val="0"/>
              </a:spcAft>
              <a:defRPr sz="1200">
                <a:latin typeface="+mn-lt"/>
                <a:cs typeface="+mn-cs"/>
              </a:defRPr>
            </a:lvl1pPr>
          </a:lstStyle>
          <a:p>
            <a:pPr>
              <a:defRPr/>
            </a:pPr>
            <a:fld id="{F199D225-9E03-4147-9D02-87A152847324}" type="datetimeFigureOut">
              <a:rPr lang="en-US"/>
              <a:pPr>
                <a:defRPr/>
              </a:pPr>
              <a:t>5/4/2021</a:t>
            </a:fld>
            <a:endParaRPr lang="en-US"/>
          </a:p>
        </p:txBody>
      </p:sp>
      <p:sp>
        <p:nvSpPr>
          <p:cNvPr id="4" name="Slide Image Placeholder 3"/>
          <p:cNvSpPr>
            <a:spLocks noGrp="1" noRot="1" noChangeAspect="1"/>
          </p:cNvSpPr>
          <p:nvPr>
            <p:ph type="sldImg" idx="2"/>
          </p:nvPr>
        </p:nvSpPr>
        <p:spPr>
          <a:xfrm>
            <a:off x="1166813" y="692150"/>
            <a:ext cx="4616450" cy="3463925"/>
          </a:xfrm>
          <a:prstGeom prst="rect">
            <a:avLst/>
          </a:prstGeom>
          <a:noFill/>
          <a:ln w="12700">
            <a:solidFill>
              <a:prstClr val="black"/>
            </a:solidFill>
          </a:ln>
        </p:spPr>
        <p:txBody>
          <a:bodyPr vert="horz" lIns="92492" tIns="46246" rIns="92492" bIns="46246" rtlCol="0" anchor="ctr"/>
          <a:lstStyle/>
          <a:p>
            <a:pPr lvl="0"/>
            <a:endParaRPr lang="en-US" noProof="0"/>
          </a:p>
        </p:txBody>
      </p:sp>
      <p:sp>
        <p:nvSpPr>
          <p:cNvPr id="5" name="Notes Placeholder 4"/>
          <p:cNvSpPr>
            <a:spLocks noGrp="1"/>
          </p:cNvSpPr>
          <p:nvPr>
            <p:ph type="body" sz="quarter" idx="3"/>
          </p:nvPr>
        </p:nvSpPr>
        <p:spPr>
          <a:xfrm>
            <a:off x="695326" y="4387852"/>
            <a:ext cx="5559425" cy="4156075"/>
          </a:xfrm>
          <a:prstGeom prst="rect">
            <a:avLst/>
          </a:prstGeom>
        </p:spPr>
        <p:txBody>
          <a:bodyPr vert="horz" lIns="92492" tIns="46246" rIns="92492" bIns="46246"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772527"/>
            <a:ext cx="3011488" cy="461963"/>
          </a:xfrm>
          <a:prstGeom prst="rect">
            <a:avLst/>
          </a:prstGeom>
        </p:spPr>
        <p:txBody>
          <a:bodyPr vert="horz" lIns="92492" tIns="46246" rIns="92492" bIns="46246"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37000" y="8772527"/>
            <a:ext cx="3011488" cy="461963"/>
          </a:xfrm>
          <a:prstGeom prst="rect">
            <a:avLst/>
          </a:prstGeom>
        </p:spPr>
        <p:txBody>
          <a:bodyPr vert="horz" lIns="92492" tIns="46246" rIns="92492" bIns="46246" rtlCol="0" anchor="b"/>
          <a:lstStyle>
            <a:lvl1pPr algn="r" fontAlgn="auto">
              <a:spcBef>
                <a:spcPts val="0"/>
              </a:spcBef>
              <a:spcAft>
                <a:spcPts val="0"/>
              </a:spcAft>
              <a:defRPr sz="1200">
                <a:latin typeface="+mn-lt"/>
                <a:cs typeface="+mn-cs"/>
              </a:defRPr>
            </a:lvl1pPr>
          </a:lstStyle>
          <a:p>
            <a:pPr>
              <a:defRPr/>
            </a:pPr>
            <a:fld id="{BD70C6D2-A8FB-4B6C-B32C-A3BEBED3EFD4}" type="slidenum">
              <a:rPr lang="en-US"/>
              <a:pPr>
                <a:defRPr/>
              </a:pPr>
              <a:t>‹#›</a:t>
            </a:fld>
            <a:endParaRPr lang="en-US"/>
          </a:p>
        </p:txBody>
      </p:sp>
    </p:spTree>
    <p:extLst>
      <p:ext uri="{BB962C8B-B14F-4D97-AF65-F5344CB8AC3E}">
        <p14:creationId xmlns:p14="http://schemas.microsoft.com/office/powerpoint/2010/main" val="11747592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Line 2"/>
          <p:cNvSpPr>
            <a:spLocks noChangeShapeType="1"/>
          </p:cNvSpPr>
          <p:nvPr userDrawn="1"/>
        </p:nvSpPr>
        <p:spPr bwMode="auto">
          <a:xfrm>
            <a:off x="7467600" y="1447800"/>
            <a:ext cx="0" cy="54102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Line 40"/>
          <p:cNvSpPr>
            <a:spLocks noChangeShapeType="1"/>
          </p:cNvSpPr>
          <p:nvPr userDrawn="1"/>
        </p:nvSpPr>
        <p:spPr bwMode="auto">
          <a:xfrm>
            <a:off x="0" y="3800475"/>
            <a:ext cx="91440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6" name="Picture 2" descr="C:\Users\aviram\SkyDrive\Pictures\ilogo.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96200" y="3886200"/>
            <a:ext cx="12954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Rectangle 3"/>
          <p:cNvSpPr>
            <a:spLocks noGrp="1" noChangeArrowheads="1"/>
          </p:cNvSpPr>
          <p:nvPr>
            <p:ph type="ctrTitle"/>
          </p:nvPr>
        </p:nvSpPr>
        <p:spPr>
          <a:xfrm>
            <a:off x="0" y="1447800"/>
            <a:ext cx="7467600" cy="2133600"/>
          </a:xfrm>
        </p:spPr>
        <p:txBody>
          <a:bodyPr/>
          <a:lstStyle>
            <a:lvl1pPr algn="ctr">
              <a:defRPr sz="4800"/>
            </a:lvl1pPr>
          </a:lstStyle>
          <a:p>
            <a:r>
              <a:rPr lang="en-US" altLang="en-US" dirty="0"/>
              <a:t>Click to edit Master title style</a:t>
            </a:r>
          </a:p>
        </p:txBody>
      </p:sp>
      <p:sp>
        <p:nvSpPr>
          <p:cNvPr id="42" name="Rectangle 4"/>
          <p:cNvSpPr>
            <a:spLocks noGrp="1" noChangeArrowheads="1"/>
          </p:cNvSpPr>
          <p:nvPr>
            <p:ph type="subTitle" idx="1"/>
          </p:nvPr>
        </p:nvSpPr>
        <p:spPr>
          <a:xfrm>
            <a:off x="0" y="4030662"/>
            <a:ext cx="7467600" cy="2827337"/>
          </a:xfrm>
        </p:spPr>
        <p:txBody>
          <a:bodyPr/>
          <a:lstStyle>
            <a:lvl1pPr marL="0" indent="0" algn="l">
              <a:buFont typeface="Wingdings" pitchFamily="2" charset="2"/>
              <a:buNone/>
              <a:defRPr sz="3200"/>
            </a:lvl1pPr>
          </a:lstStyle>
          <a:p>
            <a:r>
              <a:rPr lang="en-US" altLang="en-US" dirty="0"/>
              <a:t>Click to edit Master subtitle style</a:t>
            </a:r>
          </a:p>
        </p:txBody>
      </p:sp>
    </p:spTree>
    <p:extLst>
      <p:ext uri="{BB962C8B-B14F-4D97-AF65-F5344CB8AC3E}">
        <p14:creationId xmlns:p14="http://schemas.microsoft.com/office/powerpoint/2010/main" val="783803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0" y="1447800"/>
            <a:ext cx="9144000" cy="541020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1"/>
          <p:cNvSpPr txBox="1">
            <a:spLocks/>
          </p:cNvSpPr>
          <p:nvPr userDrawn="1"/>
        </p:nvSpPr>
        <p:spPr>
          <a:xfrm>
            <a:off x="3124200" y="1"/>
            <a:ext cx="2895600" cy="152400"/>
          </a:xfrm>
          <a:prstGeom prst="rect">
            <a:avLst/>
          </a:prstGeom>
        </p:spPr>
        <p:txBody>
          <a:bodyPr vert="horz" lIns="91440" tIns="45720" rIns="91440" bIns="45720" rtlCol="0" anchor="ctr"/>
          <a:lstStyle>
            <a:defPPr>
              <a:defRPr lang="en-US"/>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r>
              <a:rPr lang="en-US"/>
              <a:t>© Amitai Aviram.  All rights reserved.</a:t>
            </a:r>
            <a:endParaRPr lang="en-US" dirty="0"/>
          </a:p>
        </p:txBody>
      </p:sp>
      <p:sp>
        <p:nvSpPr>
          <p:cNvPr id="7" name="Slide Number Placeholder 2"/>
          <p:cNvSpPr txBox="1">
            <a:spLocks/>
          </p:cNvSpPr>
          <p:nvPr userDrawn="1"/>
        </p:nvSpPr>
        <p:spPr>
          <a:xfrm>
            <a:off x="8534400" y="7015"/>
            <a:ext cx="609600" cy="221585"/>
          </a:xfrm>
          <a:prstGeom prst="rect">
            <a:avLst/>
          </a:prstGeom>
        </p:spPr>
        <p:txBody>
          <a:bodyPr vert="horz" lIns="91440" tIns="45720" rIns="91440" bIns="45720" rtlCol="0" anchor="ctr"/>
          <a:lstStyle>
            <a:defPPr>
              <a:defRPr lang="en-US"/>
            </a:defPPr>
            <a:lvl1pPr algn="just" rtl="0" fontAlgn="auto">
              <a:spcBef>
                <a:spcPts val="0"/>
              </a:spcBef>
              <a:spcAft>
                <a:spcPts val="0"/>
              </a:spcAft>
              <a:defRPr sz="2000" b="1"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r">
              <a:defRPr/>
            </a:pPr>
            <a:fld id="{00D930EB-AB0F-466F-BAC0-3EB031895FD8}" type="slidenum">
              <a:rPr lang="en-US" smtClean="0"/>
              <a:t>‹#›</a:t>
            </a:fld>
            <a:endParaRPr lang="en-US" dirty="0"/>
          </a:p>
        </p:txBody>
      </p:sp>
    </p:spTree>
    <p:extLst>
      <p:ext uri="{BB962C8B-B14F-4D97-AF65-F5344CB8AC3E}">
        <p14:creationId xmlns:p14="http://schemas.microsoft.com/office/powerpoint/2010/main" val="1094573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43800" y="1447800"/>
            <a:ext cx="1600200" cy="541020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0" y="1447800"/>
            <a:ext cx="7543800" cy="541020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1"/>
          <p:cNvSpPr txBox="1">
            <a:spLocks/>
          </p:cNvSpPr>
          <p:nvPr userDrawn="1"/>
        </p:nvSpPr>
        <p:spPr>
          <a:xfrm>
            <a:off x="3124200" y="1"/>
            <a:ext cx="2895600" cy="152400"/>
          </a:xfrm>
          <a:prstGeom prst="rect">
            <a:avLst/>
          </a:prstGeom>
        </p:spPr>
        <p:txBody>
          <a:bodyPr vert="horz" lIns="91440" tIns="45720" rIns="91440" bIns="45720" rtlCol="0" anchor="ctr"/>
          <a:lstStyle>
            <a:defPPr>
              <a:defRPr lang="en-US"/>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r>
              <a:rPr lang="en-US"/>
              <a:t>© Amitai Aviram.  All rights reserved.</a:t>
            </a:r>
            <a:endParaRPr lang="en-US" dirty="0"/>
          </a:p>
        </p:txBody>
      </p:sp>
      <p:sp>
        <p:nvSpPr>
          <p:cNvPr id="7" name="Slide Number Placeholder 2"/>
          <p:cNvSpPr txBox="1">
            <a:spLocks/>
          </p:cNvSpPr>
          <p:nvPr userDrawn="1"/>
        </p:nvSpPr>
        <p:spPr>
          <a:xfrm>
            <a:off x="8534400" y="7015"/>
            <a:ext cx="609600" cy="221585"/>
          </a:xfrm>
          <a:prstGeom prst="rect">
            <a:avLst/>
          </a:prstGeom>
        </p:spPr>
        <p:txBody>
          <a:bodyPr vert="horz" lIns="91440" tIns="45720" rIns="91440" bIns="45720" rtlCol="0" anchor="ctr"/>
          <a:lstStyle>
            <a:defPPr>
              <a:defRPr lang="en-US"/>
            </a:defPPr>
            <a:lvl1pPr algn="just" rtl="0" fontAlgn="auto">
              <a:spcBef>
                <a:spcPts val="0"/>
              </a:spcBef>
              <a:spcAft>
                <a:spcPts val="0"/>
              </a:spcAft>
              <a:defRPr sz="2000" b="1"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r">
              <a:defRPr/>
            </a:pPr>
            <a:fld id="{00D930EB-AB0F-466F-BAC0-3EB031895FD8}" type="slidenum">
              <a:rPr lang="en-US" smtClean="0"/>
              <a:t>‹#›</a:t>
            </a:fld>
            <a:endParaRPr lang="en-US" dirty="0"/>
          </a:p>
        </p:txBody>
      </p:sp>
    </p:spTree>
    <p:extLst>
      <p:ext uri="{BB962C8B-B14F-4D97-AF65-F5344CB8AC3E}">
        <p14:creationId xmlns:p14="http://schemas.microsoft.com/office/powerpoint/2010/main" val="30500697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lstStyle/>
          <a:p>
            <a:r>
              <a:rPr lang="en-US" dirty="0"/>
              <a:t>Click to edit Master title style</a:t>
            </a:r>
          </a:p>
        </p:txBody>
      </p:sp>
      <p:sp>
        <p:nvSpPr>
          <p:cNvPr id="3" name="Text Placeholder 2"/>
          <p:cNvSpPr>
            <a:spLocks noGrp="1"/>
          </p:cNvSpPr>
          <p:nvPr>
            <p:ph type="body" sz="half" idx="1"/>
          </p:nvPr>
        </p:nvSpPr>
        <p:spPr>
          <a:xfrm>
            <a:off x="0" y="1447800"/>
            <a:ext cx="4495800" cy="541019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447800"/>
            <a:ext cx="4495800" cy="541019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Footer Placeholder 1"/>
          <p:cNvSpPr txBox="1">
            <a:spLocks/>
          </p:cNvSpPr>
          <p:nvPr userDrawn="1"/>
        </p:nvSpPr>
        <p:spPr>
          <a:xfrm>
            <a:off x="3124200" y="1"/>
            <a:ext cx="2895600" cy="152400"/>
          </a:xfrm>
          <a:prstGeom prst="rect">
            <a:avLst/>
          </a:prstGeom>
        </p:spPr>
        <p:txBody>
          <a:bodyPr vert="horz" lIns="91440" tIns="45720" rIns="91440" bIns="45720" rtlCol="0" anchor="ctr"/>
          <a:lstStyle>
            <a:defPPr>
              <a:defRPr lang="en-US"/>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r>
              <a:rPr lang="en-US"/>
              <a:t>© Amitai Aviram.  All rights reserved.</a:t>
            </a:r>
            <a:endParaRPr lang="en-US" dirty="0"/>
          </a:p>
        </p:txBody>
      </p:sp>
      <p:sp>
        <p:nvSpPr>
          <p:cNvPr id="8" name="Slide Number Placeholder 2"/>
          <p:cNvSpPr txBox="1">
            <a:spLocks/>
          </p:cNvSpPr>
          <p:nvPr userDrawn="1"/>
        </p:nvSpPr>
        <p:spPr>
          <a:xfrm>
            <a:off x="8534400" y="7015"/>
            <a:ext cx="609600" cy="221585"/>
          </a:xfrm>
          <a:prstGeom prst="rect">
            <a:avLst/>
          </a:prstGeom>
        </p:spPr>
        <p:txBody>
          <a:bodyPr vert="horz" lIns="91440" tIns="45720" rIns="91440" bIns="45720" rtlCol="0" anchor="ctr"/>
          <a:lstStyle>
            <a:defPPr>
              <a:defRPr lang="en-US"/>
            </a:defPPr>
            <a:lvl1pPr algn="just" rtl="0" fontAlgn="auto">
              <a:spcBef>
                <a:spcPts val="0"/>
              </a:spcBef>
              <a:spcAft>
                <a:spcPts val="0"/>
              </a:spcAft>
              <a:defRPr sz="2000" b="1"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r">
              <a:defRPr/>
            </a:pPr>
            <a:fld id="{00D930EB-AB0F-466F-BAC0-3EB031895FD8}" type="slidenum">
              <a:rPr lang="en-US" smtClean="0"/>
              <a:t>‹#›</a:t>
            </a:fld>
            <a:endParaRPr lang="en-US" dirty="0"/>
          </a:p>
        </p:txBody>
      </p:sp>
    </p:spTree>
    <p:extLst>
      <p:ext uri="{BB962C8B-B14F-4D97-AF65-F5344CB8AC3E}">
        <p14:creationId xmlns:p14="http://schemas.microsoft.com/office/powerpoint/2010/main" val="460412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95400"/>
          </a:xfrm>
        </p:spPr>
        <p:txBody>
          <a:bodyPr/>
          <a:lstStyle/>
          <a:p>
            <a:r>
              <a:rPr lang="en-US" dirty="0"/>
              <a:t>Click to edit Master title style</a:t>
            </a:r>
          </a:p>
        </p:txBody>
      </p:sp>
      <p:sp>
        <p:nvSpPr>
          <p:cNvPr id="3" name="Content Placeholder 2"/>
          <p:cNvSpPr>
            <a:spLocks noGrp="1"/>
          </p:cNvSpPr>
          <p:nvPr>
            <p:ph idx="1"/>
          </p:nvPr>
        </p:nvSpPr>
        <p:spPr>
          <a:xfrm>
            <a:off x="0" y="1447800"/>
            <a:ext cx="9144000" cy="5410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1"/>
          <p:cNvSpPr txBox="1">
            <a:spLocks/>
          </p:cNvSpPr>
          <p:nvPr userDrawn="1"/>
        </p:nvSpPr>
        <p:spPr>
          <a:xfrm>
            <a:off x="3124200" y="1"/>
            <a:ext cx="2895600" cy="152400"/>
          </a:xfrm>
          <a:prstGeom prst="rect">
            <a:avLst/>
          </a:prstGeom>
        </p:spPr>
        <p:txBody>
          <a:bodyPr vert="horz" lIns="91440" tIns="45720" rIns="91440" bIns="45720" rtlCol="0" anchor="ctr"/>
          <a:lstStyle>
            <a:defPPr>
              <a:defRPr lang="en-US"/>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r>
              <a:rPr lang="en-US"/>
              <a:t>© Amitai Aviram.  All rights reserved.</a:t>
            </a:r>
            <a:endParaRPr lang="en-US" dirty="0"/>
          </a:p>
        </p:txBody>
      </p:sp>
      <p:sp>
        <p:nvSpPr>
          <p:cNvPr id="11" name="Slide Number Placeholder 2"/>
          <p:cNvSpPr txBox="1">
            <a:spLocks/>
          </p:cNvSpPr>
          <p:nvPr userDrawn="1"/>
        </p:nvSpPr>
        <p:spPr>
          <a:xfrm>
            <a:off x="8534400" y="7015"/>
            <a:ext cx="609600" cy="221585"/>
          </a:xfrm>
          <a:prstGeom prst="rect">
            <a:avLst/>
          </a:prstGeom>
        </p:spPr>
        <p:txBody>
          <a:bodyPr vert="horz" lIns="91440" tIns="45720" rIns="91440" bIns="45720" rtlCol="0" anchor="ctr"/>
          <a:lstStyle>
            <a:defPPr>
              <a:defRPr lang="en-US"/>
            </a:defPPr>
            <a:lvl1pPr algn="just" rtl="0" fontAlgn="auto">
              <a:spcBef>
                <a:spcPts val="0"/>
              </a:spcBef>
              <a:spcAft>
                <a:spcPts val="0"/>
              </a:spcAft>
              <a:defRPr sz="2000" b="1"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r">
              <a:defRPr/>
            </a:pPr>
            <a:fld id="{00D930EB-AB0F-466F-BAC0-3EB031895FD8}" type="slidenum">
              <a:rPr lang="en-US" smtClean="0"/>
              <a:t>‹#›</a:t>
            </a:fld>
            <a:endParaRPr lang="en-US" dirty="0"/>
          </a:p>
        </p:txBody>
      </p:sp>
    </p:spTree>
    <p:extLst>
      <p:ext uri="{BB962C8B-B14F-4D97-AF65-F5344CB8AC3E}">
        <p14:creationId xmlns:p14="http://schemas.microsoft.com/office/powerpoint/2010/main" val="3966954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Footer Placeholder 1"/>
          <p:cNvSpPr txBox="1">
            <a:spLocks/>
          </p:cNvSpPr>
          <p:nvPr userDrawn="1"/>
        </p:nvSpPr>
        <p:spPr>
          <a:xfrm>
            <a:off x="3124200" y="1"/>
            <a:ext cx="2895600" cy="152400"/>
          </a:xfrm>
          <a:prstGeom prst="rect">
            <a:avLst/>
          </a:prstGeom>
        </p:spPr>
        <p:txBody>
          <a:bodyPr vert="horz" lIns="91440" tIns="45720" rIns="91440" bIns="45720" rtlCol="0" anchor="ctr"/>
          <a:lstStyle>
            <a:defPPr>
              <a:defRPr lang="en-US"/>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r>
              <a:rPr lang="en-US"/>
              <a:t>© Amitai Aviram.  All rights reserved.</a:t>
            </a:r>
            <a:endParaRPr lang="en-US" dirty="0"/>
          </a:p>
        </p:txBody>
      </p:sp>
      <p:sp>
        <p:nvSpPr>
          <p:cNvPr id="7" name="Slide Number Placeholder 2"/>
          <p:cNvSpPr txBox="1">
            <a:spLocks/>
          </p:cNvSpPr>
          <p:nvPr userDrawn="1"/>
        </p:nvSpPr>
        <p:spPr>
          <a:xfrm>
            <a:off x="8534400" y="7015"/>
            <a:ext cx="609600" cy="221585"/>
          </a:xfrm>
          <a:prstGeom prst="rect">
            <a:avLst/>
          </a:prstGeom>
        </p:spPr>
        <p:txBody>
          <a:bodyPr vert="horz" lIns="91440" tIns="45720" rIns="91440" bIns="45720" rtlCol="0" anchor="ctr"/>
          <a:lstStyle>
            <a:defPPr>
              <a:defRPr lang="en-US"/>
            </a:defPPr>
            <a:lvl1pPr algn="just" rtl="0" fontAlgn="auto">
              <a:spcBef>
                <a:spcPts val="0"/>
              </a:spcBef>
              <a:spcAft>
                <a:spcPts val="0"/>
              </a:spcAft>
              <a:defRPr sz="2000" b="1"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r">
              <a:defRPr/>
            </a:pPr>
            <a:fld id="{00D930EB-AB0F-466F-BAC0-3EB031895FD8}" type="slidenum">
              <a:rPr lang="en-US" smtClean="0"/>
              <a:t>‹#›</a:t>
            </a:fld>
            <a:endParaRPr lang="en-US" dirty="0"/>
          </a:p>
        </p:txBody>
      </p:sp>
    </p:spTree>
    <p:extLst>
      <p:ext uri="{BB962C8B-B14F-4D97-AF65-F5344CB8AC3E}">
        <p14:creationId xmlns:p14="http://schemas.microsoft.com/office/powerpoint/2010/main" val="2405433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0" y="1600200"/>
            <a:ext cx="4495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4958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1"/>
          <p:cNvSpPr txBox="1">
            <a:spLocks/>
          </p:cNvSpPr>
          <p:nvPr userDrawn="1"/>
        </p:nvSpPr>
        <p:spPr>
          <a:xfrm>
            <a:off x="3124200" y="1"/>
            <a:ext cx="2895600" cy="152400"/>
          </a:xfrm>
          <a:prstGeom prst="rect">
            <a:avLst/>
          </a:prstGeom>
        </p:spPr>
        <p:txBody>
          <a:bodyPr vert="horz" lIns="91440" tIns="45720" rIns="91440" bIns="45720" rtlCol="0" anchor="ctr"/>
          <a:lstStyle>
            <a:defPPr>
              <a:defRPr lang="en-US"/>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r>
              <a:rPr lang="en-US"/>
              <a:t>© Amitai Aviram.  All rights reserved.</a:t>
            </a:r>
            <a:endParaRPr lang="en-US" dirty="0"/>
          </a:p>
        </p:txBody>
      </p:sp>
      <p:sp>
        <p:nvSpPr>
          <p:cNvPr id="8" name="Slide Number Placeholder 2"/>
          <p:cNvSpPr txBox="1">
            <a:spLocks/>
          </p:cNvSpPr>
          <p:nvPr userDrawn="1"/>
        </p:nvSpPr>
        <p:spPr>
          <a:xfrm>
            <a:off x="8534400" y="7015"/>
            <a:ext cx="609600" cy="221585"/>
          </a:xfrm>
          <a:prstGeom prst="rect">
            <a:avLst/>
          </a:prstGeom>
        </p:spPr>
        <p:txBody>
          <a:bodyPr vert="horz" lIns="91440" tIns="45720" rIns="91440" bIns="45720" rtlCol="0" anchor="ctr"/>
          <a:lstStyle>
            <a:defPPr>
              <a:defRPr lang="en-US"/>
            </a:defPPr>
            <a:lvl1pPr algn="just" rtl="0" fontAlgn="auto">
              <a:spcBef>
                <a:spcPts val="0"/>
              </a:spcBef>
              <a:spcAft>
                <a:spcPts val="0"/>
              </a:spcAft>
              <a:defRPr sz="2000" b="1"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r">
              <a:defRPr/>
            </a:pPr>
            <a:fld id="{00D930EB-AB0F-466F-BAC0-3EB031895FD8}" type="slidenum">
              <a:rPr lang="en-US" smtClean="0"/>
              <a:t>‹#›</a:t>
            </a:fld>
            <a:endParaRPr lang="en-US" dirty="0"/>
          </a:p>
        </p:txBody>
      </p:sp>
    </p:spTree>
    <p:extLst>
      <p:ext uri="{BB962C8B-B14F-4D97-AF65-F5344CB8AC3E}">
        <p14:creationId xmlns:p14="http://schemas.microsoft.com/office/powerpoint/2010/main" val="1857975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0" y="1447800"/>
            <a:ext cx="4497388" cy="727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0" y="2174874"/>
            <a:ext cx="4497388" cy="46831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447800"/>
            <a:ext cx="4498975" cy="727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174874"/>
            <a:ext cx="4498975" cy="46831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ooter Placeholder 1"/>
          <p:cNvSpPr txBox="1">
            <a:spLocks/>
          </p:cNvSpPr>
          <p:nvPr userDrawn="1"/>
        </p:nvSpPr>
        <p:spPr>
          <a:xfrm>
            <a:off x="3124200" y="1"/>
            <a:ext cx="2895600" cy="152400"/>
          </a:xfrm>
          <a:prstGeom prst="rect">
            <a:avLst/>
          </a:prstGeom>
        </p:spPr>
        <p:txBody>
          <a:bodyPr vert="horz" lIns="91440" tIns="45720" rIns="91440" bIns="45720" rtlCol="0" anchor="ctr"/>
          <a:lstStyle>
            <a:defPPr>
              <a:defRPr lang="en-US"/>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r>
              <a:rPr lang="en-US"/>
              <a:t>© Amitai Aviram.  All rights reserved.</a:t>
            </a:r>
            <a:endParaRPr lang="en-US" dirty="0"/>
          </a:p>
        </p:txBody>
      </p:sp>
      <p:sp>
        <p:nvSpPr>
          <p:cNvPr id="10" name="Slide Number Placeholder 2"/>
          <p:cNvSpPr txBox="1">
            <a:spLocks/>
          </p:cNvSpPr>
          <p:nvPr userDrawn="1"/>
        </p:nvSpPr>
        <p:spPr>
          <a:xfrm>
            <a:off x="8534400" y="7015"/>
            <a:ext cx="609600" cy="221585"/>
          </a:xfrm>
          <a:prstGeom prst="rect">
            <a:avLst/>
          </a:prstGeom>
        </p:spPr>
        <p:txBody>
          <a:bodyPr vert="horz" lIns="91440" tIns="45720" rIns="91440" bIns="45720" rtlCol="0" anchor="ctr"/>
          <a:lstStyle>
            <a:defPPr>
              <a:defRPr lang="en-US"/>
            </a:defPPr>
            <a:lvl1pPr algn="just" rtl="0" fontAlgn="auto">
              <a:spcBef>
                <a:spcPts val="0"/>
              </a:spcBef>
              <a:spcAft>
                <a:spcPts val="0"/>
              </a:spcAft>
              <a:defRPr sz="2000" b="1"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r">
              <a:defRPr/>
            </a:pPr>
            <a:fld id="{00D930EB-AB0F-466F-BAC0-3EB031895FD8}" type="slidenum">
              <a:rPr lang="en-US" smtClean="0"/>
              <a:t>‹#›</a:t>
            </a:fld>
            <a:endParaRPr lang="en-US" dirty="0"/>
          </a:p>
        </p:txBody>
      </p:sp>
    </p:spTree>
    <p:extLst>
      <p:ext uri="{BB962C8B-B14F-4D97-AF65-F5344CB8AC3E}">
        <p14:creationId xmlns:p14="http://schemas.microsoft.com/office/powerpoint/2010/main" val="1595866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5" name="Footer Placeholder 1"/>
          <p:cNvSpPr txBox="1">
            <a:spLocks/>
          </p:cNvSpPr>
          <p:nvPr userDrawn="1"/>
        </p:nvSpPr>
        <p:spPr>
          <a:xfrm>
            <a:off x="3124200" y="1"/>
            <a:ext cx="2895600" cy="152400"/>
          </a:xfrm>
          <a:prstGeom prst="rect">
            <a:avLst/>
          </a:prstGeom>
        </p:spPr>
        <p:txBody>
          <a:bodyPr vert="horz" lIns="91440" tIns="45720" rIns="91440" bIns="45720" rtlCol="0" anchor="ctr"/>
          <a:lstStyle>
            <a:defPPr>
              <a:defRPr lang="en-US"/>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r>
              <a:rPr lang="en-US"/>
              <a:t>© Amitai Aviram.  All rights reserved.</a:t>
            </a:r>
            <a:endParaRPr lang="en-US" dirty="0"/>
          </a:p>
        </p:txBody>
      </p:sp>
      <p:sp>
        <p:nvSpPr>
          <p:cNvPr id="6" name="Slide Number Placeholder 2"/>
          <p:cNvSpPr txBox="1">
            <a:spLocks/>
          </p:cNvSpPr>
          <p:nvPr userDrawn="1"/>
        </p:nvSpPr>
        <p:spPr>
          <a:xfrm>
            <a:off x="8534400" y="7015"/>
            <a:ext cx="609600" cy="221585"/>
          </a:xfrm>
          <a:prstGeom prst="rect">
            <a:avLst/>
          </a:prstGeom>
        </p:spPr>
        <p:txBody>
          <a:bodyPr vert="horz" lIns="91440" tIns="45720" rIns="91440" bIns="45720" rtlCol="0" anchor="ctr"/>
          <a:lstStyle>
            <a:defPPr>
              <a:defRPr lang="en-US"/>
            </a:defPPr>
            <a:lvl1pPr algn="just" rtl="0" fontAlgn="auto">
              <a:spcBef>
                <a:spcPts val="0"/>
              </a:spcBef>
              <a:spcAft>
                <a:spcPts val="0"/>
              </a:spcAft>
              <a:defRPr sz="2000" b="1"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r">
              <a:defRPr/>
            </a:pPr>
            <a:fld id="{00D930EB-AB0F-466F-BAC0-3EB031895FD8}" type="slidenum">
              <a:rPr lang="en-US" smtClean="0"/>
              <a:t>‹#›</a:t>
            </a:fld>
            <a:endParaRPr lang="en-US" dirty="0"/>
          </a:p>
        </p:txBody>
      </p:sp>
    </p:spTree>
    <p:extLst>
      <p:ext uri="{BB962C8B-B14F-4D97-AF65-F5344CB8AC3E}">
        <p14:creationId xmlns:p14="http://schemas.microsoft.com/office/powerpoint/2010/main" val="1318265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1"/>
          <p:cNvSpPr txBox="1">
            <a:spLocks/>
          </p:cNvSpPr>
          <p:nvPr userDrawn="1"/>
        </p:nvSpPr>
        <p:spPr>
          <a:xfrm>
            <a:off x="3124200" y="1"/>
            <a:ext cx="2895600" cy="152400"/>
          </a:xfrm>
          <a:prstGeom prst="rect">
            <a:avLst/>
          </a:prstGeom>
        </p:spPr>
        <p:txBody>
          <a:bodyPr vert="horz" lIns="91440" tIns="45720" rIns="91440" bIns="45720" rtlCol="0" anchor="ctr"/>
          <a:lstStyle>
            <a:defPPr>
              <a:defRPr lang="en-US"/>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r>
              <a:rPr lang="en-US"/>
              <a:t>© Amitai Aviram.  All rights reserved.</a:t>
            </a:r>
            <a:endParaRPr lang="en-US" dirty="0"/>
          </a:p>
        </p:txBody>
      </p:sp>
      <p:sp>
        <p:nvSpPr>
          <p:cNvPr id="5" name="Slide Number Placeholder 2"/>
          <p:cNvSpPr txBox="1">
            <a:spLocks/>
          </p:cNvSpPr>
          <p:nvPr userDrawn="1"/>
        </p:nvSpPr>
        <p:spPr>
          <a:xfrm>
            <a:off x="8534400" y="7015"/>
            <a:ext cx="609600" cy="221585"/>
          </a:xfrm>
          <a:prstGeom prst="rect">
            <a:avLst/>
          </a:prstGeom>
        </p:spPr>
        <p:txBody>
          <a:bodyPr vert="horz" lIns="91440" tIns="45720" rIns="91440" bIns="45720" rtlCol="0" anchor="ctr"/>
          <a:lstStyle>
            <a:defPPr>
              <a:defRPr lang="en-US"/>
            </a:defPPr>
            <a:lvl1pPr algn="just" rtl="0" fontAlgn="auto">
              <a:spcBef>
                <a:spcPts val="0"/>
              </a:spcBef>
              <a:spcAft>
                <a:spcPts val="0"/>
              </a:spcAft>
              <a:defRPr sz="2000" b="1"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r">
              <a:defRPr/>
            </a:pPr>
            <a:fld id="{00D930EB-AB0F-466F-BAC0-3EB031895FD8}" type="slidenum">
              <a:rPr lang="en-US" smtClean="0"/>
              <a:t>‹#›</a:t>
            </a:fld>
            <a:endParaRPr lang="en-US" dirty="0"/>
          </a:p>
        </p:txBody>
      </p:sp>
    </p:spTree>
    <p:extLst>
      <p:ext uri="{BB962C8B-B14F-4D97-AF65-F5344CB8AC3E}">
        <p14:creationId xmlns:p14="http://schemas.microsoft.com/office/powerpoint/2010/main" val="3786008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447800"/>
            <a:ext cx="3465513" cy="91440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498850" y="1447800"/>
            <a:ext cx="5645150" cy="5410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0" y="2362200"/>
            <a:ext cx="3465513" cy="4495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Footer Placeholder 1"/>
          <p:cNvSpPr txBox="1">
            <a:spLocks/>
          </p:cNvSpPr>
          <p:nvPr userDrawn="1"/>
        </p:nvSpPr>
        <p:spPr>
          <a:xfrm>
            <a:off x="3124200" y="1"/>
            <a:ext cx="2895600" cy="152400"/>
          </a:xfrm>
          <a:prstGeom prst="rect">
            <a:avLst/>
          </a:prstGeom>
        </p:spPr>
        <p:txBody>
          <a:bodyPr vert="horz" lIns="91440" tIns="45720" rIns="91440" bIns="45720" rtlCol="0" anchor="ctr"/>
          <a:lstStyle>
            <a:defPPr>
              <a:defRPr lang="en-US"/>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r>
              <a:rPr lang="en-US"/>
              <a:t>© Amitai Aviram.  All rights reserved.</a:t>
            </a:r>
            <a:endParaRPr lang="en-US" dirty="0"/>
          </a:p>
        </p:txBody>
      </p:sp>
      <p:sp>
        <p:nvSpPr>
          <p:cNvPr id="8" name="Slide Number Placeholder 2"/>
          <p:cNvSpPr txBox="1">
            <a:spLocks/>
          </p:cNvSpPr>
          <p:nvPr userDrawn="1"/>
        </p:nvSpPr>
        <p:spPr>
          <a:xfrm>
            <a:off x="8534400" y="7015"/>
            <a:ext cx="609600" cy="221585"/>
          </a:xfrm>
          <a:prstGeom prst="rect">
            <a:avLst/>
          </a:prstGeom>
        </p:spPr>
        <p:txBody>
          <a:bodyPr vert="horz" lIns="91440" tIns="45720" rIns="91440" bIns="45720" rtlCol="0" anchor="ctr"/>
          <a:lstStyle>
            <a:defPPr>
              <a:defRPr lang="en-US"/>
            </a:defPPr>
            <a:lvl1pPr algn="just" rtl="0" fontAlgn="auto">
              <a:spcBef>
                <a:spcPts val="0"/>
              </a:spcBef>
              <a:spcAft>
                <a:spcPts val="0"/>
              </a:spcAft>
              <a:defRPr sz="2000" b="1"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r">
              <a:defRPr/>
            </a:pPr>
            <a:fld id="{00D930EB-AB0F-466F-BAC0-3EB031895FD8}" type="slidenum">
              <a:rPr lang="en-US" smtClean="0"/>
              <a:t>‹#›</a:t>
            </a:fld>
            <a:endParaRPr lang="en-US" dirty="0"/>
          </a:p>
        </p:txBody>
      </p:sp>
    </p:spTree>
    <p:extLst>
      <p:ext uri="{BB962C8B-B14F-4D97-AF65-F5344CB8AC3E}">
        <p14:creationId xmlns:p14="http://schemas.microsoft.com/office/powerpoint/2010/main" val="3115910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410200"/>
            <a:ext cx="5486400" cy="533400"/>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1447800"/>
            <a:ext cx="5486400" cy="3962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943600"/>
            <a:ext cx="5486400" cy="9144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Footer Placeholder 1"/>
          <p:cNvSpPr txBox="1">
            <a:spLocks/>
          </p:cNvSpPr>
          <p:nvPr userDrawn="1"/>
        </p:nvSpPr>
        <p:spPr>
          <a:xfrm>
            <a:off x="3124200" y="1"/>
            <a:ext cx="2895600" cy="152400"/>
          </a:xfrm>
          <a:prstGeom prst="rect">
            <a:avLst/>
          </a:prstGeom>
        </p:spPr>
        <p:txBody>
          <a:bodyPr vert="horz" lIns="91440" tIns="45720" rIns="91440" bIns="45720" rtlCol="0" anchor="ctr"/>
          <a:lstStyle>
            <a:defPPr>
              <a:defRPr lang="en-US"/>
            </a:defPPr>
            <a:lvl1pPr algn="ctr" rtl="0" fontAlgn="auto">
              <a:spcBef>
                <a:spcPts val="0"/>
              </a:spcBef>
              <a:spcAft>
                <a:spcPts val="0"/>
              </a:spcAft>
              <a:defRPr sz="1200"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defRPr/>
            </a:pPr>
            <a:r>
              <a:rPr lang="en-US"/>
              <a:t>© Amitai Aviram.  All rights reserved.</a:t>
            </a:r>
            <a:endParaRPr lang="en-US" dirty="0"/>
          </a:p>
        </p:txBody>
      </p:sp>
      <p:sp>
        <p:nvSpPr>
          <p:cNvPr id="8" name="Slide Number Placeholder 2"/>
          <p:cNvSpPr txBox="1">
            <a:spLocks/>
          </p:cNvSpPr>
          <p:nvPr userDrawn="1"/>
        </p:nvSpPr>
        <p:spPr>
          <a:xfrm>
            <a:off x="8534400" y="7015"/>
            <a:ext cx="609600" cy="221585"/>
          </a:xfrm>
          <a:prstGeom prst="rect">
            <a:avLst/>
          </a:prstGeom>
        </p:spPr>
        <p:txBody>
          <a:bodyPr vert="horz" lIns="91440" tIns="45720" rIns="91440" bIns="45720" rtlCol="0" anchor="ctr"/>
          <a:lstStyle>
            <a:defPPr>
              <a:defRPr lang="en-US"/>
            </a:defPPr>
            <a:lvl1pPr algn="just" rtl="0" fontAlgn="auto">
              <a:spcBef>
                <a:spcPts val="0"/>
              </a:spcBef>
              <a:spcAft>
                <a:spcPts val="0"/>
              </a:spcAft>
              <a:defRPr sz="2000" b="1" kern="1200">
                <a:solidFill>
                  <a:schemeClr val="tx1">
                    <a:tint val="75000"/>
                  </a:schemeClr>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a:lstStyle>
          <a:p>
            <a:pPr algn="r">
              <a:defRPr/>
            </a:pPr>
            <a:fld id="{00D930EB-AB0F-466F-BAC0-3EB031895FD8}" type="slidenum">
              <a:rPr lang="en-US" smtClean="0"/>
              <a:t>‹#›</a:t>
            </a:fld>
            <a:endParaRPr lang="en-US" dirty="0"/>
          </a:p>
        </p:txBody>
      </p:sp>
    </p:spTree>
    <p:extLst>
      <p:ext uri="{BB962C8B-B14F-4D97-AF65-F5344CB8AC3E}">
        <p14:creationId xmlns:p14="http://schemas.microsoft.com/office/powerpoint/2010/main" val="3549420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0" y="0"/>
            <a:ext cx="91440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0" y="1447800"/>
            <a:ext cx="91440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cxnSp>
        <p:nvCxnSpPr>
          <p:cNvPr id="9" name="Straight Connector 8"/>
          <p:cNvCxnSpPr/>
          <p:nvPr userDrawn="1"/>
        </p:nvCxnSpPr>
        <p:spPr>
          <a:xfrm>
            <a:off x="0" y="1371600"/>
            <a:ext cx="9144000"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0" y="1447800"/>
            <a:ext cx="91440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0" y="1295400"/>
            <a:ext cx="9144000"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133" r:id="rId1"/>
    <p:sldLayoutId id="2147484131" r:id="rId2"/>
    <p:sldLayoutId id="2147484132" r:id="rId3"/>
    <p:sldLayoutId id="2147484134" r:id="rId4"/>
    <p:sldLayoutId id="2147484135" r:id="rId5"/>
    <p:sldLayoutId id="2147484136" r:id="rId6"/>
    <p:sldLayoutId id="2147484137" r:id="rId7"/>
    <p:sldLayoutId id="2147484138" r:id="rId8"/>
    <p:sldLayoutId id="2147484139" r:id="rId9"/>
    <p:sldLayoutId id="2147484140" r:id="rId10"/>
    <p:sldLayoutId id="2147484141" r:id="rId11"/>
    <p:sldLayoutId id="2147484143" r:id="rId12"/>
  </p:sldLayoutIdLst>
  <p:hf hdr="0" dt="0"/>
  <p:txStyles>
    <p:titleStyle>
      <a:lvl1pPr algn="ctr" rtl="0" eaLnBrk="0" fontAlgn="base" hangingPunct="0">
        <a:spcBef>
          <a:spcPct val="0"/>
        </a:spcBef>
        <a:spcAft>
          <a:spcPct val="0"/>
        </a:spcAft>
        <a:defRPr sz="3900" kern="1200">
          <a:solidFill>
            <a:schemeClr val="tx1"/>
          </a:solidFill>
          <a:latin typeface="+mj-lt"/>
          <a:ea typeface="+mj-ea"/>
          <a:cs typeface="+mj-cs"/>
        </a:defRPr>
      </a:lvl1pPr>
      <a:lvl2pPr algn="ctr" rtl="0" eaLnBrk="0" fontAlgn="base" hangingPunct="0">
        <a:spcBef>
          <a:spcPct val="0"/>
        </a:spcBef>
        <a:spcAft>
          <a:spcPct val="0"/>
        </a:spcAft>
        <a:defRPr sz="3900">
          <a:solidFill>
            <a:schemeClr val="tx1"/>
          </a:solidFill>
          <a:latin typeface="Calibri" pitchFamily="34" charset="0"/>
        </a:defRPr>
      </a:lvl2pPr>
      <a:lvl3pPr algn="ctr" rtl="0" eaLnBrk="0" fontAlgn="base" hangingPunct="0">
        <a:spcBef>
          <a:spcPct val="0"/>
        </a:spcBef>
        <a:spcAft>
          <a:spcPct val="0"/>
        </a:spcAft>
        <a:defRPr sz="3900">
          <a:solidFill>
            <a:schemeClr val="tx1"/>
          </a:solidFill>
          <a:latin typeface="Calibri" pitchFamily="34" charset="0"/>
        </a:defRPr>
      </a:lvl3pPr>
      <a:lvl4pPr algn="ctr" rtl="0" eaLnBrk="0" fontAlgn="base" hangingPunct="0">
        <a:spcBef>
          <a:spcPct val="0"/>
        </a:spcBef>
        <a:spcAft>
          <a:spcPct val="0"/>
        </a:spcAft>
        <a:defRPr sz="3900">
          <a:solidFill>
            <a:schemeClr val="tx1"/>
          </a:solidFill>
          <a:latin typeface="Calibri" pitchFamily="34" charset="0"/>
        </a:defRPr>
      </a:lvl4pPr>
      <a:lvl5pPr algn="ctr" rtl="0" eaLnBrk="0" fontAlgn="base" hangingPunct="0">
        <a:spcBef>
          <a:spcPct val="0"/>
        </a:spcBef>
        <a:spcAft>
          <a:spcPct val="0"/>
        </a:spcAft>
        <a:defRPr sz="3900">
          <a:solidFill>
            <a:schemeClr val="tx1"/>
          </a:solidFill>
          <a:latin typeface="Calibri" pitchFamily="34" charset="0"/>
        </a:defRPr>
      </a:lvl5pPr>
      <a:lvl6pPr marL="457200" algn="ctr" rtl="0" fontAlgn="base">
        <a:spcBef>
          <a:spcPct val="0"/>
        </a:spcBef>
        <a:spcAft>
          <a:spcPct val="0"/>
        </a:spcAft>
        <a:defRPr sz="3900">
          <a:solidFill>
            <a:schemeClr val="tx1"/>
          </a:solidFill>
          <a:latin typeface="Calibri" pitchFamily="34" charset="0"/>
        </a:defRPr>
      </a:lvl6pPr>
      <a:lvl7pPr marL="914400" algn="ctr" rtl="0" fontAlgn="base">
        <a:spcBef>
          <a:spcPct val="0"/>
        </a:spcBef>
        <a:spcAft>
          <a:spcPct val="0"/>
        </a:spcAft>
        <a:defRPr sz="3900">
          <a:solidFill>
            <a:schemeClr val="tx1"/>
          </a:solidFill>
          <a:latin typeface="Calibri" pitchFamily="34" charset="0"/>
        </a:defRPr>
      </a:lvl7pPr>
      <a:lvl8pPr marL="1371600" algn="ctr" rtl="0" fontAlgn="base">
        <a:spcBef>
          <a:spcPct val="0"/>
        </a:spcBef>
        <a:spcAft>
          <a:spcPct val="0"/>
        </a:spcAft>
        <a:defRPr sz="3900">
          <a:solidFill>
            <a:schemeClr val="tx1"/>
          </a:solidFill>
          <a:latin typeface="Calibri" pitchFamily="34" charset="0"/>
        </a:defRPr>
      </a:lvl8pPr>
      <a:lvl9pPr marL="1828800" algn="ctr" rtl="0" fontAlgn="base">
        <a:spcBef>
          <a:spcPct val="0"/>
        </a:spcBef>
        <a:spcAft>
          <a:spcPct val="0"/>
        </a:spcAft>
        <a:defRPr sz="39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0" y="1447800"/>
            <a:ext cx="7467600" cy="2362200"/>
          </a:xfrm>
        </p:spPr>
        <p:txBody>
          <a:bodyPr/>
          <a:lstStyle/>
          <a:p>
            <a:pPr eaLnBrk="1" hangingPunct="1"/>
            <a:r>
              <a:rPr lang="en-US" altLang="en-US" sz="3800" dirty="0">
                <a:solidFill>
                  <a:srgbClr val="0070C0"/>
                </a:solidFill>
              </a:rPr>
              <a:t>Business associations</a:t>
            </a:r>
            <a:br>
              <a:rPr lang="en-US" altLang="en-US" sz="3800" dirty="0">
                <a:solidFill>
                  <a:srgbClr val="0070C0"/>
                </a:solidFill>
              </a:rPr>
            </a:br>
            <a:r>
              <a:rPr lang="en-US" altLang="en-US" sz="2800" dirty="0">
                <a:solidFill>
                  <a:srgbClr val="0070C0"/>
                </a:solidFill>
              </a:rPr>
              <a:t>Chapter 3:</a:t>
            </a:r>
            <a:br>
              <a:rPr lang="en-US" altLang="en-US" sz="2800" dirty="0">
                <a:solidFill>
                  <a:srgbClr val="0070C0"/>
                </a:solidFill>
              </a:rPr>
            </a:br>
            <a:r>
              <a:rPr lang="en-US" altLang="en-US" dirty="0">
                <a:solidFill>
                  <a:srgbClr val="0070C0"/>
                </a:solidFill>
              </a:rPr>
              <a:t>Internal governance (corporate governance)</a:t>
            </a:r>
          </a:p>
        </p:txBody>
      </p:sp>
      <p:sp>
        <p:nvSpPr>
          <p:cNvPr id="12291" name="Rectangle 3"/>
          <p:cNvSpPr>
            <a:spLocks noGrp="1" noChangeArrowheads="1"/>
          </p:cNvSpPr>
          <p:nvPr>
            <p:ph type="subTitle" idx="1"/>
          </p:nvPr>
        </p:nvSpPr>
        <p:spPr>
          <a:xfrm>
            <a:off x="0" y="3810000"/>
            <a:ext cx="7467600" cy="2638425"/>
          </a:xfrm>
        </p:spPr>
        <p:txBody>
          <a:bodyPr/>
          <a:lstStyle/>
          <a:p>
            <a:pPr marL="1828800" eaLnBrk="1" hangingPunct="1">
              <a:lnSpc>
                <a:spcPct val="80000"/>
              </a:lnSpc>
              <a:defRPr/>
            </a:pPr>
            <a:r>
              <a:rPr lang="en-US" sz="2800" dirty="0"/>
              <a:t>Prof. Amitai Aviram</a:t>
            </a:r>
          </a:p>
          <a:p>
            <a:pPr marL="1828800" eaLnBrk="1" hangingPunct="1">
              <a:lnSpc>
                <a:spcPct val="80000"/>
              </a:lnSpc>
              <a:defRPr/>
            </a:pPr>
            <a:r>
              <a:rPr lang="en-US" sz="1800" dirty="0"/>
              <a:t>Aviram@illinois.edu</a:t>
            </a:r>
          </a:p>
          <a:p>
            <a:pPr marL="1828800" eaLnBrk="1" hangingPunct="1">
              <a:lnSpc>
                <a:spcPct val="80000"/>
              </a:lnSpc>
              <a:defRPr/>
            </a:pPr>
            <a:r>
              <a:rPr lang="en-US" sz="2800" dirty="0"/>
              <a:t>University of Illinois College of Law</a:t>
            </a:r>
          </a:p>
          <a:p>
            <a:pPr marL="1828800" eaLnBrk="1" hangingPunct="1">
              <a:lnSpc>
                <a:spcPct val="80000"/>
              </a:lnSpc>
              <a:defRPr/>
            </a:pPr>
            <a:r>
              <a:rPr lang="en-US" sz="1800" dirty="0"/>
              <a:t>Copyright </a:t>
            </a:r>
            <a:r>
              <a:rPr lang="en-US" sz="1800" dirty="0">
                <a:latin typeface="Tahoma" pitchFamily="34" charset="0"/>
              </a:rPr>
              <a:t>©</a:t>
            </a:r>
            <a:r>
              <a:rPr lang="en-US" sz="1800" dirty="0"/>
              <a:t> Amitai Aviram.  All Rights Reserved</a:t>
            </a:r>
          </a:p>
          <a:p>
            <a:pPr eaLnBrk="1" hangingPunct="1">
              <a:lnSpc>
                <a:spcPct val="80000"/>
              </a:lnSpc>
              <a:defRPr/>
            </a:pPr>
            <a:endParaRPr lang="en-US" sz="2000" b="1" u="sng" dirty="0"/>
          </a:p>
          <a:p>
            <a:pPr eaLnBrk="1" hangingPunct="1">
              <a:lnSpc>
                <a:spcPct val="80000"/>
              </a:lnSpc>
              <a:defRPr/>
            </a:pPr>
            <a:endParaRPr lang="en-US" sz="2000" b="1" u="sng" dirty="0"/>
          </a:p>
          <a:p>
            <a:pPr eaLnBrk="1" hangingPunct="1">
              <a:lnSpc>
                <a:spcPct val="80000"/>
              </a:lnSpc>
              <a:defRPr/>
            </a:pPr>
            <a:r>
              <a:rPr lang="en-US" sz="2800" b="1" u="sng" dirty="0"/>
              <a:t>F21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Rectangle 2"/>
          <p:cNvSpPr>
            <a:spLocks noGrp="1" noChangeArrowheads="1"/>
          </p:cNvSpPr>
          <p:nvPr>
            <p:ph type="title"/>
          </p:nvPr>
        </p:nvSpPr>
        <p:spPr>
          <a:xfrm>
            <a:off x="0" y="0"/>
            <a:ext cx="9144000" cy="1295400"/>
          </a:xfrm>
        </p:spPr>
        <p:txBody>
          <a:bodyPr/>
          <a:lstStyle/>
          <a:p>
            <a:pPr eaLnBrk="1" hangingPunct="1"/>
            <a:r>
              <a:rPr lang="en-US" altLang="en-US" dirty="0"/>
              <a:t>Private paternalism</a:t>
            </a:r>
            <a:br>
              <a:rPr lang="en-US" altLang="en-US" dirty="0"/>
            </a:br>
            <a:r>
              <a:rPr lang="en-US" altLang="en-US" sz="3600" dirty="0"/>
              <a:t>Challenging an actor’s behavior</a:t>
            </a:r>
            <a:endParaRPr lang="en-US" altLang="en-US" sz="3500" dirty="0"/>
          </a:p>
        </p:txBody>
      </p:sp>
      <p:sp>
        <p:nvSpPr>
          <p:cNvPr id="28677"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dirty="0"/>
              <a:t>B gets two distinct challenges vs. A’s behavior (acts &amp; omissions)</a:t>
            </a:r>
          </a:p>
          <a:p>
            <a:pPr lvl="1" eaLnBrk="1" hangingPunct="1">
              <a:spcBef>
                <a:spcPct val="0"/>
              </a:spcBef>
            </a:pPr>
            <a:r>
              <a:rPr lang="en-US" altLang="en-US" sz="2000" dirty="0"/>
              <a:t>Authority: A did not have the right to do the particular act on B’s behalf</a:t>
            </a:r>
            <a:endParaRPr lang="en-US" altLang="en-US" sz="1800" dirty="0"/>
          </a:p>
          <a:p>
            <a:pPr lvl="1" eaLnBrk="1" hangingPunct="1">
              <a:spcBef>
                <a:spcPct val="0"/>
              </a:spcBef>
            </a:pPr>
            <a:r>
              <a:rPr lang="en-US" altLang="en-US" sz="2000" dirty="0"/>
              <a:t>Fiduciary duty: A’s behavior had an improper purpose (wasn’t in B’s interest)</a:t>
            </a:r>
            <a:endParaRPr lang="en-US" altLang="en-US" sz="1700" dirty="0"/>
          </a:p>
          <a:p>
            <a:pPr marL="342900" lvl="1" indent="-342900" eaLnBrk="1" hangingPunct="1">
              <a:spcBef>
                <a:spcPct val="0"/>
              </a:spcBef>
              <a:buFont typeface="Arial" charset="0"/>
              <a:buChar char="•"/>
            </a:pPr>
            <a:endParaRPr lang="en-US" altLang="en-US" sz="2400" dirty="0"/>
          </a:p>
          <a:p>
            <a:pPr marL="342900" lvl="1" indent="-342900" eaLnBrk="1" hangingPunct="1">
              <a:spcBef>
                <a:spcPct val="0"/>
              </a:spcBef>
              <a:buFont typeface="Arial" charset="0"/>
              <a:buChar char="•"/>
            </a:pPr>
            <a:r>
              <a:rPr lang="en-US" altLang="en-US" sz="2400" dirty="0"/>
              <a:t>Conduct authority analysis as we’ve learned in Section 1c4 </a:t>
            </a:r>
            <a:r>
              <a:rPr lang="en-US" sz="2000" dirty="0"/>
              <a:t>[R3A §3.01]</a:t>
            </a:r>
            <a:endParaRPr lang="en-US" altLang="en-US" sz="2400" dirty="0"/>
          </a:p>
          <a:p>
            <a:pPr marL="971550" lvl="1" indent="-571500" eaLnBrk="1" hangingPunct="1">
              <a:spcBef>
                <a:spcPts val="0"/>
              </a:spcBef>
              <a:buFont typeface="Wingdings" pitchFamily="2" charset="2"/>
              <a:buAutoNum type="arabicPeriod"/>
              <a:defRPr/>
            </a:pPr>
            <a:r>
              <a:rPr lang="en-US" sz="2000" dirty="0"/>
              <a:t>Manifestations by B that are perceived by A (this includes agreements between A&amp;B, bylaws, charter &amp; law)</a:t>
            </a:r>
          </a:p>
          <a:p>
            <a:pPr marL="971550" lvl="1" indent="-571500" eaLnBrk="1" hangingPunct="1">
              <a:spcBef>
                <a:spcPts val="0"/>
              </a:spcBef>
              <a:buFont typeface="Wingdings" pitchFamily="2" charset="2"/>
              <a:buAutoNum type="arabicPeriod"/>
              <a:defRPr/>
            </a:pPr>
            <a:r>
              <a:rPr lang="en-US" sz="2000" dirty="0"/>
              <a:t>These manifestation cause A to reasonably believe that A is authorized to act in a certain way on behalf of B</a:t>
            </a:r>
            <a:endParaRPr lang="en-US" sz="1000" dirty="0"/>
          </a:p>
          <a:p>
            <a:pPr lvl="1" eaLnBrk="1" hangingPunct="1">
              <a:spcBef>
                <a:spcPct val="0"/>
              </a:spcBef>
            </a:pPr>
            <a:r>
              <a:rPr lang="en-US" altLang="en-US" sz="2000" dirty="0"/>
              <a:t>R3A §2.02(1): A has authority for acts that are “necessary or incidental” to achieving the principal’s objectives</a:t>
            </a:r>
          </a:p>
          <a:p>
            <a:pPr eaLnBrk="1" hangingPunct="1">
              <a:spcBef>
                <a:spcPct val="0"/>
              </a:spcBef>
            </a:pPr>
            <a:endParaRPr lang="en-US" altLang="en-US" sz="2400" dirty="0"/>
          </a:p>
          <a:p>
            <a:pPr eaLnBrk="1" hangingPunct="1">
              <a:spcBef>
                <a:spcPct val="0"/>
              </a:spcBef>
            </a:pPr>
            <a:r>
              <a:rPr lang="en-US" altLang="en-US" sz="2400" dirty="0"/>
              <a:t>We will learn how to conduct FD analysis in sections 3a2/3a3</a:t>
            </a:r>
          </a:p>
          <a:p>
            <a:pPr lvl="1" eaLnBrk="1" hangingPunct="1">
              <a:spcBef>
                <a:spcPct val="0"/>
              </a:spcBef>
            </a:pPr>
            <a:r>
              <a:rPr lang="en-US" altLang="en-US" sz="2000" dirty="0"/>
              <a:t>In the remainder of the class we will discuss the idea behind FD – private paternalism</a:t>
            </a:r>
          </a:p>
        </p:txBody>
      </p:sp>
    </p:spTree>
    <p:extLst>
      <p:ext uri="{BB962C8B-B14F-4D97-AF65-F5344CB8AC3E}">
        <p14:creationId xmlns:p14="http://schemas.microsoft.com/office/powerpoint/2010/main" val="5938409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a:xfrm>
            <a:off x="0" y="0"/>
            <a:ext cx="9144000" cy="1295400"/>
          </a:xfrm>
        </p:spPr>
        <p:txBody>
          <a:bodyPr/>
          <a:lstStyle/>
          <a:p>
            <a:pPr algn="ctr" eaLnBrk="1" hangingPunct="1"/>
            <a:r>
              <a:rPr lang="en-US" altLang="en-US" dirty="0"/>
              <a:t>Termination in agency</a:t>
            </a:r>
            <a:br>
              <a:rPr lang="en-US" altLang="en-US" dirty="0"/>
            </a:br>
            <a:r>
              <a:rPr lang="en-US" altLang="en-US" sz="3500" dirty="0"/>
              <a:t>Terminating agent’s apparent authority </a:t>
            </a:r>
            <a:r>
              <a:rPr lang="en-US" altLang="en-US" sz="2400" dirty="0"/>
              <a:t>[R3A §3.11]</a:t>
            </a:r>
          </a:p>
        </p:txBody>
      </p:sp>
      <p:sp>
        <p:nvSpPr>
          <p:cNvPr id="21509" name="Rectangle 3"/>
          <p:cNvSpPr>
            <a:spLocks noGrp="1" noChangeArrowheads="1"/>
          </p:cNvSpPr>
          <p:nvPr>
            <p:ph type="body" idx="1"/>
          </p:nvPr>
        </p:nvSpPr>
        <p:spPr>
          <a:xfrm>
            <a:off x="0" y="1447800"/>
            <a:ext cx="9144000" cy="5410200"/>
          </a:xfrm>
        </p:spPr>
        <p:txBody>
          <a:bodyPr/>
          <a:lstStyle/>
          <a:p>
            <a:pPr eaLnBrk="1" hangingPunct="1">
              <a:spcBef>
                <a:spcPts val="0"/>
              </a:spcBef>
            </a:pPr>
            <a:r>
              <a:rPr lang="en-US" altLang="en-US" sz="2400" dirty="0"/>
              <a:t>Termination of actual authority does not end any apparent authority held by the agent</a:t>
            </a:r>
          </a:p>
          <a:p>
            <a:pPr lvl="1" eaLnBrk="1" hangingPunct="1">
              <a:spcBef>
                <a:spcPts val="0"/>
              </a:spcBef>
            </a:pPr>
            <a:r>
              <a:rPr lang="en-US" altLang="en-US" sz="2000" dirty="0">
                <a:solidFill>
                  <a:srgbClr val="FF0000"/>
                </a:solidFill>
              </a:rPr>
              <a:t>Why is there a separate rule for terminating apparent authority?</a:t>
            </a:r>
            <a:endParaRPr lang="en-US" altLang="en-US" sz="2000" dirty="0"/>
          </a:p>
          <a:p>
            <a:pPr eaLnBrk="1" hangingPunct="1">
              <a:spcBef>
                <a:spcPts val="0"/>
              </a:spcBef>
            </a:pPr>
            <a:r>
              <a:rPr lang="en-US" altLang="en-US" sz="2400" dirty="0"/>
              <a:t>Apparent authority ends when it is no longer reasonable for T to believe that the agent continues to act with actual authority</a:t>
            </a:r>
          </a:p>
          <a:p>
            <a:pPr eaLnBrk="1" hangingPunct="1">
              <a:spcBef>
                <a:spcPts val="0"/>
              </a:spcBef>
            </a:pPr>
            <a:endParaRPr lang="en-US" altLang="en-US" sz="2400" dirty="0"/>
          </a:p>
          <a:p>
            <a:pPr eaLnBrk="1" hangingPunct="1">
              <a:spcBef>
                <a:spcPts val="0"/>
              </a:spcBef>
            </a:pPr>
            <a:r>
              <a:rPr lang="en-US" altLang="en-US" sz="2400" dirty="0"/>
              <a:t>Hypo 1: Supermarket tells one of its cashiers that she’s fired</a:t>
            </a:r>
          </a:p>
          <a:p>
            <a:pPr lvl="1" eaLnBrk="1" hangingPunct="1">
              <a:spcBef>
                <a:spcPts val="0"/>
              </a:spcBef>
            </a:pPr>
            <a:r>
              <a:rPr lang="en-US" altLang="en-US" sz="2000" dirty="0">
                <a:solidFill>
                  <a:srgbClr val="FF0000"/>
                </a:solidFill>
              </a:rPr>
              <a:t>Is actual authority terminated?</a:t>
            </a:r>
          </a:p>
          <a:p>
            <a:pPr lvl="1" eaLnBrk="1" hangingPunct="1">
              <a:spcBef>
                <a:spcPts val="0"/>
              </a:spcBef>
            </a:pPr>
            <a:r>
              <a:rPr lang="en-US" altLang="en-US" sz="2000" dirty="0">
                <a:solidFill>
                  <a:srgbClr val="FF0000"/>
                </a:solidFill>
              </a:rPr>
              <a:t>How can it terminate the cashier’s apparent authority?</a:t>
            </a:r>
          </a:p>
          <a:p>
            <a:pPr eaLnBrk="1" hangingPunct="1">
              <a:spcBef>
                <a:spcPts val="0"/>
              </a:spcBef>
            </a:pPr>
            <a:r>
              <a:rPr lang="en-US" altLang="en-US" sz="2400" dirty="0"/>
              <a:t>Hypo 2: Now, supermarket fires a manager responsible for purchases of produce</a:t>
            </a:r>
          </a:p>
          <a:p>
            <a:pPr lvl="1" eaLnBrk="1" hangingPunct="1">
              <a:spcBef>
                <a:spcPts val="0"/>
              </a:spcBef>
            </a:pPr>
            <a:r>
              <a:rPr lang="en-US" altLang="en-US" sz="2000" dirty="0">
                <a:solidFill>
                  <a:srgbClr val="FF0000"/>
                </a:solidFill>
              </a:rPr>
              <a:t>If the manager now orders another shipment of produce on the supermarket’s behalf, must the supermarket pay?</a:t>
            </a:r>
          </a:p>
          <a:p>
            <a:pPr lvl="1" eaLnBrk="1" hangingPunct="1">
              <a:spcBef>
                <a:spcPts val="0"/>
              </a:spcBef>
            </a:pPr>
            <a:r>
              <a:rPr lang="en-US" altLang="en-US" sz="2000" dirty="0">
                <a:solidFill>
                  <a:srgbClr val="FF0000"/>
                </a:solidFill>
              </a:rPr>
              <a:t>How can it terminate the manager’s apparent authority?</a:t>
            </a:r>
            <a:endParaRPr lang="en-US" altLang="en-US" sz="2400" dirty="0"/>
          </a:p>
        </p:txBody>
      </p:sp>
    </p:spTree>
    <p:extLst>
      <p:ext uri="{BB962C8B-B14F-4D97-AF65-F5344CB8AC3E}">
        <p14:creationId xmlns:p14="http://schemas.microsoft.com/office/powerpoint/2010/main" val="262003664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ltLang="en-US" dirty="0"/>
              <a:t>Termination in firms</a:t>
            </a:r>
            <a:br>
              <a:rPr lang="en-US" altLang="en-US" dirty="0"/>
            </a:br>
            <a:r>
              <a:rPr lang="en-US" altLang="en-US" sz="3500" dirty="0"/>
              <a:t>Types of dissolution</a:t>
            </a:r>
          </a:p>
        </p:txBody>
      </p:sp>
      <p:sp>
        <p:nvSpPr>
          <p:cNvPr id="43011" name="Rectangle 3"/>
          <p:cNvSpPr>
            <a:spLocks noGrp="1" noChangeArrowheads="1"/>
          </p:cNvSpPr>
          <p:nvPr>
            <p:ph type="body" idx="1"/>
          </p:nvPr>
        </p:nvSpPr>
        <p:spPr>
          <a:xfrm>
            <a:off x="0" y="1447800"/>
            <a:ext cx="9144000" cy="5410200"/>
          </a:xfrm>
        </p:spPr>
        <p:txBody>
          <a:bodyPr/>
          <a:lstStyle/>
          <a:p>
            <a:pPr>
              <a:spcBef>
                <a:spcPct val="0"/>
              </a:spcBef>
            </a:pPr>
            <a:r>
              <a:rPr lang="en-US" altLang="en-US" sz="2400" b="1" dirty="0"/>
              <a:t>Voluntary dissolution</a:t>
            </a:r>
            <a:r>
              <a:rPr lang="en-US" altLang="en-US" sz="2400" dirty="0"/>
              <a:t>: firm acts to dissolve itself</a:t>
            </a:r>
          </a:p>
          <a:p>
            <a:pPr lvl="1">
              <a:spcBef>
                <a:spcPct val="0"/>
              </a:spcBef>
            </a:pPr>
            <a:r>
              <a:rPr lang="en-US" altLang="en-US" sz="2000" dirty="0"/>
              <a:t>Corporation: board &amp; SH vote (DGCL §275; MBCA §14.02)</a:t>
            </a:r>
          </a:p>
          <a:p>
            <a:pPr lvl="1">
              <a:spcBef>
                <a:spcPct val="0"/>
              </a:spcBef>
            </a:pPr>
            <a:r>
              <a:rPr lang="en-US" altLang="en-US" sz="2000" dirty="0"/>
              <a:t>Partnership: by unanimous vote of partners</a:t>
            </a:r>
          </a:p>
          <a:p>
            <a:pPr>
              <a:spcBef>
                <a:spcPct val="0"/>
              </a:spcBef>
            </a:pPr>
            <a:r>
              <a:rPr lang="en-US" altLang="en-US" sz="2400" b="1" dirty="0"/>
              <a:t>Forced dissolution</a:t>
            </a:r>
            <a:r>
              <a:rPr lang="en-US" altLang="en-US" sz="2400" dirty="0"/>
              <a:t>: dissolution by unilateral action of any SH</a:t>
            </a:r>
            <a:endParaRPr lang="en-US" altLang="en-US" sz="2400" b="1" dirty="0"/>
          </a:p>
          <a:p>
            <a:pPr lvl="1">
              <a:spcBef>
                <a:spcPct val="0"/>
              </a:spcBef>
            </a:pPr>
            <a:r>
              <a:rPr lang="en-US" altLang="en-US" sz="2000" dirty="0"/>
              <a:t>Corporation: individual SH has </a:t>
            </a:r>
            <a:r>
              <a:rPr lang="en-US" altLang="en-US" sz="2000" b="1" u="sng" dirty="0"/>
              <a:t>no right/power to dissolve</a:t>
            </a:r>
            <a:endParaRPr lang="en-US" altLang="en-US" sz="2000" dirty="0"/>
          </a:p>
          <a:p>
            <a:pPr lvl="1">
              <a:spcBef>
                <a:spcPct val="0"/>
              </a:spcBef>
            </a:pPr>
            <a:r>
              <a:rPr lang="en-US" altLang="en-US" sz="2000" dirty="0"/>
              <a:t>Partnership: yes, by default (under the 1914 UPA, dissolution was mandatory)</a:t>
            </a:r>
          </a:p>
          <a:p>
            <a:pPr>
              <a:spcBef>
                <a:spcPct val="0"/>
              </a:spcBef>
            </a:pPr>
            <a:r>
              <a:rPr lang="en-US" altLang="en-US" sz="2400" b="1" dirty="0"/>
              <a:t>Statutory dissolution</a:t>
            </a:r>
            <a:r>
              <a:rPr lang="en-US" altLang="en-US" sz="2400" dirty="0"/>
              <a:t>: court/gov’t forces firm to dissolve</a:t>
            </a:r>
            <a:endParaRPr lang="en-US" altLang="en-US" sz="2400" b="1" dirty="0"/>
          </a:p>
          <a:p>
            <a:pPr lvl="1">
              <a:spcBef>
                <a:spcPct val="0"/>
              </a:spcBef>
            </a:pPr>
            <a:r>
              <a:rPr lang="en-US" altLang="en-US" sz="2000" b="1" dirty="0"/>
              <a:t>Administrative</a:t>
            </a:r>
            <a:r>
              <a:rPr lang="en-US" altLang="en-US" sz="2000" dirty="0"/>
              <a:t> (DGCL §284; MBCA §14.20)</a:t>
            </a:r>
          </a:p>
          <a:p>
            <a:pPr lvl="1">
              <a:spcBef>
                <a:spcPct val="0"/>
              </a:spcBef>
            </a:pPr>
            <a:r>
              <a:rPr lang="en-US" altLang="en-US" sz="2000" b="1" dirty="0"/>
              <a:t>Judicial</a:t>
            </a:r>
            <a:r>
              <a:rPr lang="en-US" altLang="en-US" sz="2000" dirty="0"/>
              <a:t>: Individual SH/partner can petition court to dissolve in some cases (MBCA §14.30; UPA 801(5),(6))</a:t>
            </a:r>
          </a:p>
        </p:txBody>
      </p:sp>
    </p:spTree>
    <p:extLst>
      <p:ext uri="{BB962C8B-B14F-4D97-AF65-F5344CB8AC3E}">
        <p14:creationId xmlns:p14="http://schemas.microsoft.com/office/powerpoint/2010/main" val="21466552"/>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0" y="0"/>
            <a:ext cx="9144000" cy="1295400"/>
          </a:xfrm>
        </p:spPr>
        <p:txBody>
          <a:bodyPr/>
          <a:lstStyle/>
          <a:p>
            <a:r>
              <a:rPr lang="en-US" altLang="en-US" dirty="0"/>
              <a:t>Termination in firms</a:t>
            </a:r>
            <a:br>
              <a:rPr lang="en-US" altLang="en-US" dirty="0"/>
            </a:br>
            <a:r>
              <a:rPr lang="en-US" altLang="en-US" sz="3500" dirty="0"/>
              <a:t>Delaware corporations</a:t>
            </a:r>
            <a:endParaRPr lang="en-US" altLang="en-US" dirty="0"/>
          </a:p>
        </p:txBody>
      </p:sp>
      <p:sp>
        <p:nvSpPr>
          <p:cNvPr id="51203" name="Rectangle 3"/>
          <p:cNvSpPr>
            <a:spLocks noGrp="1" noChangeArrowheads="1"/>
          </p:cNvSpPr>
          <p:nvPr>
            <p:ph type="body" idx="1"/>
          </p:nvPr>
        </p:nvSpPr>
        <p:spPr>
          <a:xfrm>
            <a:off x="0" y="1447800"/>
            <a:ext cx="9144000" cy="5410200"/>
          </a:xfrm>
        </p:spPr>
        <p:txBody>
          <a:bodyPr/>
          <a:lstStyle/>
          <a:p>
            <a:pPr>
              <a:spcBef>
                <a:spcPts val="0"/>
              </a:spcBef>
            </a:pPr>
            <a:r>
              <a:rPr lang="en-US" altLang="en-US" sz="2400" b="1" u="sng" dirty="0"/>
              <a:t>Voluntary</a:t>
            </a:r>
            <a:r>
              <a:rPr lang="en-US" altLang="en-US" sz="2400" dirty="0"/>
              <a:t>: Board vote + SH vote + Filing [DGCL §275]</a:t>
            </a:r>
          </a:p>
          <a:p>
            <a:pPr>
              <a:spcBef>
                <a:spcPts val="0"/>
              </a:spcBef>
            </a:pPr>
            <a:r>
              <a:rPr lang="en-US" altLang="en-US" sz="2400" b="1" u="sng" dirty="0"/>
              <a:t>Forced</a:t>
            </a:r>
            <a:r>
              <a:rPr lang="en-US" altLang="en-US" sz="2400" dirty="0"/>
              <a:t>: no unilateral right for SH to dissolve</a:t>
            </a:r>
            <a:endParaRPr lang="en-US" altLang="en-US" sz="2400" b="1" u="sng" dirty="0"/>
          </a:p>
          <a:p>
            <a:pPr>
              <a:spcBef>
                <a:spcPts val="0"/>
              </a:spcBef>
            </a:pPr>
            <a:r>
              <a:rPr lang="en-US" altLang="en-US" sz="2400" b="1" u="sng" dirty="0"/>
              <a:t>Statutory</a:t>
            </a:r>
          </a:p>
          <a:p>
            <a:pPr lvl="1">
              <a:spcBef>
                <a:spcPts val="0"/>
              </a:spcBef>
            </a:pPr>
            <a:r>
              <a:rPr lang="en-US" altLang="en-US" sz="2000" b="1" u="sng" dirty="0"/>
              <a:t>Administrative</a:t>
            </a:r>
            <a:r>
              <a:rPr lang="en-US" altLang="en-US" sz="2000" dirty="0"/>
              <a:t>: Delaware AG may sue to revoke a corporate charter “for abuse, misuse or nonuse of its corporate powers, privileges or franchises” [DGCL §284]</a:t>
            </a:r>
          </a:p>
          <a:p>
            <a:pPr lvl="1">
              <a:spcBef>
                <a:spcPts val="0"/>
              </a:spcBef>
            </a:pPr>
            <a:r>
              <a:rPr lang="en-US" altLang="en-US" sz="2000" b="1" u="sng" dirty="0"/>
              <a:t>Judicial</a:t>
            </a:r>
            <a:r>
              <a:rPr lang="en-US" altLang="en-US" sz="2000" dirty="0"/>
              <a:t>: No right of dissolution for “oppression” </a:t>
            </a:r>
          </a:p>
          <a:p>
            <a:pPr lvl="2">
              <a:spcBef>
                <a:spcPts val="0"/>
              </a:spcBef>
            </a:pPr>
            <a:r>
              <a:rPr lang="en-US" altLang="en-US" sz="1900" i="1" dirty="0"/>
              <a:t>Nixon v. Blackwell</a:t>
            </a:r>
            <a:r>
              <a:rPr lang="en-US" altLang="en-US" sz="1900" dirty="0"/>
              <a:t> (Del. 1993): Court-imposed buy-outs are inappropriate because contractual protection is available to MSHs</a:t>
            </a:r>
          </a:p>
          <a:p>
            <a:pPr lvl="2">
              <a:spcBef>
                <a:spcPts val="0"/>
              </a:spcBef>
            </a:pPr>
            <a:r>
              <a:rPr lang="en-US" altLang="en-US" sz="1900" dirty="0">
                <a:solidFill>
                  <a:srgbClr val="FF0000"/>
                </a:solidFill>
              </a:rPr>
              <a:t>What’s the disadvantage of this approach?</a:t>
            </a:r>
          </a:p>
          <a:p>
            <a:pPr lvl="3">
              <a:spcBef>
                <a:spcPts val="0"/>
              </a:spcBef>
            </a:pPr>
            <a:r>
              <a:rPr lang="en-US" altLang="en-US" sz="1900" dirty="0">
                <a:solidFill>
                  <a:srgbClr val="FF0000"/>
                </a:solidFill>
              </a:rPr>
              <a:t>I.e., if parties can contract for dissolution, why should a court dissolve the corporation in situations not covered by an agreement?</a:t>
            </a:r>
          </a:p>
        </p:txBody>
      </p:sp>
    </p:spTree>
    <p:extLst>
      <p:ext uri="{BB962C8B-B14F-4D97-AF65-F5344CB8AC3E}">
        <p14:creationId xmlns:p14="http://schemas.microsoft.com/office/powerpoint/2010/main" val="91804747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Termination in firms</a:t>
            </a:r>
            <a:br>
              <a:rPr lang="en-US" altLang="en-US" dirty="0"/>
            </a:br>
            <a:r>
              <a:rPr lang="en-US" altLang="en-US" sz="3500" dirty="0"/>
              <a:t>Tradeoff between liberal &amp; restrictive dissolution</a:t>
            </a:r>
          </a:p>
        </p:txBody>
      </p:sp>
      <p:sp>
        <p:nvSpPr>
          <p:cNvPr id="44035" name="Rectangle 3"/>
          <p:cNvSpPr>
            <a:spLocks noGrp="1" noChangeArrowheads="1"/>
          </p:cNvSpPr>
          <p:nvPr>
            <p:ph type="body" idx="1"/>
          </p:nvPr>
        </p:nvSpPr>
        <p:spPr>
          <a:xfrm>
            <a:off x="0" y="1447800"/>
            <a:ext cx="9144000" cy="5410200"/>
          </a:xfrm>
        </p:spPr>
        <p:txBody>
          <a:bodyPr/>
          <a:lstStyle/>
          <a:p>
            <a:pPr>
              <a:spcBef>
                <a:spcPct val="0"/>
              </a:spcBef>
            </a:pPr>
            <a:r>
              <a:rPr lang="en-US" altLang="en-US" sz="2400" dirty="0"/>
              <a:t>Forced dissolution can be made easier or harder</a:t>
            </a:r>
          </a:p>
          <a:p>
            <a:pPr>
              <a:spcBef>
                <a:spcPct val="0"/>
              </a:spcBef>
            </a:pPr>
            <a:endParaRPr lang="en-US" altLang="en-US" sz="2400" dirty="0"/>
          </a:p>
          <a:p>
            <a:pPr lvl="1">
              <a:spcBef>
                <a:spcPct val="0"/>
              </a:spcBef>
              <a:buFont typeface="Wingdings" pitchFamily="2" charset="2"/>
              <a:buNone/>
            </a:pPr>
            <a:r>
              <a:rPr lang="en-US" altLang="en-US" sz="2400" dirty="0">
                <a:solidFill>
                  <a:srgbClr val="008000"/>
                </a:solidFill>
              </a:rPr>
              <a:t>Liberal</a:t>
            </a:r>
          </a:p>
          <a:p>
            <a:pPr lvl="1">
              <a:spcBef>
                <a:spcPct val="0"/>
              </a:spcBef>
            </a:pPr>
            <a:r>
              <a:rPr lang="en-US" altLang="en-US" sz="2400" u="sng" dirty="0"/>
              <a:t>Forced dissolution</a:t>
            </a:r>
            <a:r>
              <a:rPr lang="en-US" altLang="en-US" sz="2400" dirty="0"/>
              <a:t> allowed </a:t>
            </a:r>
            <a:r>
              <a:rPr lang="en-US" altLang="en-US" sz="1500" dirty="0"/>
              <a:t>(default under UPA; was mandatory under 1914 UPA)</a:t>
            </a:r>
          </a:p>
          <a:p>
            <a:pPr lvl="1">
              <a:spcBef>
                <a:spcPct val="0"/>
              </a:spcBef>
            </a:pPr>
            <a:r>
              <a:rPr lang="en-US" altLang="en-US" sz="2400" dirty="0"/>
              <a:t>Judicial dissolution if MSHs’ </a:t>
            </a:r>
            <a:r>
              <a:rPr lang="en-US" altLang="en-US" sz="2400" u="sng" dirty="0"/>
              <a:t>interests are frustrated</a:t>
            </a:r>
            <a:r>
              <a:rPr lang="en-US" altLang="en-US" sz="2400" dirty="0"/>
              <a:t> </a:t>
            </a:r>
            <a:r>
              <a:rPr lang="en-US" altLang="en-US" sz="1600" dirty="0"/>
              <a:t>(</a:t>
            </a:r>
            <a:r>
              <a:rPr lang="en-US" altLang="en-US" sz="1600" i="1" dirty="0" err="1"/>
              <a:t>Stuparich</a:t>
            </a:r>
            <a:r>
              <a:rPr lang="en-US" altLang="en-US" sz="1600" dirty="0"/>
              <a:t>)</a:t>
            </a:r>
          </a:p>
          <a:p>
            <a:pPr lvl="1">
              <a:spcBef>
                <a:spcPct val="0"/>
              </a:spcBef>
            </a:pPr>
            <a:r>
              <a:rPr lang="en-US" altLang="en-US" sz="2400" dirty="0"/>
              <a:t>Judicial dissolution if MSHs are </a:t>
            </a:r>
            <a:r>
              <a:rPr lang="en-US" altLang="en-US" sz="2400" u="sng" dirty="0"/>
              <a:t>oppressed</a:t>
            </a:r>
            <a:r>
              <a:rPr lang="en-US" altLang="en-US" sz="2000" dirty="0"/>
              <a:t> </a:t>
            </a:r>
            <a:r>
              <a:rPr lang="en-US" altLang="en-US" sz="1600" dirty="0"/>
              <a:t>(MBCA §14.30(2)(ii))</a:t>
            </a:r>
          </a:p>
          <a:p>
            <a:pPr lvl="1">
              <a:spcBef>
                <a:spcPct val="0"/>
              </a:spcBef>
            </a:pPr>
            <a:r>
              <a:rPr lang="en-US" altLang="en-US" sz="2400" dirty="0"/>
              <a:t>Judicial dissolution only due to </a:t>
            </a:r>
            <a:r>
              <a:rPr lang="en-US" altLang="en-US" sz="2400" u="sng" dirty="0"/>
              <a:t>fraud</a:t>
            </a:r>
            <a:r>
              <a:rPr lang="en-US" altLang="en-US" sz="2400" dirty="0"/>
              <a:t>/abuse </a:t>
            </a:r>
            <a:r>
              <a:rPr lang="en-US" altLang="en-US" sz="1600" dirty="0"/>
              <a:t>(DGCL §284)</a:t>
            </a:r>
          </a:p>
          <a:p>
            <a:pPr lvl="1">
              <a:spcBef>
                <a:spcPct val="0"/>
              </a:spcBef>
            </a:pPr>
            <a:r>
              <a:rPr lang="en-US" altLang="en-US" sz="2400" u="sng" dirty="0"/>
              <a:t>Only voluntary</a:t>
            </a:r>
            <a:r>
              <a:rPr lang="en-US" altLang="en-US" sz="2400" dirty="0"/>
              <a:t> dissolution allowed (majority vote)</a:t>
            </a:r>
          </a:p>
          <a:p>
            <a:pPr lvl="1">
              <a:spcBef>
                <a:spcPct val="0"/>
              </a:spcBef>
              <a:buFont typeface="Wingdings" pitchFamily="2" charset="2"/>
              <a:buNone/>
            </a:pPr>
            <a:r>
              <a:rPr lang="en-US" altLang="en-US" sz="2400" dirty="0">
                <a:solidFill>
                  <a:srgbClr val="008000"/>
                </a:solidFill>
              </a:rPr>
              <a:t>Restrictive</a:t>
            </a:r>
          </a:p>
          <a:p>
            <a:pPr>
              <a:spcBef>
                <a:spcPct val="0"/>
              </a:spcBef>
            </a:pPr>
            <a:endParaRPr lang="en-US" altLang="en-US" sz="2400" dirty="0"/>
          </a:p>
          <a:p>
            <a:pPr>
              <a:spcBef>
                <a:spcPct val="0"/>
              </a:spcBef>
            </a:pPr>
            <a:r>
              <a:rPr lang="en-US" altLang="en-US" sz="2400" dirty="0"/>
              <a:t>Liberal dissolution sacrifices longevity and gives MSHs some leverage</a:t>
            </a:r>
          </a:p>
          <a:p>
            <a:pPr>
              <a:spcBef>
                <a:spcPct val="0"/>
              </a:spcBef>
            </a:pPr>
            <a:r>
              <a:rPr lang="en-US" altLang="en-US" sz="2400" dirty="0"/>
              <a:t>On the other hand, it prevents/mitigates oppression</a:t>
            </a:r>
          </a:p>
        </p:txBody>
      </p:sp>
      <p:sp>
        <p:nvSpPr>
          <p:cNvPr id="44036" name="Line 4"/>
          <p:cNvSpPr>
            <a:spLocks noChangeShapeType="1"/>
          </p:cNvSpPr>
          <p:nvPr/>
        </p:nvSpPr>
        <p:spPr bwMode="auto">
          <a:xfrm>
            <a:off x="228600" y="2590800"/>
            <a:ext cx="0" cy="1981200"/>
          </a:xfrm>
          <a:prstGeom prst="line">
            <a:avLst/>
          </a:prstGeom>
          <a:noFill/>
          <a:ln w="38100">
            <a:solidFill>
              <a:srgbClr val="008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Tree>
    <p:extLst>
      <p:ext uri="{BB962C8B-B14F-4D97-AF65-F5344CB8AC3E}">
        <p14:creationId xmlns:p14="http://schemas.microsoft.com/office/powerpoint/2010/main" val="356039697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0" y="0"/>
            <a:ext cx="9144000" cy="1295400"/>
          </a:xfrm>
        </p:spPr>
        <p:txBody>
          <a:bodyPr/>
          <a:lstStyle/>
          <a:p>
            <a:pPr eaLnBrk="1" hangingPunct="1"/>
            <a:r>
              <a:rPr lang="en-US" altLang="en-US" dirty="0"/>
              <a:t>Forced dissolution</a:t>
            </a:r>
            <a:br>
              <a:rPr lang="en-US" altLang="en-US" dirty="0"/>
            </a:br>
            <a:r>
              <a:rPr lang="en-US" altLang="en-US" sz="3500" dirty="0"/>
              <a:t>UPA</a:t>
            </a:r>
          </a:p>
        </p:txBody>
      </p:sp>
      <p:sp>
        <p:nvSpPr>
          <p:cNvPr id="56323" name="Rectangle 3"/>
          <p:cNvSpPr>
            <a:spLocks noGrp="1" noChangeArrowheads="1"/>
          </p:cNvSpPr>
          <p:nvPr>
            <p:ph type="body" idx="1"/>
          </p:nvPr>
        </p:nvSpPr>
        <p:spPr>
          <a:xfrm>
            <a:off x="0" y="1447800"/>
            <a:ext cx="9144000" cy="5410200"/>
          </a:xfrm>
        </p:spPr>
        <p:txBody>
          <a:bodyPr/>
          <a:lstStyle/>
          <a:p>
            <a:pPr eaLnBrk="1" hangingPunct="1">
              <a:spcBef>
                <a:spcPts val="0"/>
              </a:spcBef>
            </a:pPr>
            <a:r>
              <a:rPr lang="en-US" altLang="en-US" sz="2400" dirty="0"/>
              <a:t>By voluntary dissociation of a partner, if the partnership is a </a:t>
            </a:r>
            <a:r>
              <a:rPr lang="en-US" altLang="en-US" sz="2400" u="sng" dirty="0"/>
              <a:t>partnership at will</a:t>
            </a:r>
            <a:r>
              <a:rPr lang="en-US" altLang="en-US" sz="2400" dirty="0"/>
              <a:t> [UPA §801(1)]</a:t>
            </a:r>
          </a:p>
          <a:p>
            <a:pPr eaLnBrk="1" hangingPunct="1">
              <a:spcBef>
                <a:spcPts val="0"/>
              </a:spcBef>
            </a:pPr>
            <a:r>
              <a:rPr lang="en-US" altLang="en-US" sz="2400" dirty="0"/>
              <a:t>By dissociation of a partner through operation of law, if within 90 days at least half of the remaining partners want to dissolve the partnership [UPA §801(2)(i)]</a:t>
            </a:r>
          </a:p>
          <a:p>
            <a:pPr eaLnBrk="1" hangingPunct="1">
              <a:spcBef>
                <a:spcPts val="0"/>
              </a:spcBef>
            </a:pPr>
            <a:r>
              <a:rPr lang="en-US" altLang="en-US" sz="2400" dirty="0"/>
              <a:t>By the unanimous vote of all the partners [UPA §801(2)(ii)]</a:t>
            </a:r>
          </a:p>
          <a:p>
            <a:pPr eaLnBrk="1" hangingPunct="1">
              <a:spcBef>
                <a:spcPts val="0"/>
              </a:spcBef>
            </a:pPr>
            <a:r>
              <a:rPr lang="en-US" altLang="en-US" sz="2400" dirty="0"/>
              <a:t>By the terms of the partnership agreement [UPA §801(2)(iii)-(3)]</a:t>
            </a:r>
          </a:p>
          <a:p>
            <a:pPr eaLnBrk="1" hangingPunct="1">
              <a:spcBef>
                <a:spcPts val="0"/>
              </a:spcBef>
            </a:pPr>
            <a:r>
              <a:rPr lang="en-US" altLang="en-US" sz="2400" dirty="0"/>
              <a:t>By operation of law due to unlawfulness, but there are 90 days to cure the illegality [UPA §801(4)]</a:t>
            </a:r>
          </a:p>
          <a:p>
            <a:pPr eaLnBrk="1" hangingPunct="1">
              <a:spcBef>
                <a:spcPts val="0"/>
              </a:spcBef>
            </a:pPr>
            <a:r>
              <a:rPr lang="en-US" altLang="en-US" sz="2400" dirty="0"/>
              <a:t>By court order [UPA §801(5)-(6)]</a:t>
            </a:r>
          </a:p>
          <a:p>
            <a:pPr lvl="1" eaLnBrk="1" hangingPunct="1">
              <a:spcBef>
                <a:spcPts val="0"/>
              </a:spcBef>
            </a:pPr>
            <a:r>
              <a:rPr lang="en-US" altLang="en-US" sz="2000" dirty="0"/>
              <a:t>Partner’s suit: Economic purpose frustrated; not reasonably practicable to carry on the partnership business</a:t>
            </a:r>
          </a:p>
          <a:p>
            <a:pPr lvl="1" eaLnBrk="1" hangingPunct="1">
              <a:spcBef>
                <a:spcPts val="0"/>
              </a:spcBef>
            </a:pPr>
            <a:r>
              <a:rPr lang="en-US" altLang="en-US" sz="2000" dirty="0"/>
              <a:t>Transferee’s suit: if equitable and possible under the terms of the partnership agreement</a:t>
            </a:r>
          </a:p>
        </p:txBody>
      </p:sp>
    </p:spTree>
    <p:extLst>
      <p:ext uri="{BB962C8B-B14F-4D97-AF65-F5344CB8AC3E}">
        <p14:creationId xmlns:p14="http://schemas.microsoft.com/office/powerpoint/2010/main" val="120254411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0" y="0"/>
            <a:ext cx="9144000" cy="1295400"/>
          </a:xfrm>
        </p:spPr>
        <p:txBody>
          <a:bodyPr/>
          <a:lstStyle/>
          <a:p>
            <a:r>
              <a:rPr lang="en-US" altLang="en-US" dirty="0"/>
              <a:t>Statutory dissolution</a:t>
            </a:r>
            <a:br>
              <a:rPr lang="en-US" altLang="en-US" dirty="0"/>
            </a:br>
            <a:r>
              <a:rPr lang="en-US" altLang="en-US" sz="3500" dirty="0"/>
              <a:t>MBCA</a:t>
            </a:r>
          </a:p>
        </p:txBody>
      </p:sp>
      <p:sp>
        <p:nvSpPr>
          <p:cNvPr id="61443" name="Rectangle 3"/>
          <p:cNvSpPr>
            <a:spLocks noGrp="1" noChangeArrowheads="1"/>
          </p:cNvSpPr>
          <p:nvPr>
            <p:ph type="body" idx="1"/>
          </p:nvPr>
        </p:nvSpPr>
        <p:spPr>
          <a:xfrm>
            <a:off x="0" y="1447800"/>
            <a:ext cx="9144000" cy="5410200"/>
          </a:xfrm>
        </p:spPr>
        <p:txBody>
          <a:bodyPr/>
          <a:lstStyle/>
          <a:p>
            <a:pPr>
              <a:spcBef>
                <a:spcPts val="0"/>
              </a:spcBef>
            </a:pPr>
            <a:r>
              <a:rPr lang="en-US" altLang="en-US" sz="2800" dirty="0"/>
              <a:t>MBCA §14.30(2) – Dissolution may be ordered when:</a:t>
            </a:r>
          </a:p>
          <a:p>
            <a:pPr lvl="1">
              <a:spcBef>
                <a:spcPts val="0"/>
              </a:spcBef>
            </a:pPr>
            <a:r>
              <a:rPr lang="en-US" altLang="en-US" sz="2400" dirty="0"/>
              <a:t>Corporation is deadlocked</a:t>
            </a:r>
          </a:p>
          <a:p>
            <a:pPr lvl="2">
              <a:spcBef>
                <a:spcPts val="0"/>
              </a:spcBef>
            </a:pPr>
            <a:r>
              <a:rPr lang="en-US" altLang="en-US" sz="2000" dirty="0"/>
              <a:t>Board is deadlocked;</a:t>
            </a:r>
          </a:p>
          <a:p>
            <a:pPr lvl="2">
              <a:spcBef>
                <a:spcPts val="0"/>
              </a:spcBef>
            </a:pPr>
            <a:r>
              <a:rPr lang="en-US" altLang="en-US" sz="2000" dirty="0"/>
              <a:t>SH are unable to break deadlock; and</a:t>
            </a:r>
          </a:p>
          <a:p>
            <a:pPr lvl="2">
              <a:spcBef>
                <a:spcPts val="0"/>
              </a:spcBef>
            </a:pPr>
            <a:r>
              <a:rPr lang="en-US" altLang="en-US" sz="2000" dirty="0"/>
              <a:t>Irreparable injury or paralysis of the corporation will result from the deadlock.</a:t>
            </a:r>
          </a:p>
          <a:p>
            <a:pPr lvl="1">
              <a:spcBef>
                <a:spcPts val="0"/>
              </a:spcBef>
            </a:pPr>
            <a:r>
              <a:rPr lang="en-US" altLang="en-US" sz="2400" dirty="0"/>
              <a:t>Shareholders are deadlocked</a:t>
            </a:r>
          </a:p>
          <a:p>
            <a:pPr lvl="2">
              <a:spcBef>
                <a:spcPts val="0"/>
              </a:spcBef>
            </a:pPr>
            <a:r>
              <a:rPr lang="en-US" altLang="en-US" sz="2000" dirty="0"/>
              <a:t>SH are evenly divided</a:t>
            </a:r>
          </a:p>
          <a:p>
            <a:pPr lvl="2">
              <a:spcBef>
                <a:spcPts val="0"/>
              </a:spcBef>
            </a:pPr>
            <a:r>
              <a:rPr lang="en-US" altLang="en-US" sz="2000" dirty="0"/>
              <a:t>SH fail to elect successor directors in (at least) two consecutive annual meetings</a:t>
            </a:r>
          </a:p>
          <a:p>
            <a:pPr lvl="1">
              <a:spcBef>
                <a:spcPts val="0"/>
              </a:spcBef>
            </a:pPr>
            <a:r>
              <a:rPr lang="en-US" altLang="en-US" sz="2400" dirty="0"/>
              <a:t>Board or controller acts illegally, oppressively or fraudulently</a:t>
            </a:r>
          </a:p>
          <a:p>
            <a:pPr lvl="1">
              <a:spcBef>
                <a:spcPts val="0"/>
              </a:spcBef>
            </a:pPr>
            <a:r>
              <a:rPr lang="en-US" altLang="en-US" sz="2400" dirty="0"/>
              <a:t>Corporate assets are being misapplied or wasted</a:t>
            </a:r>
            <a:endParaRPr lang="en-US" altLang="en-US" sz="2400" dirty="0">
              <a:solidFill>
                <a:srgbClr val="FF0000"/>
              </a:solidFill>
            </a:endParaRPr>
          </a:p>
        </p:txBody>
      </p:sp>
    </p:spTree>
    <p:extLst>
      <p:ext uri="{BB962C8B-B14F-4D97-AF65-F5344CB8AC3E}">
        <p14:creationId xmlns:p14="http://schemas.microsoft.com/office/powerpoint/2010/main" val="4218031566"/>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ChangeArrowheads="1"/>
          </p:cNvSpPr>
          <p:nvPr>
            <p:ph type="body" idx="1"/>
          </p:nvPr>
        </p:nvSpPr>
        <p:spPr>
          <a:xfrm>
            <a:off x="0" y="1447800"/>
            <a:ext cx="9144000" cy="5410200"/>
          </a:xfrm>
        </p:spPr>
        <p:txBody>
          <a:bodyPr/>
          <a:lstStyle/>
          <a:p>
            <a:r>
              <a:rPr lang="en-US" altLang="en-US" sz="2400" dirty="0"/>
              <a:t>North Carolina allows dissolution when it is “reasonably necessary for the protection of the rights and interests of the complaining [SH]”</a:t>
            </a:r>
          </a:p>
          <a:p>
            <a:r>
              <a:rPr lang="en-US" altLang="en-US" sz="2400" i="1" dirty="0" err="1"/>
              <a:t>Meiselman</a:t>
            </a:r>
            <a:r>
              <a:rPr lang="en-US" altLang="en-US" sz="2400" dirty="0"/>
              <a:t>: To dissolve a close corporation, sufficient to show that </a:t>
            </a:r>
            <a:r>
              <a:rPr lang="en-US" altLang="en-US" sz="2400" b="1" u="sng" dirty="0"/>
              <a:t>MSHs’ reasonable expectations are frustrated</a:t>
            </a:r>
          </a:p>
          <a:p>
            <a:pPr lvl="1"/>
            <a:r>
              <a:rPr lang="en-US" altLang="en-US" sz="2000" dirty="0"/>
              <a:t>MSH doesn’t need to demonstrate oppressive/fraudulent conduct by controller</a:t>
            </a:r>
            <a:endParaRPr lang="en-US" altLang="en-US" sz="2000" b="1" u="sng" dirty="0"/>
          </a:p>
          <a:p>
            <a:pPr>
              <a:spcBef>
                <a:spcPts val="0"/>
              </a:spcBef>
            </a:pPr>
            <a:r>
              <a:rPr lang="en-US" altLang="en-US" sz="2400" dirty="0"/>
              <a:t>To be ‘reasonable’, expectations must -</a:t>
            </a:r>
          </a:p>
          <a:p>
            <a:pPr lvl="1">
              <a:spcBef>
                <a:spcPts val="0"/>
              </a:spcBef>
            </a:pPr>
            <a:r>
              <a:rPr lang="en-US" altLang="en-US" sz="2000" dirty="0"/>
              <a:t>be reasonable under the circumstances</a:t>
            </a:r>
          </a:p>
          <a:p>
            <a:pPr lvl="1">
              <a:spcBef>
                <a:spcPts val="0"/>
              </a:spcBef>
            </a:pPr>
            <a:r>
              <a:rPr lang="en-US" altLang="en-US" sz="2000" dirty="0"/>
              <a:t>be/reasonably should be known to controller</a:t>
            </a:r>
          </a:p>
          <a:p>
            <a:pPr lvl="1">
              <a:spcBef>
                <a:spcPts val="0"/>
              </a:spcBef>
            </a:pPr>
            <a:r>
              <a:rPr lang="en-US" altLang="en-US" sz="2000" dirty="0"/>
              <a:t>be central to MSH’s decision to join the venture</a:t>
            </a:r>
          </a:p>
          <a:p>
            <a:pPr>
              <a:spcBef>
                <a:spcPts val="0"/>
              </a:spcBef>
            </a:pPr>
            <a:r>
              <a:rPr lang="en-US" altLang="en-US" sz="2400" i="1" dirty="0" err="1"/>
              <a:t>Meiselman</a:t>
            </a:r>
            <a:r>
              <a:rPr lang="en-US" altLang="en-US" sz="2400" dirty="0"/>
              <a:t>: In a close corporation it is a reasonable expectation to participate in the management of the business or be employed by it</a:t>
            </a:r>
          </a:p>
          <a:p>
            <a:pPr lvl="1">
              <a:spcBef>
                <a:spcPts val="0"/>
              </a:spcBef>
            </a:pPr>
            <a:r>
              <a:rPr lang="en-US" altLang="en-US" sz="2000" dirty="0"/>
              <a:t>But this is limited to expectations embodied in understandings, express or implied, among the participants</a:t>
            </a:r>
            <a:endParaRPr lang="en-US" altLang="en-US" sz="2400" dirty="0"/>
          </a:p>
        </p:txBody>
      </p:sp>
      <p:sp>
        <p:nvSpPr>
          <p:cNvPr id="7" name="Rectangle 2"/>
          <p:cNvSpPr>
            <a:spLocks noGrp="1" noChangeArrowheads="1"/>
          </p:cNvSpPr>
          <p:nvPr>
            <p:ph type="title"/>
          </p:nvPr>
        </p:nvSpPr>
        <p:spPr>
          <a:xfrm>
            <a:off x="0" y="0"/>
            <a:ext cx="9144000" cy="1295400"/>
          </a:xfrm>
        </p:spPr>
        <p:txBody>
          <a:bodyPr/>
          <a:lstStyle/>
          <a:p>
            <a:r>
              <a:rPr lang="en-US" altLang="en-US" dirty="0"/>
              <a:t>Statutory dissolution</a:t>
            </a:r>
            <a:br>
              <a:rPr lang="en-US" altLang="en-US" sz="4300" i="1" dirty="0"/>
            </a:br>
            <a:r>
              <a:rPr lang="en-US" altLang="en-US" sz="3500" i="1" dirty="0" err="1"/>
              <a:t>Meiselman</a:t>
            </a:r>
            <a:r>
              <a:rPr lang="en-US" altLang="en-US" sz="3500" i="1" dirty="0"/>
              <a:t> v. </a:t>
            </a:r>
            <a:r>
              <a:rPr lang="en-US" altLang="en-US" sz="3500" i="1" dirty="0" err="1"/>
              <a:t>Meiselman</a:t>
            </a:r>
            <a:r>
              <a:rPr lang="en-US" altLang="en-US" sz="2400" dirty="0"/>
              <a:t> [NC 1983]</a:t>
            </a:r>
            <a:endParaRPr lang="en-US" altLang="en-US" sz="3500" i="1" dirty="0"/>
          </a:p>
        </p:txBody>
      </p:sp>
    </p:spTree>
    <p:extLst>
      <p:ext uri="{BB962C8B-B14F-4D97-AF65-F5344CB8AC3E}">
        <p14:creationId xmlns:p14="http://schemas.microsoft.com/office/powerpoint/2010/main" val="3037435632"/>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0" y="0"/>
            <a:ext cx="9144000" cy="1295400"/>
          </a:xfrm>
        </p:spPr>
        <p:txBody>
          <a:bodyPr/>
          <a:lstStyle/>
          <a:p>
            <a:r>
              <a:rPr lang="en-US" altLang="en-US" dirty="0"/>
              <a:t>Statutory dissolution</a:t>
            </a:r>
            <a:br>
              <a:rPr lang="en-US" altLang="en-US" i="1" dirty="0"/>
            </a:br>
            <a:r>
              <a:rPr lang="en-US" altLang="en-US" sz="3500" i="1" dirty="0" err="1"/>
              <a:t>Stuparich</a:t>
            </a:r>
            <a:r>
              <a:rPr lang="en-US" altLang="en-US" sz="3500" i="1" dirty="0"/>
              <a:t> </a:t>
            </a:r>
            <a:r>
              <a:rPr lang="en-US" altLang="en-US" sz="2400" dirty="0"/>
              <a:t>[Cal. App. 2000]</a:t>
            </a:r>
            <a:endParaRPr lang="en-US" altLang="en-US" sz="2400" i="1" dirty="0"/>
          </a:p>
        </p:txBody>
      </p:sp>
      <p:sp>
        <p:nvSpPr>
          <p:cNvPr id="64515" name="Rectangle 3"/>
          <p:cNvSpPr>
            <a:spLocks noGrp="1" noChangeArrowheads="1"/>
          </p:cNvSpPr>
          <p:nvPr>
            <p:ph type="body" idx="1"/>
          </p:nvPr>
        </p:nvSpPr>
        <p:spPr>
          <a:xfrm>
            <a:off x="0" y="1447800"/>
            <a:ext cx="9144000" cy="5410200"/>
          </a:xfrm>
        </p:spPr>
        <p:txBody>
          <a:bodyPr/>
          <a:lstStyle/>
          <a:p>
            <a:pPr>
              <a:spcBef>
                <a:spcPts val="0"/>
              </a:spcBef>
            </a:pPr>
            <a:r>
              <a:rPr lang="en-US" altLang="en-US" sz="2400" dirty="0"/>
              <a:t>Siblings Malcolm Jr., </a:t>
            </a:r>
            <a:r>
              <a:rPr lang="en-US" altLang="en-US" sz="2400" dirty="0" err="1"/>
              <a:t>Candi</a:t>
            </a:r>
            <a:r>
              <a:rPr lang="en-US" altLang="en-US" sz="2400" dirty="0"/>
              <a:t> &amp; Ann owned equal amounts of HFM’s non-voting shares, but Malcolm owned majority of the voting shares</a:t>
            </a:r>
          </a:p>
          <a:p>
            <a:pPr lvl="1">
              <a:spcBef>
                <a:spcPts val="0"/>
              </a:spcBef>
            </a:pPr>
            <a:r>
              <a:rPr lang="en-US" altLang="en-US" sz="2000" dirty="0"/>
              <a:t>HFM had a profitable mobile home park &amp; an unprofitable furniture business</a:t>
            </a:r>
          </a:p>
          <a:p>
            <a:pPr lvl="1">
              <a:spcBef>
                <a:spcPts val="0"/>
              </a:spcBef>
            </a:pPr>
            <a:r>
              <a:rPr lang="en-US" altLang="en-US" sz="2000" dirty="0"/>
              <a:t>Malcolm, his wife &amp; son worked in HFM (no claim of excessive salaries); </a:t>
            </a:r>
            <a:r>
              <a:rPr lang="en-US" altLang="en-US" sz="2000" dirty="0" err="1"/>
              <a:t>Candi</a:t>
            </a:r>
            <a:r>
              <a:rPr lang="en-US" altLang="en-US" sz="2000" dirty="0"/>
              <a:t> &amp; Ann didn’t</a:t>
            </a:r>
          </a:p>
          <a:p>
            <a:pPr lvl="1">
              <a:spcBef>
                <a:spcPts val="0"/>
              </a:spcBef>
            </a:pPr>
            <a:r>
              <a:rPr lang="en-US" altLang="en-US" sz="2000" dirty="0" err="1"/>
              <a:t>Candi</a:t>
            </a:r>
            <a:r>
              <a:rPr lang="en-US" altLang="en-US" sz="2000" dirty="0"/>
              <a:t> &amp; Ann wanted to separate the two parts of the business; Malcolm didn’t</a:t>
            </a:r>
          </a:p>
          <a:p>
            <a:pPr>
              <a:spcBef>
                <a:spcPts val="0"/>
              </a:spcBef>
            </a:pPr>
            <a:r>
              <a:rPr lang="en-US" altLang="en-US" sz="2400" dirty="0"/>
              <a:t>After their mother’s shares are distributed, C&amp;A expect to gain control of the corporation, and call for a SH meeting to vote</a:t>
            </a:r>
          </a:p>
          <a:p>
            <a:pPr lvl="1">
              <a:spcBef>
                <a:spcPts val="0"/>
              </a:spcBef>
            </a:pPr>
            <a:r>
              <a:rPr lang="en-US" altLang="en-US" sz="2000" dirty="0"/>
              <a:t>They discover that their father (Malcolm Sr.) “clandestinely” sold his shares to Malcolm Jr. for a low price (Malcolm Jr. now has 51.56% of voting shares)</a:t>
            </a:r>
          </a:p>
          <a:p>
            <a:pPr lvl="1">
              <a:spcBef>
                <a:spcPts val="0"/>
              </a:spcBef>
            </a:pPr>
            <a:r>
              <a:rPr lang="en-US" altLang="en-US" sz="2000" dirty="0"/>
              <a:t>C&amp;A ask Malcolm to buy them out; Malcolm refuses</a:t>
            </a:r>
          </a:p>
          <a:p>
            <a:pPr>
              <a:spcBef>
                <a:spcPts val="0"/>
              </a:spcBef>
            </a:pPr>
            <a:r>
              <a:rPr lang="en-US" altLang="en-US" sz="2400" dirty="0"/>
              <a:t>At a family event at the home of the Malcolm Sr., Malcolm &amp; </a:t>
            </a:r>
            <a:r>
              <a:rPr lang="en-US" altLang="en-US" sz="2400" dirty="0" err="1"/>
              <a:t>Candi</a:t>
            </a:r>
            <a:r>
              <a:rPr lang="en-US" altLang="en-US" sz="2400" dirty="0"/>
              <a:t> had an altercation that resulted in physical injuries to </a:t>
            </a:r>
            <a:r>
              <a:rPr lang="en-US" altLang="en-US" sz="2400" dirty="0" err="1"/>
              <a:t>Candi</a:t>
            </a:r>
            <a:endParaRPr lang="en-US" altLang="en-US" sz="2400" dirty="0"/>
          </a:p>
          <a:p>
            <a:pPr lvl="1">
              <a:spcBef>
                <a:spcPts val="0"/>
              </a:spcBef>
            </a:pPr>
            <a:r>
              <a:rPr lang="en-US" altLang="en-US" sz="2000" dirty="0"/>
              <a:t>Fight may have been over the sisters’ unsuccessful attempt to impose an involuntary conservatorship on their father</a:t>
            </a:r>
            <a:endParaRPr lang="en-US" altLang="en-US" sz="2400" dirty="0"/>
          </a:p>
        </p:txBody>
      </p:sp>
    </p:spTree>
    <p:extLst>
      <p:ext uri="{BB962C8B-B14F-4D97-AF65-F5344CB8AC3E}">
        <p14:creationId xmlns:p14="http://schemas.microsoft.com/office/powerpoint/2010/main" val="3176439015"/>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0" y="0"/>
            <a:ext cx="9144000" cy="1295400"/>
          </a:xfrm>
        </p:spPr>
        <p:txBody>
          <a:bodyPr/>
          <a:lstStyle/>
          <a:p>
            <a:r>
              <a:rPr lang="en-US" altLang="en-US" dirty="0"/>
              <a:t>Statutory dissolution</a:t>
            </a:r>
            <a:br>
              <a:rPr lang="en-US" altLang="en-US" sz="3500" i="1" dirty="0"/>
            </a:br>
            <a:r>
              <a:rPr lang="en-US" altLang="en-US" sz="3500" i="1" dirty="0" err="1"/>
              <a:t>Stuparich</a:t>
            </a:r>
            <a:r>
              <a:rPr lang="en-US" altLang="en-US" sz="3500" i="1" dirty="0"/>
              <a:t> v. Harbor Furniture Mfg.</a:t>
            </a:r>
          </a:p>
        </p:txBody>
      </p:sp>
      <p:sp>
        <p:nvSpPr>
          <p:cNvPr id="66563" name="Rectangle 3"/>
          <p:cNvSpPr>
            <a:spLocks noGrp="1" noChangeArrowheads="1"/>
          </p:cNvSpPr>
          <p:nvPr>
            <p:ph type="body" idx="1"/>
          </p:nvPr>
        </p:nvSpPr>
        <p:spPr>
          <a:xfrm>
            <a:off x="0" y="1447800"/>
            <a:ext cx="9144000" cy="5410200"/>
          </a:xfrm>
        </p:spPr>
        <p:txBody>
          <a:bodyPr/>
          <a:lstStyle/>
          <a:p>
            <a:pPr>
              <a:spcBef>
                <a:spcPts val="0"/>
              </a:spcBef>
            </a:pPr>
            <a:r>
              <a:rPr lang="en-US" altLang="en-US" sz="2400" dirty="0"/>
              <a:t>The sisters sue for dissolution</a:t>
            </a:r>
          </a:p>
          <a:p>
            <a:pPr lvl="1">
              <a:spcBef>
                <a:spcPts val="0"/>
              </a:spcBef>
            </a:pPr>
            <a:r>
              <a:rPr lang="en-US" altLang="en-US" sz="2000" dirty="0"/>
              <a:t>CA statute states that in close corporations (&lt;35 SH) dissolution may be granted if it is “reasonably necessary for the protection of the rights or interests of the complaining [SH]” (similar to NC statute in </a:t>
            </a:r>
            <a:r>
              <a:rPr lang="en-US" altLang="en-US" sz="2000" i="1" dirty="0" err="1"/>
              <a:t>Meiselman</a:t>
            </a:r>
            <a:r>
              <a:rPr lang="en-US" altLang="en-US" sz="2000" dirty="0"/>
              <a:t>)</a:t>
            </a:r>
            <a:endParaRPr lang="en-US" altLang="en-US" sz="2000" i="1" dirty="0"/>
          </a:p>
          <a:p>
            <a:pPr>
              <a:spcBef>
                <a:spcPts val="0"/>
              </a:spcBef>
            </a:pPr>
            <a:r>
              <a:rPr lang="en-US" altLang="en-US" sz="2400" dirty="0"/>
              <a:t>What are the sisters’ frustrated expectations?</a:t>
            </a:r>
          </a:p>
          <a:p>
            <a:pPr lvl="1">
              <a:spcBef>
                <a:spcPts val="0"/>
              </a:spcBef>
            </a:pPr>
            <a:r>
              <a:rPr lang="en-US" altLang="en-US" sz="2000" dirty="0"/>
              <a:t>Working for the company</a:t>
            </a:r>
          </a:p>
          <a:p>
            <a:pPr lvl="2">
              <a:spcBef>
                <a:spcPts val="0"/>
              </a:spcBef>
            </a:pPr>
            <a:r>
              <a:rPr lang="en-US" altLang="en-US" sz="1800" dirty="0">
                <a:solidFill>
                  <a:srgbClr val="FF0000"/>
                </a:solidFill>
              </a:rPr>
              <a:t>Under </a:t>
            </a:r>
            <a:r>
              <a:rPr lang="en-US" altLang="en-US" sz="1800" i="1" dirty="0" err="1">
                <a:solidFill>
                  <a:srgbClr val="FF0000"/>
                </a:solidFill>
              </a:rPr>
              <a:t>Meiselman</a:t>
            </a:r>
            <a:r>
              <a:rPr lang="en-US" altLang="en-US" sz="1800" dirty="0">
                <a:solidFill>
                  <a:srgbClr val="FF0000"/>
                </a:solidFill>
              </a:rPr>
              <a:t>, is fact that sisters didn’t work at HFM grounds for dissolution?</a:t>
            </a:r>
          </a:p>
          <a:p>
            <a:pPr lvl="1">
              <a:spcBef>
                <a:spcPts val="0"/>
              </a:spcBef>
            </a:pPr>
            <a:r>
              <a:rPr lang="en-US" altLang="en-US" sz="2000" dirty="0"/>
              <a:t>Disagreement about HFM’s strategy</a:t>
            </a:r>
          </a:p>
          <a:p>
            <a:pPr lvl="2">
              <a:spcBef>
                <a:spcPts val="0"/>
              </a:spcBef>
            </a:pPr>
            <a:r>
              <a:rPr lang="en-US" altLang="en-US" sz="1800" dirty="0">
                <a:solidFill>
                  <a:srgbClr val="FF0000"/>
                </a:solidFill>
              </a:rPr>
              <a:t>What principle can Jr. cite to justify his decision not to sell the furniture business?</a:t>
            </a:r>
          </a:p>
          <a:p>
            <a:pPr lvl="2">
              <a:spcBef>
                <a:spcPts val="0"/>
              </a:spcBef>
            </a:pPr>
            <a:r>
              <a:rPr lang="en-US" altLang="en-US" sz="1800" dirty="0">
                <a:solidFill>
                  <a:srgbClr val="FF0000"/>
                </a:solidFill>
              </a:rPr>
              <a:t>Would the sisters’ argument be stronger if they wanted to keep the furniture business &amp; Malcolm Jr. wanted to sell it?</a:t>
            </a:r>
          </a:p>
          <a:p>
            <a:pPr lvl="1">
              <a:spcBef>
                <a:spcPts val="0"/>
              </a:spcBef>
            </a:pPr>
            <a:r>
              <a:rPr lang="en-US" altLang="en-US" sz="2000" dirty="0"/>
              <a:t>Expectation to control the company</a:t>
            </a:r>
          </a:p>
          <a:p>
            <a:pPr lvl="2">
              <a:spcBef>
                <a:spcPts val="0"/>
              </a:spcBef>
            </a:pPr>
            <a:r>
              <a:rPr lang="en-US" altLang="en-US" sz="1800" dirty="0">
                <a:solidFill>
                  <a:srgbClr val="FF0000"/>
                </a:solidFill>
              </a:rPr>
              <a:t>Does court recognize a reasonable expectation of the sisters to control the firm?</a:t>
            </a:r>
          </a:p>
          <a:p>
            <a:pPr lvl="1">
              <a:spcBef>
                <a:spcPts val="0"/>
              </a:spcBef>
            </a:pPr>
            <a:r>
              <a:rPr lang="en-US" altLang="en-US" sz="2000" dirty="0"/>
              <a:t>Acrimony &amp; violence between SHs</a:t>
            </a:r>
          </a:p>
          <a:p>
            <a:pPr lvl="2">
              <a:spcBef>
                <a:spcPts val="0"/>
              </a:spcBef>
            </a:pPr>
            <a:r>
              <a:rPr lang="en-US" altLang="en-US" sz="1800" dirty="0">
                <a:solidFill>
                  <a:srgbClr val="FF0000"/>
                </a:solidFill>
              </a:rPr>
              <a:t>Does court allow dissolution of the corporation due to the violent incident between Malcolm Jr. &amp; </a:t>
            </a:r>
            <a:r>
              <a:rPr lang="en-US" altLang="en-US" sz="1800" dirty="0" err="1">
                <a:solidFill>
                  <a:srgbClr val="FF0000"/>
                </a:solidFill>
              </a:rPr>
              <a:t>Cindi</a:t>
            </a:r>
            <a:r>
              <a:rPr lang="en-US" altLang="en-US" sz="1800" dirty="0">
                <a:solidFill>
                  <a:srgbClr val="FF0000"/>
                </a:solidFill>
              </a:rPr>
              <a:t>?</a:t>
            </a:r>
            <a:endParaRPr lang="en-US" altLang="en-US" sz="1800" dirty="0"/>
          </a:p>
        </p:txBody>
      </p:sp>
    </p:spTree>
    <p:extLst>
      <p:ext uri="{BB962C8B-B14F-4D97-AF65-F5344CB8AC3E}">
        <p14:creationId xmlns:p14="http://schemas.microsoft.com/office/powerpoint/2010/main" val="1139416210"/>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0" y="0"/>
            <a:ext cx="9144000" cy="1295400"/>
          </a:xfrm>
        </p:spPr>
        <p:txBody>
          <a:bodyPr/>
          <a:lstStyle/>
          <a:p>
            <a:pPr eaLnBrk="1" hangingPunct="1"/>
            <a:r>
              <a:rPr lang="en-US" altLang="en-US" dirty="0"/>
              <a:t>Process of dissolution</a:t>
            </a:r>
            <a:br>
              <a:rPr lang="en-US" altLang="en-US" dirty="0"/>
            </a:br>
            <a:r>
              <a:rPr lang="en-US" altLang="en-US" sz="3500" dirty="0"/>
              <a:t>Hypo</a:t>
            </a:r>
          </a:p>
        </p:txBody>
      </p:sp>
      <p:sp>
        <p:nvSpPr>
          <p:cNvPr id="60419" name="Rectangle 3"/>
          <p:cNvSpPr>
            <a:spLocks noGrp="1" noChangeArrowheads="1"/>
          </p:cNvSpPr>
          <p:nvPr>
            <p:ph type="body" sz="half" idx="1"/>
          </p:nvPr>
        </p:nvSpPr>
        <p:spPr>
          <a:xfrm>
            <a:off x="0" y="1447800"/>
            <a:ext cx="9144000" cy="5410200"/>
          </a:xfrm>
        </p:spPr>
        <p:txBody>
          <a:bodyPr/>
          <a:lstStyle/>
          <a:p>
            <a:pPr eaLnBrk="1" hangingPunct="1">
              <a:spcBef>
                <a:spcPts val="0"/>
              </a:spcBef>
            </a:pPr>
            <a:r>
              <a:rPr lang="en-US" altLang="en-US" sz="2600" dirty="0"/>
              <a:t>Archie, Beatrice and Chris are partners in a grocery store</a:t>
            </a:r>
          </a:p>
          <a:p>
            <a:pPr lvl="1" eaLnBrk="1" hangingPunct="1">
              <a:spcBef>
                <a:spcPts val="0"/>
              </a:spcBef>
            </a:pPr>
            <a:r>
              <a:rPr lang="en-US" altLang="en-US" sz="2200" dirty="0"/>
              <a:t>On January 1, they vote unanimously to dissolve the partnership</a:t>
            </a:r>
          </a:p>
          <a:p>
            <a:pPr lvl="1" eaLnBrk="1" hangingPunct="1">
              <a:spcBef>
                <a:spcPts val="0"/>
              </a:spcBef>
            </a:pPr>
            <a:r>
              <a:rPr lang="en-US" altLang="en-US" sz="2200" dirty="0"/>
              <a:t>On January 2, Archie sells bread that is in the grocery store to customers &amp; Beatrice orders more bread from a bakery</a:t>
            </a:r>
          </a:p>
          <a:p>
            <a:pPr eaLnBrk="1" hangingPunct="1">
              <a:spcBef>
                <a:spcPts val="0"/>
              </a:spcBef>
            </a:pPr>
            <a:r>
              <a:rPr lang="en-US" altLang="en-US" sz="2600" dirty="0"/>
              <a:t>Chris claims that these transactions do not bind the partnership, because it has dissolved and so it no longer exists as a legal entity</a:t>
            </a:r>
          </a:p>
          <a:p>
            <a:pPr eaLnBrk="1" hangingPunct="1">
              <a:spcBef>
                <a:spcPts val="0"/>
              </a:spcBef>
            </a:pPr>
            <a:r>
              <a:rPr lang="en-US" altLang="en-US" sz="2600" dirty="0">
                <a:solidFill>
                  <a:srgbClr val="FF0000"/>
                </a:solidFill>
              </a:rPr>
              <a:t>Is he right?</a:t>
            </a:r>
          </a:p>
          <a:p>
            <a:pPr lvl="1" eaLnBrk="1" hangingPunct="1">
              <a:spcBef>
                <a:spcPts val="0"/>
              </a:spcBef>
            </a:pPr>
            <a:r>
              <a:rPr lang="en-US" altLang="en-US" sz="2400" dirty="0"/>
              <a:t>Note UPA § 802(a), 804</a:t>
            </a:r>
          </a:p>
          <a:p>
            <a:pPr eaLnBrk="1" hangingPunct="1">
              <a:spcBef>
                <a:spcPts val="0"/>
              </a:spcBef>
            </a:pPr>
            <a:r>
              <a:rPr lang="en-US" altLang="en-US" sz="2600" dirty="0">
                <a:solidFill>
                  <a:srgbClr val="FF0000"/>
                </a:solidFill>
              </a:rPr>
              <a:t>What effect does dissolution have?  Why?</a:t>
            </a:r>
          </a:p>
        </p:txBody>
      </p:sp>
    </p:spTree>
    <p:extLst>
      <p:ext uri="{BB962C8B-B14F-4D97-AF65-F5344CB8AC3E}">
        <p14:creationId xmlns:p14="http://schemas.microsoft.com/office/powerpoint/2010/main" val="28360348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dirty="0"/>
              <a:t>Litigation involves an i</a:t>
            </a:r>
            <a:r>
              <a:rPr lang="en-US" sz="2400" dirty="0"/>
              <a:t>ndependent party (judge) enforcing </a:t>
            </a:r>
            <a:r>
              <a:rPr lang="en-US" sz="2400" u="sng" dirty="0"/>
              <a:t>appropriate behavior</a:t>
            </a:r>
            <a:r>
              <a:rPr lang="en-US" sz="2400" dirty="0"/>
              <a:t> by A</a:t>
            </a:r>
            <a:endParaRPr lang="en-US" sz="2400" dirty="0">
              <a:latin typeface="Times New Roman" panose="02020603050405020304" pitchFamily="18" charset="0"/>
              <a:ea typeface="Calibri" panose="020F0502020204030204" pitchFamily="34" charset="0"/>
              <a:cs typeface="Arial" panose="020B0604020202020204" pitchFamily="34" charset="0"/>
            </a:endParaRPr>
          </a:p>
          <a:p>
            <a:pPr eaLnBrk="1" hangingPunct="1">
              <a:spcBef>
                <a:spcPct val="0"/>
              </a:spcBef>
            </a:pPr>
            <a:endParaRPr lang="en-US" altLang="en-US" sz="2400" dirty="0"/>
          </a:p>
          <a:p>
            <a:pPr eaLnBrk="1" hangingPunct="1">
              <a:spcBef>
                <a:spcPct val="0"/>
              </a:spcBef>
            </a:pPr>
            <a:r>
              <a:rPr lang="en-US" altLang="en-US" sz="2400" dirty="0"/>
              <a:t>How do we decide what’s the appropriate behavior (the norm-generating rule)?</a:t>
            </a:r>
          </a:p>
          <a:p>
            <a:pPr lvl="1" eaLnBrk="1" hangingPunct="1">
              <a:spcBef>
                <a:spcPct val="0"/>
              </a:spcBef>
            </a:pPr>
            <a:r>
              <a:rPr lang="en-US" altLang="en-US" sz="2000" b="1" dirty="0">
                <a:solidFill>
                  <a:srgbClr val="0070C0"/>
                </a:solidFill>
              </a:rPr>
              <a:t>Private ordering</a:t>
            </a:r>
            <a:r>
              <a:rPr lang="en-US" altLang="en-US" sz="2000" dirty="0"/>
              <a:t>: appropriate behavior is what the parties contractually agreed it would be (courts enforce the contract)</a:t>
            </a:r>
          </a:p>
          <a:p>
            <a:pPr lvl="1" eaLnBrk="1" hangingPunct="1">
              <a:spcBef>
                <a:spcPct val="0"/>
              </a:spcBef>
            </a:pPr>
            <a:r>
              <a:rPr lang="en-US" altLang="en-US" sz="2000" b="1" dirty="0">
                <a:solidFill>
                  <a:srgbClr val="FF0000"/>
                </a:solidFill>
              </a:rPr>
              <a:t>Public paternalism</a:t>
            </a:r>
            <a:r>
              <a:rPr lang="en-US" altLang="en-US" sz="2000" dirty="0"/>
              <a:t>: judges, regulators or legislators set the norms they believe are best for B (or for society)</a:t>
            </a:r>
          </a:p>
          <a:p>
            <a:pPr lvl="1" eaLnBrk="1" hangingPunct="1">
              <a:spcBef>
                <a:spcPct val="0"/>
              </a:spcBef>
            </a:pPr>
            <a:r>
              <a:rPr lang="en-US" altLang="en-US" sz="2000" b="1" dirty="0">
                <a:solidFill>
                  <a:srgbClr val="7030A0"/>
                </a:solidFill>
              </a:rPr>
              <a:t>Private paternalism</a:t>
            </a:r>
            <a:r>
              <a:rPr lang="en-US" altLang="en-US" sz="2000" dirty="0"/>
              <a:t>: A tasked with deciding what’s good for B, but is required to act in the interest of B (when legally enforceable, court can punish A if A acted for a purpose other than the benefit of B)</a:t>
            </a:r>
          </a:p>
        </p:txBody>
      </p:sp>
      <p:sp>
        <p:nvSpPr>
          <p:cNvPr id="8" name="Rectangle 2"/>
          <p:cNvSpPr>
            <a:spLocks noGrp="1" noChangeArrowheads="1"/>
          </p:cNvSpPr>
          <p:nvPr>
            <p:ph type="title"/>
          </p:nvPr>
        </p:nvSpPr>
        <p:spPr>
          <a:xfrm>
            <a:off x="0" y="0"/>
            <a:ext cx="9144000" cy="1295400"/>
          </a:xfrm>
        </p:spPr>
        <p:txBody>
          <a:bodyPr/>
          <a:lstStyle/>
          <a:p>
            <a:pPr eaLnBrk="1" hangingPunct="1"/>
            <a:r>
              <a:rPr lang="en-US" altLang="en-US" dirty="0"/>
              <a:t>Private paternalism</a:t>
            </a:r>
            <a:br>
              <a:rPr lang="en-US" altLang="en-US" dirty="0"/>
            </a:br>
            <a:r>
              <a:rPr lang="en-US" altLang="en-US" sz="3500" dirty="0"/>
              <a:t>The norm-generating rule</a:t>
            </a:r>
            <a:endParaRPr lang="en-US" altLang="en-US" dirty="0"/>
          </a:p>
        </p:txBody>
      </p:sp>
    </p:spTree>
    <p:extLst>
      <p:ext uri="{BB962C8B-B14F-4D97-AF65-F5344CB8AC3E}">
        <p14:creationId xmlns:p14="http://schemas.microsoft.com/office/powerpoint/2010/main" val="1230260623"/>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0" y="0"/>
            <a:ext cx="9144000" cy="1295400"/>
          </a:xfrm>
        </p:spPr>
        <p:txBody>
          <a:bodyPr/>
          <a:lstStyle/>
          <a:p>
            <a:pPr eaLnBrk="1" hangingPunct="1"/>
            <a:r>
              <a:rPr lang="en-US" altLang="en-US" dirty="0"/>
              <a:t>Process of dissolution</a:t>
            </a:r>
            <a:br>
              <a:rPr lang="en-US" altLang="en-US" dirty="0"/>
            </a:br>
            <a:r>
              <a:rPr lang="en-US" altLang="en-US" sz="3500" dirty="0"/>
              <a:t>Terminology</a:t>
            </a:r>
            <a:endParaRPr lang="en-US" altLang="en-US" dirty="0"/>
          </a:p>
        </p:txBody>
      </p:sp>
      <p:sp>
        <p:nvSpPr>
          <p:cNvPr id="47107" name="Rectangle 3"/>
          <p:cNvSpPr>
            <a:spLocks noGrp="1" noChangeArrowheads="1"/>
          </p:cNvSpPr>
          <p:nvPr>
            <p:ph type="body" sz="half" idx="1"/>
          </p:nvPr>
        </p:nvSpPr>
        <p:spPr>
          <a:xfrm>
            <a:off x="0" y="1447800"/>
            <a:ext cx="9144000" cy="5410200"/>
          </a:xfrm>
        </p:spPr>
        <p:txBody>
          <a:bodyPr/>
          <a:lstStyle/>
          <a:p>
            <a:pPr eaLnBrk="1" hangingPunct="1">
              <a:spcBef>
                <a:spcPts val="0"/>
              </a:spcBef>
            </a:pPr>
            <a:r>
              <a:rPr lang="en-US" altLang="en-US" sz="2400" b="1" u="sng" dirty="0"/>
              <a:t>Winding-up</a:t>
            </a:r>
          </a:p>
          <a:p>
            <a:pPr lvl="1" eaLnBrk="1" hangingPunct="1">
              <a:spcBef>
                <a:spcPts val="0"/>
              </a:spcBef>
            </a:pPr>
            <a:r>
              <a:rPr lang="en-US" altLang="en-US" sz="2000" dirty="0"/>
              <a:t>Liquidating the partnership’s assets/business</a:t>
            </a:r>
          </a:p>
          <a:p>
            <a:pPr lvl="1" eaLnBrk="1" hangingPunct="1">
              <a:spcBef>
                <a:spcPts val="0"/>
              </a:spcBef>
            </a:pPr>
            <a:r>
              <a:rPr lang="en-US" altLang="en-US" sz="2000" dirty="0"/>
              <a:t>Settling the partnership’s debts/obligations</a:t>
            </a:r>
          </a:p>
          <a:p>
            <a:pPr lvl="1" eaLnBrk="1" hangingPunct="1">
              <a:spcBef>
                <a:spcPts val="0"/>
              </a:spcBef>
            </a:pPr>
            <a:r>
              <a:rPr lang="en-US" altLang="en-US" sz="2000" dirty="0"/>
              <a:t>Dividing between the partners the remaining assets/money</a:t>
            </a:r>
          </a:p>
          <a:p>
            <a:pPr eaLnBrk="1" hangingPunct="1">
              <a:spcBef>
                <a:spcPts val="0"/>
              </a:spcBef>
            </a:pPr>
            <a:endParaRPr lang="en-US" altLang="en-US" sz="2400" b="1" u="sng" dirty="0"/>
          </a:p>
          <a:p>
            <a:pPr eaLnBrk="1" hangingPunct="1">
              <a:spcBef>
                <a:spcPts val="0"/>
              </a:spcBef>
            </a:pPr>
            <a:r>
              <a:rPr lang="en-US" altLang="en-US" sz="2400" b="1" u="sng" dirty="0"/>
              <a:t>Termination</a:t>
            </a:r>
            <a:r>
              <a:rPr lang="en-US" altLang="en-US" sz="2400" dirty="0"/>
              <a:t>: The partnership ceases to exist</a:t>
            </a:r>
          </a:p>
          <a:p>
            <a:pPr eaLnBrk="1" hangingPunct="1">
              <a:spcBef>
                <a:spcPts val="0"/>
              </a:spcBef>
            </a:pPr>
            <a:endParaRPr lang="en-US" altLang="en-US" sz="2400" dirty="0"/>
          </a:p>
          <a:p>
            <a:pPr eaLnBrk="1" hangingPunct="1">
              <a:spcBef>
                <a:spcPts val="0"/>
              </a:spcBef>
            </a:pPr>
            <a:r>
              <a:rPr lang="en-US" altLang="en-US" sz="2400" b="1" u="sng" dirty="0"/>
              <a:t>Dissolution</a:t>
            </a:r>
            <a:r>
              <a:rPr lang="en-US" altLang="en-US" sz="2400" dirty="0"/>
              <a:t>: The process that begins with winding-up &amp; ends in the termination of the partnership</a:t>
            </a:r>
          </a:p>
        </p:txBody>
      </p:sp>
    </p:spTree>
    <p:extLst>
      <p:ext uri="{BB962C8B-B14F-4D97-AF65-F5344CB8AC3E}">
        <p14:creationId xmlns:p14="http://schemas.microsoft.com/office/powerpoint/2010/main" val="118888229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0" y="0"/>
            <a:ext cx="9144000" cy="1295400"/>
          </a:xfrm>
        </p:spPr>
        <p:txBody>
          <a:bodyPr/>
          <a:lstStyle/>
          <a:p>
            <a:pPr eaLnBrk="1" hangingPunct="1"/>
            <a:r>
              <a:rPr lang="en-US" altLang="en-US" dirty="0"/>
              <a:t>Process of dissolution</a:t>
            </a:r>
            <a:br>
              <a:rPr lang="en-US" altLang="en-US" dirty="0"/>
            </a:br>
            <a:r>
              <a:rPr lang="en-US" altLang="en-US" sz="3500" dirty="0"/>
              <a:t>Division of profits &amp; losses</a:t>
            </a:r>
          </a:p>
        </p:txBody>
      </p:sp>
      <p:sp>
        <p:nvSpPr>
          <p:cNvPr id="48131" name="Rectangle 3"/>
          <p:cNvSpPr>
            <a:spLocks noGrp="1" noChangeArrowheads="1"/>
          </p:cNvSpPr>
          <p:nvPr>
            <p:ph type="body" idx="1"/>
          </p:nvPr>
        </p:nvSpPr>
        <p:spPr>
          <a:xfrm>
            <a:off x="0" y="1447800"/>
            <a:ext cx="9144000" cy="5410200"/>
          </a:xfrm>
        </p:spPr>
        <p:txBody>
          <a:bodyPr/>
          <a:lstStyle/>
          <a:p>
            <a:pPr eaLnBrk="1" hangingPunct="1">
              <a:spcBef>
                <a:spcPts val="0"/>
              </a:spcBef>
            </a:pPr>
            <a:r>
              <a:rPr lang="en-US" altLang="en-US" sz="2800" dirty="0"/>
              <a:t>UPA provides default rules on division of profits/loss</a:t>
            </a:r>
          </a:p>
          <a:p>
            <a:pPr eaLnBrk="1" hangingPunct="1">
              <a:spcBef>
                <a:spcPts val="0"/>
              </a:spcBef>
            </a:pPr>
            <a:r>
              <a:rPr lang="en-US" altLang="en-US" sz="2800" dirty="0"/>
              <a:t>Division of profits</a:t>
            </a:r>
          </a:p>
          <a:p>
            <a:pPr lvl="1" eaLnBrk="1" hangingPunct="1">
              <a:spcBef>
                <a:spcPts val="0"/>
              </a:spcBef>
            </a:pPr>
            <a:r>
              <a:rPr lang="en-US" altLang="en-US" sz="2000" dirty="0"/>
              <a:t>Default rule: Profits divided equally between partners [</a:t>
            </a:r>
            <a:r>
              <a:rPr lang="en-US" altLang="en-US" sz="2100" dirty="0"/>
              <a:t>UPA §401(b)</a:t>
            </a:r>
            <a:r>
              <a:rPr lang="en-US" altLang="en-US" sz="2000" dirty="0"/>
              <a:t>]</a:t>
            </a:r>
          </a:p>
          <a:p>
            <a:pPr lvl="1" eaLnBrk="1" hangingPunct="1">
              <a:spcBef>
                <a:spcPts val="0"/>
              </a:spcBef>
            </a:pPr>
            <a:r>
              <a:rPr lang="en-US" altLang="en-US" sz="2000" dirty="0"/>
              <a:t>What if one partner contributed 90% of capital?  Equal distribution</a:t>
            </a:r>
          </a:p>
          <a:p>
            <a:pPr lvl="1" eaLnBrk="1" hangingPunct="1">
              <a:spcBef>
                <a:spcPts val="0"/>
              </a:spcBef>
            </a:pPr>
            <a:r>
              <a:rPr lang="en-US" altLang="en-US" sz="2000" dirty="0"/>
              <a:t>What if one partner contributed 90% of work?  Equal distribution</a:t>
            </a:r>
          </a:p>
          <a:p>
            <a:pPr eaLnBrk="1" hangingPunct="1">
              <a:spcBef>
                <a:spcPts val="0"/>
              </a:spcBef>
            </a:pPr>
            <a:r>
              <a:rPr lang="en-US" altLang="en-US" sz="2800" dirty="0"/>
              <a:t>Division of losses</a:t>
            </a:r>
          </a:p>
          <a:p>
            <a:pPr lvl="1" eaLnBrk="1" hangingPunct="1">
              <a:spcBef>
                <a:spcPts val="0"/>
              </a:spcBef>
            </a:pPr>
            <a:r>
              <a:rPr lang="en-US" altLang="en-US" sz="2000" dirty="0"/>
              <a:t>Default rule: Losses divided the same way as profits. [UPA §401(b)]</a:t>
            </a:r>
          </a:p>
          <a:p>
            <a:pPr eaLnBrk="1" hangingPunct="1">
              <a:spcBef>
                <a:spcPts val="0"/>
              </a:spcBef>
            </a:pPr>
            <a:r>
              <a:rPr lang="en-US" altLang="en-US" sz="2800" dirty="0"/>
              <a:t>Partnership agreement can change this default</a:t>
            </a:r>
          </a:p>
          <a:p>
            <a:pPr lvl="1" eaLnBrk="1" hangingPunct="1">
              <a:spcBef>
                <a:spcPts val="0"/>
              </a:spcBef>
            </a:pPr>
            <a:r>
              <a:rPr lang="en-US" altLang="en-US" sz="2000" dirty="0"/>
              <a:t>E.g., there need not be symmetry between division of profits and losses</a:t>
            </a:r>
          </a:p>
        </p:txBody>
      </p:sp>
    </p:spTree>
    <p:extLst>
      <p:ext uri="{BB962C8B-B14F-4D97-AF65-F5344CB8AC3E}">
        <p14:creationId xmlns:p14="http://schemas.microsoft.com/office/powerpoint/2010/main" val="1368311416"/>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0" y="0"/>
            <a:ext cx="9144000" cy="1295400"/>
          </a:xfrm>
        </p:spPr>
        <p:txBody>
          <a:bodyPr/>
          <a:lstStyle/>
          <a:p>
            <a:pPr eaLnBrk="1" hangingPunct="1"/>
            <a:r>
              <a:rPr lang="en-US" altLang="en-US" dirty="0"/>
              <a:t>Process of dissolution</a:t>
            </a:r>
            <a:br>
              <a:rPr lang="en-US" altLang="en-US" dirty="0"/>
            </a:br>
            <a:r>
              <a:rPr lang="en-US" altLang="en-US" sz="3500" dirty="0"/>
              <a:t>Capital account</a:t>
            </a:r>
          </a:p>
        </p:txBody>
      </p:sp>
      <p:sp>
        <p:nvSpPr>
          <p:cNvPr id="49155" name="Rectangle 3"/>
          <p:cNvSpPr>
            <a:spLocks noGrp="1" noChangeArrowheads="1"/>
          </p:cNvSpPr>
          <p:nvPr>
            <p:ph type="body" idx="1"/>
          </p:nvPr>
        </p:nvSpPr>
        <p:spPr>
          <a:xfrm>
            <a:off x="0" y="1447800"/>
            <a:ext cx="9144000" cy="5410200"/>
          </a:xfrm>
        </p:spPr>
        <p:txBody>
          <a:bodyPr/>
          <a:lstStyle/>
          <a:p>
            <a:pPr eaLnBrk="1" hangingPunct="1">
              <a:spcBef>
                <a:spcPts val="0"/>
              </a:spcBef>
            </a:pPr>
            <a:r>
              <a:rPr lang="en-US" altLang="en-US" sz="2400" dirty="0"/>
              <a:t>Capital account: A running balance reflecting each partner’s ownership equity (see UPA §401(a))</a:t>
            </a:r>
          </a:p>
          <a:p>
            <a:pPr eaLnBrk="1" hangingPunct="1">
              <a:spcBef>
                <a:spcPts val="0"/>
              </a:spcBef>
            </a:pPr>
            <a:r>
              <a:rPr lang="en-US" altLang="en-US" sz="2400" dirty="0"/>
              <a:t>Begins with the initial contribution</a:t>
            </a:r>
          </a:p>
          <a:p>
            <a:pPr lvl="1" eaLnBrk="1" hangingPunct="1">
              <a:spcBef>
                <a:spcPts val="0"/>
              </a:spcBef>
            </a:pPr>
            <a:r>
              <a:rPr lang="en-US" altLang="en-US" sz="2000" dirty="0"/>
              <a:t>Not limited to money (also labor, assets &amp; anything else partners agree on)</a:t>
            </a:r>
          </a:p>
          <a:p>
            <a:pPr eaLnBrk="1" hangingPunct="1">
              <a:spcBef>
                <a:spcPts val="0"/>
              </a:spcBef>
            </a:pPr>
            <a:r>
              <a:rPr lang="en-US" altLang="en-US" sz="2400" dirty="0"/>
              <a:t>Share of the profits is added</a:t>
            </a:r>
          </a:p>
          <a:p>
            <a:pPr eaLnBrk="1" hangingPunct="1">
              <a:spcBef>
                <a:spcPts val="0"/>
              </a:spcBef>
            </a:pPr>
            <a:r>
              <a:rPr lang="en-US" altLang="en-US" sz="2400" dirty="0"/>
              <a:t>Share of losses &amp; “draws” (distributions) is subtracted</a:t>
            </a:r>
          </a:p>
          <a:p>
            <a:pPr eaLnBrk="1" hangingPunct="1">
              <a:spcBef>
                <a:spcPts val="0"/>
              </a:spcBef>
            </a:pPr>
            <a:r>
              <a:rPr lang="en-US" altLang="en-US" sz="2400" dirty="0"/>
              <a:t>Example</a:t>
            </a:r>
          </a:p>
          <a:p>
            <a:pPr lvl="1" eaLnBrk="1" hangingPunct="1">
              <a:spcBef>
                <a:spcPts val="0"/>
              </a:spcBef>
            </a:pPr>
            <a:r>
              <a:rPr lang="en-US" altLang="en-US" sz="2000" dirty="0"/>
              <a:t>April contributed </a:t>
            </a:r>
            <a:r>
              <a:rPr lang="en-US" altLang="en-US" sz="2000" b="1" u="sng" dirty="0"/>
              <a:t>$5,000</a:t>
            </a:r>
            <a:r>
              <a:rPr lang="en-US" altLang="en-US" sz="2000" dirty="0"/>
              <a:t> to ABC law firm in return for a 1/3 interest in the partnership</a:t>
            </a:r>
          </a:p>
          <a:p>
            <a:pPr lvl="1" eaLnBrk="1" hangingPunct="1">
              <a:spcBef>
                <a:spcPts val="0"/>
              </a:spcBef>
            </a:pPr>
            <a:r>
              <a:rPr lang="en-US" altLang="en-US" sz="2000" dirty="0"/>
              <a:t>Firm ended 1</a:t>
            </a:r>
            <a:r>
              <a:rPr lang="en-US" altLang="en-US" sz="2000" baseline="30000" dirty="0"/>
              <a:t>st</a:t>
            </a:r>
            <a:r>
              <a:rPr lang="en-US" altLang="en-US" sz="2000" dirty="0"/>
              <a:t> year with a $3,000 loss (so April’s share of the loss was </a:t>
            </a:r>
            <a:r>
              <a:rPr lang="en-US" altLang="en-US" sz="2000" b="1" u="sng" dirty="0"/>
              <a:t>$1,000</a:t>
            </a:r>
            <a:r>
              <a:rPr lang="en-US" altLang="en-US" sz="2000" dirty="0"/>
              <a:t>)</a:t>
            </a:r>
          </a:p>
          <a:p>
            <a:pPr lvl="1" eaLnBrk="1" hangingPunct="1">
              <a:spcBef>
                <a:spcPts val="0"/>
              </a:spcBef>
            </a:pPr>
            <a:r>
              <a:rPr lang="en-US" altLang="en-US" sz="2000" dirty="0"/>
              <a:t>In 2</a:t>
            </a:r>
            <a:r>
              <a:rPr lang="en-US" altLang="en-US" sz="2000" baseline="30000" dirty="0"/>
              <a:t>nd</a:t>
            </a:r>
            <a:r>
              <a:rPr lang="en-US" altLang="en-US" sz="2000" dirty="0"/>
              <a:t> year firm made a $9,000 profit (April’s share of that was </a:t>
            </a:r>
            <a:r>
              <a:rPr lang="en-US" altLang="en-US" sz="2000" b="1" u="sng" dirty="0"/>
              <a:t>$3,000</a:t>
            </a:r>
            <a:r>
              <a:rPr lang="en-US" altLang="en-US" sz="2000" dirty="0"/>
              <a:t>)</a:t>
            </a:r>
          </a:p>
          <a:p>
            <a:pPr lvl="1" eaLnBrk="1" hangingPunct="1">
              <a:spcBef>
                <a:spcPts val="0"/>
              </a:spcBef>
            </a:pPr>
            <a:r>
              <a:rPr lang="en-US" altLang="en-US" sz="2000" dirty="0"/>
              <a:t>At end of 2</a:t>
            </a:r>
            <a:r>
              <a:rPr lang="en-US" altLang="en-US" sz="2000" baseline="30000" dirty="0"/>
              <a:t>nd</a:t>
            </a:r>
            <a:r>
              <a:rPr lang="en-US" altLang="en-US" sz="2000" dirty="0"/>
              <a:t> year, the partners made a draw of $4,500 (April received </a:t>
            </a:r>
            <a:r>
              <a:rPr lang="en-US" altLang="en-US" sz="2000" b="1" u="sng" dirty="0"/>
              <a:t>$1,500</a:t>
            </a:r>
            <a:r>
              <a:rPr lang="en-US" altLang="en-US" sz="2000" dirty="0"/>
              <a:t>)</a:t>
            </a:r>
          </a:p>
          <a:p>
            <a:pPr lvl="1" eaLnBrk="1" hangingPunct="1">
              <a:spcBef>
                <a:spcPts val="0"/>
              </a:spcBef>
            </a:pPr>
            <a:r>
              <a:rPr lang="en-US" altLang="en-US" sz="2000" dirty="0"/>
              <a:t>April’s capital account at end of 2</a:t>
            </a:r>
            <a:r>
              <a:rPr lang="en-US" altLang="en-US" sz="2000" baseline="30000" dirty="0"/>
              <a:t>nd</a:t>
            </a:r>
            <a:r>
              <a:rPr lang="en-US" altLang="en-US" sz="2000" dirty="0"/>
              <a:t> year is: </a:t>
            </a:r>
            <a:r>
              <a:rPr lang="en-US" altLang="en-US" sz="1900" dirty="0"/>
              <a:t>5,000 - 1,000 + 3,000 – 1,500 = $5,500</a:t>
            </a:r>
          </a:p>
        </p:txBody>
      </p:sp>
    </p:spTree>
    <p:extLst>
      <p:ext uri="{BB962C8B-B14F-4D97-AF65-F5344CB8AC3E}">
        <p14:creationId xmlns:p14="http://schemas.microsoft.com/office/powerpoint/2010/main" val="17763091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0" y="0"/>
            <a:ext cx="9144000" cy="1295400"/>
          </a:xfrm>
        </p:spPr>
        <p:txBody>
          <a:bodyPr/>
          <a:lstStyle/>
          <a:p>
            <a:r>
              <a:rPr lang="en-US" altLang="en-US" dirty="0"/>
              <a:t>Process of dissolution</a:t>
            </a:r>
            <a:br>
              <a:rPr lang="en-US" altLang="en-US" sz="3600" dirty="0"/>
            </a:br>
            <a:r>
              <a:rPr lang="en-US" altLang="en-US" sz="3500" dirty="0" err="1"/>
              <a:t>Dissolution</a:t>
            </a:r>
            <a:r>
              <a:rPr lang="en-US" altLang="en-US" sz="3500" dirty="0"/>
              <a:t> as an incentive</a:t>
            </a:r>
          </a:p>
        </p:txBody>
      </p:sp>
      <p:sp>
        <p:nvSpPr>
          <p:cNvPr id="69635" name="Rectangle 3"/>
          <p:cNvSpPr>
            <a:spLocks noGrp="1" noChangeArrowheads="1"/>
          </p:cNvSpPr>
          <p:nvPr>
            <p:ph type="body" idx="1"/>
          </p:nvPr>
        </p:nvSpPr>
        <p:spPr>
          <a:xfrm>
            <a:off x="0" y="1447800"/>
            <a:ext cx="9144000" cy="5410200"/>
          </a:xfrm>
        </p:spPr>
        <p:txBody>
          <a:bodyPr/>
          <a:lstStyle/>
          <a:p>
            <a:pPr marL="342900" lvl="1" indent="-342900">
              <a:buFont typeface="Arial" charset="0"/>
              <a:buChar char="•"/>
            </a:pPr>
            <a:r>
              <a:rPr lang="en-US" altLang="en-US" sz="2400" dirty="0"/>
              <a:t>Most firms are worth more “alive” (as an operating business) than “dead” (assets sold separately)</a:t>
            </a:r>
          </a:p>
          <a:p>
            <a:pPr lvl="1"/>
            <a:r>
              <a:rPr lang="en-US" altLang="en-US" sz="2000" dirty="0"/>
              <a:t>For that reason, even in dissolution the business is often sold in one piece</a:t>
            </a:r>
          </a:p>
          <a:p>
            <a:pPr lvl="1"/>
            <a:r>
              <a:rPr lang="en-US" altLang="en-US" sz="2000" dirty="0"/>
              <a:t>Even if sold in one piece, some of firm’s value will be lost because -</a:t>
            </a:r>
          </a:p>
          <a:p>
            <a:pPr lvl="2"/>
            <a:r>
              <a:rPr lang="en-US" altLang="en-US" sz="1900" dirty="0"/>
              <a:t>Dissolution forces to sell now, which weakens the seller’s bargaining position</a:t>
            </a:r>
          </a:p>
          <a:p>
            <a:pPr lvl="2"/>
            <a:r>
              <a:rPr lang="en-US" altLang="en-US" sz="1900" dirty="0"/>
              <a:t>Outsiders aren’t sure if firm has “skeletons in its closet”, so they discount the price to account for risk of negative surprises</a:t>
            </a:r>
          </a:p>
          <a:p>
            <a:pPr lvl="1"/>
            <a:r>
              <a:rPr lang="en-US" altLang="en-US" sz="2000" dirty="0">
                <a:solidFill>
                  <a:srgbClr val="FF0000"/>
                </a:solidFill>
              </a:rPr>
              <a:t>What is the likely outcome if a court orders dissolution due to frustrated expectations/oppression?</a:t>
            </a:r>
            <a:endParaRPr lang="en-US" altLang="en-US" sz="2000" dirty="0"/>
          </a:p>
          <a:p>
            <a:r>
              <a:rPr lang="en-US" altLang="en-US" sz="2400" dirty="0"/>
              <a:t>Judicial dissolution serves as an alternative to buy-out agreements, but also as an incentive to form buyout agreements</a:t>
            </a:r>
          </a:p>
          <a:p>
            <a:pPr lvl="1"/>
            <a:r>
              <a:rPr lang="en-US" altLang="en-US" sz="2000" dirty="0"/>
              <a:t>Analogy: parent threatens to take away a toy if siblings can’t agree how to share it</a:t>
            </a:r>
          </a:p>
          <a:p>
            <a:pPr lvl="1"/>
            <a:endParaRPr lang="en-US" altLang="en-US" sz="2000" dirty="0"/>
          </a:p>
        </p:txBody>
      </p:sp>
    </p:spTree>
    <p:extLst>
      <p:ext uri="{BB962C8B-B14F-4D97-AF65-F5344CB8AC3E}">
        <p14:creationId xmlns:p14="http://schemas.microsoft.com/office/powerpoint/2010/main" val="764040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3"/>
          <p:cNvSpPr>
            <a:spLocks noGrp="1" noChangeArrowheads="1"/>
          </p:cNvSpPr>
          <p:nvPr>
            <p:ph type="body" idx="1"/>
          </p:nvPr>
        </p:nvSpPr>
        <p:spPr>
          <a:xfrm>
            <a:off x="0" y="1447800"/>
            <a:ext cx="9144000" cy="5410200"/>
          </a:xfrm>
        </p:spPr>
        <p:txBody>
          <a:bodyPr/>
          <a:lstStyle/>
          <a:p>
            <a:pPr eaLnBrk="1" hangingPunct="1">
              <a:lnSpc>
                <a:spcPct val="90000"/>
              </a:lnSpc>
              <a:spcBef>
                <a:spcPct val="0"/>
              </a:spcBef>
            </a:pPr>
            <a:r>
              <a:rPr lang="en-US" altLang="en-US" sz="2400" dirty="0"/>
              <a:t>Under private ordering, government enforces voluntary agreements the stakeholders reached</a:t>
            </a:r>
          </a:p>
          <a:p>
            <a:pPr eaLnBrk="1" hangingPunct="1">
              <a:lnSpc>
                <a:spcPct val="90000"/>
              </a:lnSpc>
              <a:spcBef>
                <a:spcPct val="0"/>
              </a:spcBef>
            </a:pPr>
            <a:r>
              <a:rPr lang="en-US" altLang="en-US" sz="2400" dirty="0"/>
              <a:t>Strengths</a:t>
            </a:r>
          </a:p>
          <a:p>
            <a:pPr lvl="1" eaLnBrk="1" hangingPunct="1">
              <a:lnSpc>
                <a:spcPct val="90000"/>
              </a:lnSpc>
              <a:spcBef>
                <a:spcPct val="0"/>
              </a:spcBef>
            </a:pPr>
            <a:r>
              <a:rPr lang="en-US" altLang="en-US" sz="2000" dirty="0"/>
              <a:t>Least effort to enforce </a:t>
            </a:r>
            <a:r>
              <a:rPr lang="en-US" altLang="en-US" sz="1800" dirty="0"/>
              <a:t>(agreements reflect balance of power between stakeholders)</a:t>
            </a:r>
          </a:p>
          <a:p>
            <a:pPr lvl="1" eaLnBrk="1" hangingPunct="1">
              <a:lnSpc>
                <a:spcPct val="90000"/>
              </a:lnSpc>
              <a:spcBef>
                <a:spcPct val="0"/>
              </a:spcBef>
            </a:pPr>
            <a:r>
              <a:rPr lang="en-US" altLang="en-US" sz="2000" dirty="0"/>
              <a:t>Usually easy to morally justify (these are the terms the parties agreed to)</a:t>
            </a:r>
          </a:p>
          <a:p>
            <a:pPr lvl="1" eaLnBrk="1" hangingPunct="1">
              <a:lnSpc>
                <a:spcPct val="90000"/>
              </a:lnSpc>
              <a:spcBef>
                <a:spcPct val="0"/>
              </a:spcBef>
            </a:pPr>
            <a:r>
              <a:rPr lang="en-US" altLang="en-US" sz="2000" dirty="0"/>
              <a:t>Stakeholders likely know best what terms are most suitable for them</a:t>
            </a:r>
          </a:p>
          <a:p>
            <a:pPr eaLnBrk="1" hangingPunct="1">
              <a:lnSpc>
                <a:spcPct val="90000"/>
              </a:lnSpc>
              <a:spcBef>
                <a:spcPct val="0"/>
              </a:spcBef>
            </a:pPr>
            <a:r>
              <a:rPr lang="en-US" altLang="en-US" sz="2400" dirty="0"/>
              <a:t>Weaknesses</a:t>
            </a:r>
          </a:p>
          <a:p>
            <a:pPr lvl="1" eaLnBrk="1" hangingPunct="1">
              <a:lnSpc>
                <a:spcPct val="90000"/>
              </a:lnSpc>
              <a:spcBef>
                <a:spcPct val="0"/>
              </a:spcBef>
            </a:pPr>
            <a:r>
              <a:rPr lang="en-US" altLang="en-US" sz="2000" dirty="0"/>
              <a:t>When stakeholder can’t exclude others from their contribution (e.g., providing security, clean environment, educated population), others have no need to bargain with that stakeholder</a:t>
            </a:r>
          </a:p>
          <a:p>
            <a:pPr lvl="1" eaLnBrk="1" hangingPunct="1">
              <a:lnSpc>
                <a:spcPct val="90000"/>
              </a:lnSpc>
              <a:spcBef>
                <a:spcPct val="0"/>
              </a:spcBef>
            </a:pPr>
            <a:r>
              <a:rPr lang="en-US" altLang="en-US" sz="2000" dirty="0"/>
              <a:t>Societies discourage some voluntary agreements; e.g., when:</a:t>
            </a:r>
          </a:p>
          <a:p>
            <a:pPr lvl="2" eaLnBrk="1" hangingPunct="1">
              <a:lnSpc>
                <a:spcPct val="90000"/>
              </a:lnSpc>
              <a:spcBef>
                <a:spcPct val="0"/>
              </a:spcBef>
            </a:pPr>
            <a:r>
              <a:rPr lang="en-US" altLang="en-US" sz="1900" dirty="0"/>
              <a:t>Bargaining power varies widely;</a:t>
            </a:r>
          </a:p>
          <a:p>
            <a:pPr lvl="2" eaLnBrk="1" hangingPunct="1">
              <a:lnSpc>
                <a:spcPct val="90000"/>
              </a:lnSpc>
              <a:spcBef>
                <a:spcPct val="0"/>
              </a:spcBef>
            </a:pPr>
            <a:r>
              <a:rPr lang="en-US" altLang="en-US" sz="1900" dirty="0"/>
              <a:t>Society is more sympathetic to one party than the other;</a:t>
            </a:r>
          </a:p>
          <a:p>
            <a:pPr lvl="2" eaLnBrk="1" hangingPunct="1">
              <a:lnSpc>
                <a:spcPct val="90000"/>
              </a:lnSpc>
              <a:spcBef>
                <a:spcPct val="0"/>
              </a:spcBef>
            </a:pPr>
            <a:r>
              <a:rPr lang="en-US" altLang="en-US" sz="1900" dirty="0"/>
              <a:t>Society wants to avoid commodification of sacred values, such as life/liberty</a:t>
            </a:r>
          </a:p>
          <a:p>
            <a:pPr lvl="1" eaLnBrk="1" hangingPunct="1">
              <a:lnSpc>
                <a:spcPct val="90000"/>
              </a:lnSpc>
              <a:spcBef>
                <a:spcPct val="0"/>
              </a:spcBef>
            </a:pPr>
            <a:r>
              <a:rPr lang="en-US" altLang="en-US" sz="2000" dirty="0"/>
              <a:t>When it is difficult to anticipate future contingencies or to describe in objective terms all desirable/undesirable behavior: this is a particular problem for </a:t>
            </a:r>
            <a:r>
              <a:rPr lang="en-US" altLang="en-US" sz="2000" dirty="0" err="1"/>
              <a:t>equityholders</a:t>
            </a:r>
            <a:r>
              <a:rPr lang="en-US" altLang="en-US" sz="2000" dirty="0"/>
              <a:t> (SHs), who can’t specify their right to the firm’s profits</a:t>
            </a:r>
          </a:p>
        </p:txBody>
      </p:sp>
      <p:sp>
        <p:nvSpPr>
          <p:cNvPr id="8" name="Rectangle 2"/>
          <p:cNvSpPr>
            <a:spLocks noGrp="1" noChangeArrowheads="1"/>
          </p:cNvSpPr>
          <p:nvPr>
            <p:ph type="title"/>
          </p:nvPr>
        </p:nvSpPr>
        <p:spPr>
          <a:xfrm>
            <a:off x="0" y="0"/>
            <a:ext cx="9144000" cy="1295400"/>
          </a:xfrm>
        </p:spPr>
        <p:txBody>
          <a:bodyPr/>
          <a:lstStyle/>
          <a:p>
            <a:pPr eaLnBrk="1" hangingPunct="1"/>
            <a:r>
              <a:rPr lang="en-US" altLang="en-US" dirty="0"/>
              <a:t>Private paternalism</a:t>
            </a:r>
            <a:br>
              <a:rPr lang="en-US" altLang="en-US" dirty="0"/>
            </a:br>
            <a:r>
              <a:rPr lang="en-US" altLang="en-US" sz="3500" dirty="0"/>
              <a:t>Norm-generating rule: private ordering</a:t>
            </a:r>
            <a:endParaRPr lang="en-US" altLang="en-US" dirty="0"/>
          </a:p>
        </p:txBody>
      </p:sp>
    </p:spTree>
    <p:extLst>
      <p:ext uri="{BB962C8B-B14F-4D97-AF65-F5344CB8AC3E}">
        <p14:creationId xmlns:p14="http://schemas.microsoft.com/office/powerpoint/2010/main" val="10111248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dirty="0"/>
              <a:t>Public paternalism allocates to the government the task of setting the norms it believes are best for B (or for society)</a:t>
            </a:r>
          </a:p>
          <a:p>
            <a:pPr lvl="1" eaLnBrk="1" hangingPunct="1">
              <a:spcBef>
                <a:spcPct val="0"/>
              </a:spcBef>
            </a:pPr>
            <a:r>
              <a:rPr lang="en-US" altLang="en-US" sz="2000" dirty="0"/>
              <a:t>The political process determines what government’s preferences are, so stakeholders &amp; the firm use the political process to protect their interests</a:t>
            </a:r>
          </a:p>
          <a:p>
            <a:pPr eaLnBrk="1" hangingPunct="1">
              <a:spcBef>
                <a:spcPct val="0"/>
              </a:spcBef>
            </a:pPr>
            <a:r>
              <a:rPr lang="en-US" altLang="en-US" sz="2400" dirty="0"/>
              <a:t>Strengths</a:t>
            </a:r>
          </a:p>
          <a:p>
            <a:pPr lvl="1" eaLnBrk="1" hangingPunct="1">
              <a:spcBef>
                <a:spcPct val="0"/>
              </a:spcBef>
            </a:pPr>
            <a:r>
              <a:rPr lang="en-US" altLang="en-US" sz="2000" dirty="0"/>
              <a:t>Protects stakeholders w/weak bargaining power but significant political power</a:t>
            </a:r>
          </a:p>
          <a:p>
            <a:pPr lvl="2" eaLnBrk="1" hangingPunct="1">
              <a:spcBef>
                <a:spcPct val="0"/>
              </a:spcBef>
            </a:pPr>
            <a:r>
              <a:rPr lang="en-US" altLang="en-US" sz="1900" dirty="0"/>
              <a:t>E.g., the community (which can’t exclude the firm from its contributions &amp; wants to enforce on the firm certain social values)</a:t>
            </a:r>
          </a:p>
          <a:p>
            <a:pPr eaLnBrk="1" hangingPunct="1">
              <a:spcBef>
                <a:spcPct val="0"/>
              </a:spcBef>
            </a:pPr>
            <a:r>
              <a:rPr lang="en-US" altLang="en-US" sz="2400" dirty="0"/>
              <a:t>Weaknesses</a:t>
            </a:r>
          </a:p>
          <a:p>
            <a:pPr lvl="1" eaLnBrk="1" hangingPunct="1">
              <a:spcBef>
                <a:spcPct val="0"/>
              </a:spcBef>
            </a:pPr>
            <a:r>
              <a:rPr lang="en-US" altLang="en-US" sz="2000" dirty="0"/>
              <a:t>Polity that elects government’s officers is not identical to the group of stakeholders in a firm – so outcome of political process represents balance of political power (votes &amp; lobbying power), which might be so unfavorable to some stakeholders that they would not participate</a:t>
            </a:r>
          </a:p>
          <a:p>
            <a:pPr lvl="1" eaLnBrk="1" hangingPunct="1">
              <a:spcBef>
                <a:spcPct val="0"/>
              </a:spcBef>
            </a:pPr>
            <a:r>
              <a:rPr lang="en-US" altLang="en-US" sz="2000" dirty="0"/>
              <a:t>One size fits all: government can’t create special terms for each firm, so the balance that is struck is a compromise that isn’t optimal for some firms</a:t>
            </a:r>
          </a:p>
        </p:txBody>
      </p:sp>
      <p:sp>
        <p:nvSpPr>
          <p:cNvPr id="8" name="Rectangle 2"/>
          <p:cNvSpPr>
            <a:spLocks noGrp="1" noChangeArrowheads="1"/>
          </p:cNvSpPr>
          <p:nvPr>
            <p:ph type="title"/>
          </p:nvPr>
        </p:nvSpPr>
        <p:spPr>
          <a:xfrm>
            <a:off x="0" y="0"/>
            <a:ext cx="9144000" cy="1295400"/>
          </a:xfrm>
        </p:spPr>
        <p:txBody>
          <a:bodyPr/>
          <a:lstStyle/>
          <a:p>
            <a:pPr eaLnBrk="1" hangingPunct="1"/>
            <a:r>
              <a:rPr lang="en-US" altLang="en-US" dirty="0"/>
              <a:t>Private paternalism</a:t>
            </a:r>
            <a:br>
              <a:rPr lang="en-US" altLang="en-US"/>
            </a:br>
            <a:r>
              <a:rPr lang="en-US" altLang="en-US" sz="3500"/>
              <a:t>Norm-generating rule: </a:t>
            </a:r>
            <a:r>
              <a:rPr lang="en-US" altLang="en-US" sz="3500" dirty="0"/>
              <a:t>public paternalism</a:t>
            </a:r>
            <a:endParaRPr lang="en-US" altLang="en-US" dirty="0"/>
          </a:p>
        </p:txBody>
      </p:sp>
    </p:spTree>
    <p:extLst>
      <p:ext uri="{BB962C8B-B14F-4D97-AF65-F5344CB8AC3E}">
        <p14:creationId xmlns:p14="http://schemas.microsoft.com/office/powerpoint/2010/main" val="9378221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3"/>
          <p:cNvSpPr>
            <a:spLocks noGrp="1" noChangeArrowheads="1"/>
          </p:cNvSpPr>
          <p:nvPr>
            <p:ph type="body" idx="1"/>
          </p:nvPr>
        </p:nvSpPr>
        <p:spPr>
          <a:xfrm>
            <a:off x="0" y="1447800"/>
            <a:ext cx="9144000" cy="5410200"/>
          </a:xfrm>
        </p:spPr>
        <p:txBody>
          <a:bodyPr/>
          <a:lstStyle/>
          <a:p>
            <a:pPr eaLnBrk="1" hangingPunct="1">
              <a:lnSpc>
                <a:spcPct val="90000"/>
              </a:lnSpc>
              <a:spcBef>
                <a:spcPct val="0"/>
              </a:spcBef>
            </a:pPr>
            <a:r>
              <a:rPr lang="en-US" altLang="en-US" sz="2400" dirty="0"/>
              <a:t>Private paternalism requires one who acts on B’s behalf to pursue B’s interests</a:t>
            </a:r>
          </a:p>
          <a:p>
            <a:pPr lvl="1" eaLnBrk="1" hangingPunct="1">
              <a:lnSpc>
                <a:spcPct val="90000"/>
              </a:lnSpc>
              <a:spcBef>
                <a:spcPct val="0"/>
              </a:spcBef>
            </a:pPr>
            <a:r>
              <a:rPr lang="en-US" altLang="en-US" sz="2000" dirty="0"/>
              <a:t>When legally enforceable, A has a fiduciary duty to B, so a judge can punish A if she acted against B’s interest</a:t>
            </a:r>
          </a:p>
          <a:p>
            <a:pPr lvl="1" eaLnBrk="1" hangingPunct="1">
              <a:lnSpc>
                <a:spcPct val="90000"/>
              </a:lnSpc>
              <a:spcBef>
                <a:spcPct val="0"/>
              </a:spcBef>
            </a:pPr>
            <a:r>
              <a:rPr lang="en-US" altLang="en-US" sz="2000" dirty="0"/>
              <a:t>If Bs’ interests are diverse, A can do whatever she wants, find an interest of some stakeholders that fits with that action &amp; claim that’s the interest she is pursuing</a:t>
            </a:r>
          </a:p>
          <a:p>
            <a:pPr lvl="1" eaLnBrk="1" hangingPunct="1">
              <a:lnSpc>
                <a:spcPct val="90000"/>
              </a:lnSpc>
              <a:spcBef>
                <a:spcPct val="0"/>
              </a:spcBef>
            </a:pPr>
            <a:r>
              <a:rPr lang="en-US" altLang="en-US" sz="2000" dirty="0"/>
              <a:t>So, private paternalism works better the more narrowly defined the interests A must pursue (ideally, </a:t>
            </a:r>
            <a:r>
              <a:rPr lang="en-US" altLang="en-US" sz="2000" dirty="0" err="1"/>
              <a:t>Bs</a:t>
            </a:r>
            <a:r>
              <a:rPr lang="en-US" altLang="en-US" sz="2000" dirty="0"/>
              <a:t> should have a homogenous, narrowly-defined shared interest)</a:t>
            </a:r>
          </a:p>
          <a:p>
            <a:pPr eaLnBrk="1" hangingPunct="1">
              <a:lnSpc>
                <a:spcPct val="90000"/>
              </a:lnSpc>
              <a:spcBef>
                <a:spcPct val="0"/>
              </a:spcBef>
            </a:pPr>
            <a:r>
              <a:rPr lang="en-US" altLang="en-US" sz="2400" dirty="0"/>
              <a:t>Strength</a:t>
            </a:r>
          </a:p>
          <a:p>
            <a:pPr lvl="1" eaLnBrk="1" hangingPunct="1">
              <a:lnSpc>
                <a:spcPct val="90000"/>
              </a:lnSpc>
              <a:spcBef>
                <a:spcPct val="0"/>
              </a:spcBef>
            </a:pPr>
            <a:r>
              <a:rPr lang="en-US" altLang="en-US" sz="1900" dirty="0"/>
              <a:t>Good for </a:t>
            </a:r>
            <a:r>
              <a:rPr lang="en-US" altLang="en-US" sz="1900" dirty="0" err="1"/>
              <a:t>equityholders</a:t>
            </a:r>
            <a:r>
              <a:rPr lang="en-US" altLang="en-US" sz="1900" dirty="0"/>
              <a:t> (SHs), who are poorly protected by private ordering &amp; public paternalism</a:t>
            </a:r>
          </a:p>
          <a:p>
            <a:pPr eaLnBrk="1" hangingPunct="1">
              <a:lnSpc>
                <a:spcPct val="90000"/>
              </a:lnSpc>
              <a:spcBef>
                <a:spcPct val="0"/>
              </a:spcBef>
            </a:pPr>
            <a:r>
              <a:rPr lang="en-US" altLang="en-US" sz="2400" dirty="0"/>
              <a:t>Weakness</a:t>
            </a:r>
          </a:p>
          <a:p>
            <a:pPr lvl="1" eaLnBrk="1" hangingPunct="1">
              <a:lnSpc>
                <a:spcPct val="90000"/>
              </a:lnSpc>
              <a:spcBef>
                <a:spcPct val="0"/>
              </a:spcBef>
            </a:pPr>
            <a:r>
              <a:rPr lang="en-US" altLang="en-US" sz="2000" dirty="0"/>
              <a:t>For legal enforcement to be effective, A must pursue a homogenous, narrowly defined interest. Requires prioritizing one group of stakeholders over all others.</a:t>
            </a:r>
          </a:p>
          <a:p>
            <a:pPr lvl="2" eaLnBrk="1" hangingPunct="1">
              <a:lnSpc>
                <a:spcPct val="90000"/>
              </a:lnSpc>
              <a:spcBef>
                <a:spcPct val="0"/>
              </a:spcBef>
            </a:pPr>
            <a:r>
              <a:rPr lang="en-US" altLang="en-US" sz="1900" dirty="0"/>
              <a:t>Benefit corporations sacrifice this effectiveness to allow more inclusiveness of non-SH stakeholders</a:t>
            </a:r>
          </a:p>
        </p:txBody>
      </p:sp>
      <p:sp>
        <p:nvSpPr>
          <p:cNvPr id="8" name="Rectangle 2"/>
          <p:cNvSpPr>
            <a:spLocks noGrp="1" noChangeArrowheads="1"/>
          </p:cNvSpPr>
          <p:nvPr>
            <p:ph type="title"/>
          </p:nvPr>
        </p:nvSpPr>
        <p:spPr>
          <a:xfrm>
            <a:off x="0" y="0"/>
            <a:ext cx="9144000" cy="1295400"/>
          </a:xfrm>
        </p:spPr>
        <p:txBody>
          <a:bodyPr/>
          <a:lstStyle/>
          <a:p>
            <a:pPr eaLnBrk="1" hangingPunct="1"/>
            <a:r>
              <a:rPr lang="en-US" altLang="en-US" dirty="0"/>
              <a:t>Private paternalism</a:t>
            </a:r>
            <a:br>
              <a:rPr lang="en-US" altLang="en-US" dirty="0"/>
            </a:br>
            <a:r>
              <a:rPr lang="en-US" altLang="en-US" sz="3500" dirty="0"/>
              <a:t>Norm-generating rule: private paternalism</a:t>
            </a:r>
            <a:endParaRPr lang="en-US" altLang="en-US" dirty="0"/>
          </a:p>
        </p:txBody>
      </p:sp>
    </p:spTree>
    <p:extLst>
      <p:ext uri="{BB962C8B-B14F-4D97-AF65-F5344CB8AC3E}">
        <p14:creationId xmlns:p14="http://schemas.microsoft.com/office/powerpoint/2010/main" val="1204429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idx="4294967295"/>
          </p:nvPr>
        </p:nvSpPr>
        <p:spPr>
          <a:xfrm>
            <a:off x="0" y="0"/>
            <a:ext cx="9144000" cy="1295400"/>
          </a:xfrm>
        </p:spPr>
        <p:txBody>
          <a:bodyPr/>
          <a:lstStyle/>
          <a:p>
            <a:pPr eaLnBrk="1" hangingPunct="1"/>
            <a:r>
              <a:rPr lang="en-US" altLang="en-US" dirty="0"/>
              <a:t>Private paternalism</a:t>
            </a:r>
            <a:br>
              <a:rPr lang="en-US" altLang="en-US" dirty="0"/>
            </a:br>
            <a:r>
              <a:rPr lang="en-US" altLang="en-US" sz="3500" dirty="0"/>
              <a:t>Three modes of private paternalism</a:t>
            </a:r>
          </a:p>
        </p:txBody>
      </p:sp>
      <p:sp>
        <p:nvSpPr>
          <p:cNvPr id="19461" name="Rectangle 3"/>
          <p:cNvSpPr>
            <a:spLocks noGrp="1" noChangeArrowheads="1"/>
          </p:cNvSpPr>
          <p:nvPr>
            <p:ph type="body" idx="4294967295"/>
          </p:nvPr>
        </p:nvSpPr>
        <p:spPr>
          <a:xfrm>
            <a:off x="0" y="1447800"/>
            <a:ext cx="9144000" cy="5410200"/>
          </a:xfrm>
        </p:spPr>
        <p:txBody>
          <a:bodyPr/>
          <a:lstStyle/>
          <a:p>
            <a:pPr eaLnBrk="1" hangingPunct="1">
              <a:spcBef>
                <a:spcPct val="0"/>
              </a:spcBef>
            </a:pPr>
            <a:r>
              <a:rPr lang="en-US" altLang="en-US" sz="2400" dirty="0"/>
              <a:t>Board-primacy faction</a:t>
            </a:r>
          </a:p>
          <a:p>
            <a:pPr lvl="1" eaLnBrk="1" hangingPunct="1">
              <a:spcBef>
                <a:spcPct val="0"/>
              </a:spcBef>
            </a:pPr>
            <a:r>
              <a:rPr lang="en-US" altLang="en-US" sz="2000" dirty="0"/>
              <a:t>The agency problem in SH voting &amp; SH litigation is severe</a:t>
            </a:r>
          </a:p>
          <a:p>
            <a:pPr lvl="2" eaLnBrk="1" hangingPunct="1">
              <a:spcBef>
                <a:spcPct val="0"/>
              </a:spcBef>
            </a:pPr>
            <a:r>
              <a:rPr lang="en-US" altLang="en-US" sz="1900" dirty="0"/>
              <a:t>SH rights get hijacked by plaintiff lawyers &amp; short-term SH activists, so voice solutions should be constrained &amp; accountability maintained mostly through an efficient fiduciary duty &amp; market oversight</a:t>
            </a:r>
          </a:p>
          <a:p>
            <a:pPr lvl="1" eaLnBrk="1" hangingPunct="1">
              <a:spcBef>
                <a:spcPct val="0"/>
              </a:spcBef>
            </a:pPr>
            <a:r>
              <a:rPr lang="en-US" altLang="en-US" sz="2000" dirty="0"/>
              <a:t>Firm’s interests = SH interests</a:t>
            </a:r>
          </a:p>
          <a:p>
            <a:pPr lvl="2" eaLnBrk="1" hangingPunct="1">
              <a:spcBef>
                <a:spcPct val="0"/>
              </a:spcBef>
            </a:pPr>
            <a:r>
              <a:rPr lang="en-US" altLang="en-US" sz="1900" dirty="0"/>
              <a:t>SHs are least able to rely on private ordering &amp; public paternalism, so the firm’s interests should be limited to SH (long-term) interests; other stakeholders can protect themselves through regulation or contract</a:t>
            </a:r>
          </a:p>
          <a:p>
            <a:pPr lvl="2" eaLnBrk="1" hangingPunct="1">
              <a:spcBef>
                <a:spcPct val="0"/>
              </a:spcBef>
            </a:pPr>
            <a:r>
              <a:rPr lang="en-US" altLang="en-US" sz="1900" dirty="0"/>
              <a:t>Limiting the firm’s interests to SH interests makes FD &amp; market oversight more efficient</a:t>
            </a:r>
          </a:p>
          <a:p>
            <a:pPr lvl="1" eaLnBrk="1" hangingPunct="1">
              <a:spcBef>
                <a:spcPct val="0"/>
              </a:spcBef>
            </a:pPr>
            <a:r>
              <a:rPr lang="en-US" altLang="en-US" sz="2000" dirty="0"/>
              <a:t>Board autonomy is important</a:t>
            </a:r>
          </a:p>
          <a:p>
            <a:pPr lvl="2" eaLnBrk="1" hangingPunct="1">
              <a:spcBef>
                <a:spcPct val="0"/>
              </a:spcBef>
            </a:pPr>
            <a:r>
              <a:rPr lang="en-US" altLang="en-US" sz="1900" dirty="0"/>
              <a:t>Boards are necessary because SH apathy and SH rivalry make SHs unable to govern</a:t>
            </a:r>
          </a:p>
        </p:txBody>
      </p:sp>
    </p:spTree>
    <p:extLst>
      <p:ext uri="{BB962C8B-B14F-4D97-AF65-F5344CB8AC3E}">
        <p14:creationId xmlns:p14="http://schemas.microsoft.com/office/powerpoint/2010/main" val="4202035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idx="4294967295"/>
          </p:nvPr>
        </p:nvSpPr>
        <p:spPr>
          <a:xfrm>
            <a:off x="0" y="0"/>
            <a:ext cx="9144000" cy="1295400"/>
          </a:xfrm>
        </p:spPr>
        <p:txBody>
          <a:bodyPr/>
          <a:lstStyle/>
          <a:p>
            <a:pPr eaLnBrk="1" hangingPunct="1"/>
            <a:r>
              <a:rPr lang="en-US" altLang="en-US" dirty="0"/>
              <a:t>Private paternalism</a:t>
            </a:r>
            <a:br>
              <a:rPr lang="en-US" altLang="en-US" dirty="0"/>
            </a:br>
            <a:r>
              <a:rPr lang="en-US" altLang="en-US" sz="3500" dirty="0"/>
              <a:t>Three modes of private paternalism</a:t>
            </a:r>
          </a:p>
        </p:txBody>
      </p:sp>
      <p:sp>
        <p:nvSpPr>
          <p:cNvPr id="19461" name="Rectangle 3"/>
          <p:cNvSpPr>
            <a:spLocks noGrp="1" noChangeArrowheads="1"/>
          </p:cNvSpPr>
          <p:nvPr>
            <p:ph type="body" idx="4294967295"/>
          </p:nvPr>
        </p:nvSpPr>
        <p:spPr>
          <a:xfrm>
            <a:off x="0" y="1447800"/>
            <a:ext cx="9144000" cy="5410200"/>
          </a:xfrm>
        </p:spPr>
        <p:txBody>
          <a:bodyPr/>
          <a:lstStyle/>
          <a:p>
            <a:pPr eaLnBrk="1" hangingPunct="1">
              <a:spcBef>
                <a:spcPct val="0"/>
              </a:spcBef>
            </a:pPr>
            <a:r>
              <a:rPr lang="en-US" altLang="en-US" sz="2400" dirty="0"/>
              <a:t>SH-primacy faction</a:t>
            </a:r>
          </a:p>
          <a:p>
            <a:pPr lvl="1" eaLnBrk="1" hangingPunct="1">
              <a:spcBef>
                <a:spcPct val="0"/>
              </a:spcBef>
            </a:pPr>
            <a:r>
              <a:rPr lang="en-US" altLang="en-US" sz="2000" dirty="0"/>
              <a:t>The agency problem in corporations is severe</a:t>
            </a:r>
          </a:p>
          <a:p>
            <a:pPr lvl="2" eaLnBrk="1" hangingPunct="1">
              <a:spcBef>
                <a:spcPct val="0"/>
              </a:spcBef>
            </a:pPr>
            <a:r>
              <a:rPr lang="en-US" altLang="en-US" sz="1900" dirty="0"/>
              <a:t>Boards are necessary for day-to-day management, but require significant oversight to reduce the agency problem</a:t>
            </a:r>
          </a:p>
          <a:p>
            <a:pPr lvl="2" eaLnBrk="1" hangingPunct="1">
              <a:spcBef>
                <a:spcPct val="0"/>
              </a:spcBef>
            </a:pPr>
            <a:r>
              <a:rPr lang="en-US" altLang="en-US" sz="1900" dirty="0"/>
              <a:t>Boards are less accountable to SHs than plaintiff lawyers &amp; SH activists, so boards should be mostly constrained by voice solutions (making it easier for SHs to oversee directors)</a:t>
            </a:r>
          </a:p>
          <a:p>
            <a:pPr lvl="1" eaLnBrk="1" hangingPunct="1">
              <a:spcBef>
                <a:spcPct val="0"/>
              </a:spcBef>
            </a:pPr>
            <a:r>
              <a:rPr lang="en-US" altLang="en-US" sz="2000" dirty="0"/>
              <a:t>Firm’s interests = SH interests</a:t>
            </a:r>
          </a:p>
          <a:p>
            <a:pPr lvl="2" eaLnBrk="1" hangingPunct="1">
              <a:spcBef>
                <a:spcPct val="0"/>
              </a:spcBef>
            </a:pPr>
            <a:r>
              <a:rPr lang="en-US" altLang="en-US" sz="1900" dirty="0"/>
              <a:t>Agree with board-primacy faction (but less hostile to short-term SH interests)</a:t>
            </a:r>
          </a:p>
          <a:p>
            <a:pPr lvl="1" eaLnBrk="1" hangingPunct="1">
              <a:spcBef>
                <a:spcPct val="0"/>
              </a:spcBef>
            </a:pPr>
            <a:r>
              <a:rPr lang="en-US" altLang="en-US" sz="2000" dirty="0"/>
              <a:t>Board autonomy is undesirable</a:t>
            </a:r>
          </a:p>
          <a:p>
            <a:pPr lvl="2" eaLnBrk="1" hangingPunct="1">
              <a:spcBef>
                <a:spcPct val="0"/>
              </a:spcBef>
            </a:pPr>
            <a:r>
              <a:rPr lang="en-US" altLang="en-US" sz="1900" dirty="0"/>
              <a:t>Boards use their autonomy to enrich themselves and their supporters at SHs’ expense</a:t>
            </a:r>
          </a:p>
        </p:txBody>
      </p:sp>
    </p:spTree>
    <p:extLst>
      <p:ext uri="{BB962C8B-B14F-4D97-AF65-F5344CB8AC3E}">
        <p14:creationId xmlns:p14="http://schemas.microsoft.com/office/powerpoint/2010/main" val="11141763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idx="4294967295"/>
          </p:nvPr>
        </p:nvSpPr>
        <p:spPr>
          <a:xfrm>
            <a:off x="0" y="0"/>
            <a:ext cx="9144000" cy="1295400"/>
          </a:xfrm>
        </p:spPr>
        <p:txBody>
          <a:bodyPr/>
          <a:lstStyle/>
          <a:p>
            <a:pPr eaLnBrk="1" hangingPunct="1"/>
            <a:r>
              <a:rPr lang="en-US" altLang="en-US" dirty="0"/>
              <a:t>Private paternalism</a:t>
            </a:r>
            <a:br>
              <a:rPr lang="en-US" altLang="en-US" dirty="0"/>
            </a:br>
            <a:r>
              <a:rPr lang="en-US" altLang="en-US" sz="3500" dirty="0"/>
              <a:t>Three modes of private paternalism</a:t>
            </a:r>
          </a:p>
        </p:txBody>
      </p:sp>
      <p:sp>
        <p:nvSpPr>
          <p:cNvPr id="19461" name="Rectangle 3"/>
          <p:cNvSpPr>
            <a:spLocks noGrp="1" noChangeArrowheads="1"/>
          </p:cNvSpPr>
          <p:nvPr>
            <p:ph type="body" idx="4294967295"/>
          </p:nvPr>
        </p:nvSpPr>
        <p:spPr>
          <a:xfrm>
            <a:off x="0" y="1447800"/>
            <a:ext cx="9144000" cy="5410200"/>
          </a:xfrm>
        </p:spPr>
        <p:txBody>
          <a:bodyPr/>
          <a:lstStyle/>
          <a:p>
            <a:pPr eaLnBrk="1" hangingPunct="1">
              <a:spcBef>
                <a:spcPct val="0"/>
              </a:spcBef>
            </a:pPr>
            <a:r>
              <a:rPr lang="en-US" altLang="en-US" sz="2400" dirty="0"/>
              <a:t>Stakeholder-primacy faction</a:t>
            </a:r>
            <a:r>
              <a:rPr lang="en-US" altLang="en-US" sz="1200" dirty="0"/>
              <a:t> </a:t>
            </a:r>
            <a:r>
              <a:rPr lang="en-US" altLang="en-US" sz="1800" dirty="0"/>
              <a:t>[less agency solutions, more stakeholder inclusiveness]</a:t>
            </a:r>
          </a:p>
          <a:p>
            <a:pPr lvl="1" eaLnBrk="1" hangingPunct="1">
              <a:spcBef>
                <a:spcPct val="0"/>
              </a:spcBef>
            </a:pPr>
            <a:r>
              <a:rPr lang="en-US" altLang="en-US" sz="2000" dirty="0"/>
              <a:t>The agency problem is not as harmful to society as the prioritizing of SHs over other stakeholders of the firm</a:t>
            </a:r>
          </a:p>
          <a:p>
            <a:pPr lvl="2" eaLnBrk="1" hangingPunct="1">
              <a:spcBef>
                <a:spcPct val="0"/>
              </a:spcBef>
            </a:pPr>
            <a:r>
              <a:rPr lang="en-US" altLang="en-US" sz="1800" dirty="0"/>
              <a:t>Focus on SH interests causes firms to externalize costs on other stakeholders, who can’t sufficiently protect themselves through regulation &amp; contract</a:t>
            </a:r>
          </a:p>
          <a:p>
            <a:pPr lvl="2" eaLnBrk="1" hangingPunct="1">
              <a:spcBef>
                <a:spcPct val="0"/>
              </a:spcBef>
            </a:pPr>
            <a:r>
              <a:rPr lang="en-US" altLang="en-US" sz="1800" dirty="0"/>
              <a:t>Voice &amp; adjudication solutions should be weakened or expanded to non-SH constituencies, since SHs tend to excessively focus on the short-term and on profits</a:t>
            </a:r>
          </a:p>
          <a:p>
            <a:pPr lvl="1" eaLnBrk="1" hangingPunct="1">
              <a:spcBef>
                <a:spcPct val="0"/>
              </a:spcBef>
            </a:pPr>
            <a:r>
              <a:rPr lang="en-US" altLang="en-US" sz="2000" dirty="0"/>
              <a:t>Firm’s interests = Mix of all stakeholders’ interests</a:t>
            </a:r>
          </a:p>
          <a:p>
            <a:pPr lvl="1" eaLnBrk="1" hangingPunct="1">
              <a:spcBef>
                <a:spcPct val="0"/>
              </a:spcBef>
            </a:pPr>
            <a:r>
              <a:rPr lang="en-US" altLang="en-US" sz="2000" dirty="0"/>
              <a:t>Board autonomy is important</a:t>
            </a:r>
          </a:p>
          <a:p>
            <a:pPr lvl="2" eaLnBrk="1" hangingPunct="1">
              <a:spcBef>
                <a:spcPct val="0"/>
              </a:spcBef>
            </a:pPr>
            <a:r>
              <a:rPr lang="en-US" altLang="en-US" sz="1900" dirty="0"/>
              <a:t>Boards exist to mediate the interests of all stakeholders. They must be allowed to use their discretion, even at the cost of a slightly greater agency problem</a:t>
            </a:r>
          </a:p>
        </p:txBody>
      </p:sp>
    </p:spTree>
    <p:extLst>
      <p:ext uri="{BB962C8B-B14F-4D97-AF65-F5344CB8AC3E}">
        <p14:creationId xmlns:p14="http://schemas.microsoft.com/office/powerpoint/2010/main" val="38919278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idx="4294967295"/>
          </p:nvPr>
        </p:nvSpPr>
        <p:spPr>
          <a:xfrm>
            <a:off x="0" y="0"/>
            <a:ext cx="9144000" cy="1295400"/>
          </a:xfrm>
        </p:spPr>
        <p:txBody>
          <a:bodyPr/>
          <a:lstStyle/>
          <a:p>
            <a:pPr eaLnBrk="1" hangingPunct="1"/>
            <a:r>
              <a:rPr lang="en-US" altLang="en-US" dirty="0"/>
              <a:t>Private paternalism</a:t>
            </a:r>
            <a:br>
              <a:rPr lang="en-US" altLang="en-US" dirty="0"/>
            </a:br>
            <a:r>
              <a:rPr lang="en-US" altLang="en-US" sz="3500" dirty="0"/>
              <a:t>SH wealth maximization norm</a:t>
            </a:r>
          </a:p>
        </p:txBody>
      </p:sp>
      <p:sp>
        <p:nvSpPr>
          <p:cNvPr id="19461" name="Rectangle 3"/>
          <p:cNvSpPr>
            <a:spLocks noGrp="1" noChangeArrowheads="1"/>
          </p:cNvSpPr>
          <p:nvPr>
            <p:ph type="body" idx="4294967295"/>
          </p:nvPr>
        </p:nvSpPr>
        <p:spPr>
          <a:xfrm>
            <a:off x="0" y="1447800"/>
            <a:ext cx="9144000" cy="5410200"/>
          </a:xfrm>
        </p:spPr>
        <p:txBody>
          <a:bodyPr/>
          <a:lstStyle/>
          <a:p>
            <a:pPr eaLnBrk="1" hangingPunct="1">
              <a:spcBef>
                <a:spcPct val="0"/>
              </a:spcBef>
            </a:pPr>
            <a:r>
              <a:rPr lang="en-US" altLang="en-US" sz="2400" dirty="0"/>
              <a:t>The shareholder wealth maximization norm states that the purpose of corporate acts should be to maximize SH’s financial interests (i.e., value of residual claim on the firm</a:t>
            </a:r>
            <a:endParaRPr lang="en-US" altLang="en-US" sz="2000" dirty="0"/>
          </a:p>
          <a:p>
            <a:pPr eaLnBrk="1" hangingPunct="1">
              <a:spcBef>
                <a:spcPct val="0"/>
              </a:spcBef>
            </a:pPr>
            <a:endParaRPr lang="en-US" altLang="en-US" sz="2400" dirty="0"/>
          </a:p>
          <a:p>
            <a:pPr eaLnBrk="1" hangingPunct="1">
              <a:spcBef>
                <a:spcPct val="0"/>
              </a:spcBef>
            </a:pPr>
            <a:r>
              <a:rPr lang="en-US" altLang="en-US" sz="2400" dirty="0"/>
              <a:t>The norm &amp; its limits: ALI’s Principles of Corporate Governance §2.01 (reflects most U.S. jurisdictions)</a:t>
            </a:r>
          </a:p>
          <a:p>
            <a:pPr lvl="1" eaLnBrk="1" hangingPunct="1">
              <a:spcBef>
                <a:spcPct val="0"/>
              </a:spcBef>
            </a:pPr>
            <a:r>
              <a:rPr lang="en-US" altLang="en-US" sz="2000" dirty="0"/>
              <a:t>“A corporation should have as its objective the conduct of business activities with a view to enhancing corporate profit and shareholder gain.”</a:t>
            </a:r>
          </a:p>
          <a:p>
            <a:pPr lvl="1" eaLnBrk="1" hangingPunct="1">
              <a:spcBef>
                <a:spcPct val="0"/>
              </a:spcBef>
            </a:pPr>
            <a:r>
              <a:rPr lang="en-US" altLang="en-US" sz="2000" dirty="0"/>
              <a:t>“Even if corporate profit and shareholder gain are not thereby enhanced-”</a:t>
            </a:r>
          </a:p>
          <a:p>
            <a:pPr lvl="2" eaLnBrk="1" hangingPunct="1">
              <a:spcBef>
                <a:spcPct val="0"/>
              </a:spcBef>
            </a:pPr>
            <a:r>
              <a:rPr lang="en-US" altLang="en-US" sz="2000" dirty="0"/>
              <a:t>Corp must act within the boundaries of the law</a:t>
            </a:r>
          </a:p>
          <a:p>
            <a:pPr lvl="2" eaLnBrk="1" hangingPunct="1">
              <a:spcBef>
                <a:spcPct val="0"/>
              </a:spcBef>
            </a:pPr>
            <a:r>
              <a:rPr lang="en-US" altLang="en-US" sz="2000" dirty="0"/>
              <a:t>Corp “may take into account ethical considerations that are reasonably regarded as appropriate to the responsible conduct of business”</a:t>
            </a:r>
          </a:p>
          <a:p>
            <a:pPr lvl="2" eaLnBrk="1" hangingPunct="1">
              <a:spcBef>
                <a:spcPct val="0"/>
              </a:spcBef>
            </a:pPr>
            <a:r>
              <a:rPr lang="en-US" altLang="en-US" sz="2000" dirty="0"/>
              <a:t>Corp may give to charity “reasonable amount of resources”</a:t>
            </a:r>
          </a:p>
          <a:p>
            <a:pPr eaLnBrk="1" hangingPunct="1">
              <a:spcBef>
                <a:spcPct val="0"/>
              </a:spcBef>
            </a:pPr>
            <a:endParaRPr lang="en-US" altLang="en-US" sz="2400" dirty="0"/>
          </a:p>
          <a:p>
            <a:pPr eaLnBrk="1" hangingPunct="1">
              <a:spcBef>
                <a:spcPct val="0"/>
              </a:spcBef>
            </a:pPr>
            <a:r>
              <a:rPr lang="en-US" altLang="en-US" sz="2300" dirty="0"/>
              <a:t>Benefit corporations explicitly reject the SH wealth maximization norm</a:t>
            </a:r>
          </a:p>
        </p:txBody>
      </p:sp>
    </p:spTree>
    <p:extLst>
      <p:ext uri="{BB962C8B-B14F-4D97-AF65-F5344CB8AC3E}">
        <p14:creationId xmlns:p14="http://schemas.microsoft.com/office/powerpoint/2010/main" val="8084486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2" name="Rectangle 2"/>
          <p:cNvSpPr>
            <a:spLocks noGrp="1" noChangeArrowheads="1"/>
          </p:cNvSpPr>
          <p:nvPr>
            <p:ph type="title"/>
          </p:nvPr>
        </p:nvSpPr>
        <p:spPr>
          <a:xfrm>
            <a:off x="0" y="0"/>
            <a:ext cx="9144000" cy="1295400"/>
          </a:xfrm>
        </p:spPr>
        <p:txBody>
          <a:bodyPr/>
          <a:lstStyle/>
          <a:p>
            <a:pPr algn="ctr" eaLnBrk="1" hangingPunct="1"/>
            <a:r>
              <a:rPr lang="en-US" altLang="en-US" dirty="0"/>
              <a:t>Internal governance</a:t>
            </a:r>
            <a:br>
              <a:rPr lang="en-US" altLang="en-US" dirty="0"/>
            </a:br>
            <a:r>
              <a:rPr lang="en-US" altLang="en-US" sz="3500" dirty="0"/>
              <a:t>Overview of Chapter 3</a:t>
            </a:r>
          </a:p>
        </p:txBody>
      </p:sp>
      <p:sp>
        <p:nvSpPr>
          <p:cNvPr id="48133" name="Rectangle 3"/>
          <p:cNvSpPr>
            <a:spLocks noGrp="1" noChangeArrowheads="1"/>
          </p:cNvSpPr>
          <p:nvPr>
            <p:ph type="body" idx="1"/>
          </p:nvPr>
        </p:nvSpPr>
        <p:spPr>
          <a:xfrm>
            <a:off x="0" y="1447800"/>
            <a:ext cx="9144000" cy="5410200"/>
          </a:xfrm>
        </p:spPr>
        <p:txBody>
          <a:bodyPr/>
          <a:lstStyle/>
          <a:p>
            <a:pPr marL="514350" indent="-514350" eaLnBrk="1" hangingPunct="1">
              <a:spcBef>
                <a:spcPct val="0"/>
              </a:spcBef>
              <a:buFont typeface="+mj-lt"/>
              <a:buAutoNum type="alphaLcPeriod"/>
            </a:pPr>
            <a:r>
              <a:rPr lang="en-US" altLang="en-US" sz="2800" dirty="0">
                <a:solidFill>
                  <a:srgbClr val="0070C0"/>
                </a:solidFill>
              </a:rPr>
              <a:t>Fiduciary duty</a:t>
            </a:r>
          </a:p>
          <a:p>
            <a:pPr marL="914400" lvl="1" indent="-457200" eaLnBrk="1" hangingPunct="1">
              <a:spcBef>
                <a:spcPct val="0"/>
              </a:spcBef>
              <a:buFont typeface="+mj-lt"/>
              <a:buAutoNum type="arabicPeriod"/>
            </a:pPr>
            <a:r>
              <a:rPr lang="en-US" altLang="en-US" sz="2400" dirty="0"/>
              <a:t>Private paternalism</a:t>
            </a:r>
          </a:p>
          <a:p>
            <a:pPr marL="914400" lvl="1" indent="-457200" eaLnBrk="1" hangingPunct="1">
              <a:spcBef>
                <a:spcPct val="0"/>
              </a:spcBef>
              <a:buFont typeface="+mj-lt"/>
              <a:buAutoNum type="arabicPeriod"/>
            </a:pPr>
            <a:r>
              <a:rPr lang="en-US" altLang="en-US" sz="2400" dirty="0">
                <a:solidFill>
                  <a:srgbClr val="0070C0"/>
                </a:solidFill>
              </a:rPr>
              <a:t>FD analysis: Duty &amp; Standard of Review</a:t>
            </a:r>
          </a:p>
          <a:p>
            <a:pPr marL="914400" lvl="1" indent="-457200" eaLnBrk="1" hangingPunct="1">
              <a:spcBef>
                <a:spcPct val="0"/>
              </a:spcBef>
              <a:buFont typeface="+mj-lt"/>
              <a:buAutoNum type="arabicPeriod"/>
            </a:pPr>
            <a:r>
              <a:rPr lang="en-US" altLang="en-US" sz="2400" dirty="0"/>
              <a:t>FD analysis: Application</a:t>
            </a:r>
          </a:p>
          <a:p>
            <a:pPr marL="514350" indent="-514350" eaLnBrk="1" hangingPunct="1">
              <a:spcBef>
                <a:spcPct val="0"/>
              </a:spcBef>
              <a:buFont typeface="Arial" charset="0"/>
              <a:buAutoNum type="alphaLcPeriod"/>
            </a:pPr>
            <a:r>
              <a:rPr lang="en-US" altLang="en-US" sz="2800" dirty="0"/>
              <a:t>Customizing the firm</a:t>
            </a:r>
          </a:p>
          <a:p>
            <a:pPr marL="514350" indent="-514350" eaLnBrk="1" hangingPunct="1">
              <a:spcBef>
                <a:spcPct val="0"/>
              </a:spcBef>
              <a:buFont typeface="Arial" charset="0"/>
              <a:buAutoNum type="alphaLcPeriod"/>
            </a:pPr>
            <a:r>
              <a:rPr lang="en-US" altLang="en-US" sz="2800" dirty="0"/>
              <a:t>Exit solutions</a:t>
            </a:r>
          </a:p>
        </p:txBody>
      </p:sp>
    </p:spTree>
    <p:extLst>
      <p:ext uri="{BB962C8B-B14F-4D97-AF65-F5344CB8AC3E}">
        <p14:creationId xmlns:p14="http://schemas.microsoft.com/office/powerpoint/2010/main" val="1805408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2"/>
          <p:cNvSpPr>
            <a:spLocks noGrp="1" noChangeArrowheads="1"/>
          </p:cNvSpPr>
          <p:nvPr>
            <p:ph type="title"/>
          </p:nvPr>
        </p:nvSpPr>
        <p:spPr>
          <a:xfrm>
            <a:off x="0" y="0"/>
            <a:ext cx="9144000" cy="1295400"/>
          </a:xfrm>
        </p:spPr>
        <p:txBody>
          <a:bodyPr/>
          <a:lstStyle/>
          <a:p>
            <a:pPr algn="ctr" eaLnBrk="1" hangingPunct="1"/>
            <a:r>
              <a:rPr lang="en-US" altLang="en-US" dirty="0"/>
              <a:t>Internal governance</a:t>
            </a:r>
            <a:br>
              <a:rPr lang="en-US" altLang="en-US" dirty="0"/>
            </a:br>
            <a:r>
              <a:rPr lang="en-US" altLang="en-US" sz="3500" dirty="0"/>
              <a:t>Overview of Chapter 3</a:t>
            </a:r>
          </a:p>
        </p:txBody>
      </p:sp>
      <p:sp>
        <p:nvSpPr>
          <p:cNvPr id="31749" name="Rectangle 3"/>
          <p:cNvSpPr>
            <a:spLocks noGrp="1" noChangeArrowheads="1"/>
          </p:cNvSpPr>
          <p:nvPr>
            <p:ph type="body" idx="1"/>
          </p:nvPr>
        </p:nvSpPr>
        <p:spPr>
          <a:xfrm>
            <a:off x="0" y="1447800"/>
            <a:ext cx="9144000" cy="5410200"/>
          </a:xfrm>
        </p:spPr>
        <p:txBody>
          <a:bodyPr/>
          <a:lstStyle/>
          <a:p>
            <a:pPr marL="514350" indent="-514350" eaLnBrk="1" hangingPunct="1">
              <a:spcBef>
                <a:spcPct val="0"/>
              </a:spcBef>
              <a:buFont typeface="+mj-lt"/>
              <a:buAutoNum type="alphaLcPeriod"/>
            </a:pPr>
            <a:r>
              <a:rPr lang="en-US" altLang="en-US" sz="2800" dirty="0">
                <a:solidFill>
                  <a:srgbClr val="0070C0"/>
                </a:solidFill>
              </a:rPr>
              <a:t>Fiduciary duty (adjudication solutions)</a:t>
            </a:r>
          </a:p>
          <a:p>
            <a:pPr marL="914400" lvl="1" indent="-457200" eaLnBrk="1" hangingPunct="1">
              <a:spcBef>
                <a:spcPct val="0"/>
              </a:spcBef>
              <a:buFont typeface="+mj-lt"/>
              <a:buAutoNum type="arabicPeriod"/>
            </a:pPr>
            <a:r>
              <a:rPr lang="en-US" altLang="en-US" sz="2400" dirty="0">
                <a:solidFill>
                  <a:srgbClr val="0070C0"/>
                </a:solidFill>
              </a:rPr>
              <a:t>Private paternalism</a:t>
            </a:r>
          </a:p>
          <a:p>
            <a:pPr marL="914400" lvl="1" indent="-457200" eaLnBrk="1" hangingPunct="1">
              <a:spcBef>
                <a:spcPct val="0"/>
              </a:spcBef>
              <a:buFont typeface="+mj-lt"/>
              <a:buAutoNum type="arabicPeriod"/>
            </a:pPr>
            <a:r>
              <a:rPr lang="en-US" altLang="en-US" sz="2400" dirty="0"/>
              <a:t>FD analysis: Duty &amp; </a:t>
            </a:r>
            <a:r>
              <a:rPr lang="en-US" altLang="en-US" sz="2400" dirty="0" err="1"/>
              <a:t>SoR</a:t>
            </a:r>
            <a:endParaRPr lang="en-US" altLang="en-US" sz="2400" dirty="0"/>
          </a:p>
          <a:p>
            <a:pPr marL="914400" lvl="1" indent="-457200" eaLnBrk="1" hangingPunct="1">
              <a:spcBef>
                <a:spcPct val="0"/>
              </a:spcBef>
              <a:buFont typeface="+mj-lt"/>
              <a:buAutoNum type="arabicPeriod"/>
            </a:pPr>
            <a:r>
              <a:rPr lang="en-US" altLang="en-US" sz="2400" dirty="0"/>
              <a:t>FD analysis: Application</a:t>
            </a:r>
          </a:p>
          <a:p>
            <a:pPr marL="514350" indent="-514350" eaLnBrk="1" hangingPunct="1">
              <a:spcBef>
                <a:spcPct val="0"/>
              </a:spcBef>
              <a:buFont typeface="Arial" charset="0"/>
              <a:buAutoNum type="alphaLcPeriod"/>
            </a:pPr>
            <a:r>
              <a:rPr lang="en-US" altLang="en-US" sz="2800" dirty="0"/>
              <a:t>Customizing the firm</a:t>
            </a:r>
          </a:p>
          <a:p>
            <a:pPr marL="514350" indent="-514350" eaLnBrk="1" hangingPunct="1">
              <a:spcBef>
                <a:spcPct val="0"/>
              </a:spcBef>
              <a:buFont typeface="Arial" charset="0"/>
              <a:buAutoNum type="alphaLcPeriod"/>
            </a:pPr>
            <a:r>
              <a:rPr lang="en-US" altLang="en-US" sz="2800" dirty="0"/>
              <a:t>Exit solutions</a:t>
            </a:r>
          </a:p>
        </p:txBody>
      </p:sp>
    </p:spTree>
    <p:extLst>
      <p:ext uri="{BB962C8B-B14F-4D97-AF65-F5344CB8AC3E}">
        <p14:creationId xmlns:p14="http://schemas.microsoft.com/office/powerpoint/2010/main" val="39578120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0" y="0"/>
            <a:ext cx="9144000" cy="1295400"/>
          </a:xfrm>
        </p:spPr>
        <p:txBody>
          <a:bodyPr/>
          <a:lstStyle/>
          <a:p>
            <a:pPr eaLnBrk="1" hangingPunct="1"/>
            <a:r>
              <a:rPr lang="en-US" altLang="en-US" dirty="0"/>
              <a:t>Classification</a:t>
            </a:r>
            <a:br>
              <a:rPr lang="en-US" altLang="en-US" dirty="0"/>
            </a:br>
            <a:r>
              <a:rPr lang="en-US" altLang="en-US" sz="3500" dirty="0"/>
              <a:t>What is a fiduciary duty?</a:t>
            </a:r>
          </a:p>
        </p:txBody>
      </p:sp>
      <p:sp>
        <p:nvSpPr>
          <p:cNvPr id="9221"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dirty="0"/>
              <a:t>FD is a duty that requires an actor to act in the interest of the beneficiary, beyond what is required of A by contract</a:t>
            </a:r>
          </a:p>
          <a:p>
            <a:pPr marL="339725" indent="-339725" eaLnBrk="1" hangingPunct="1">
              <a:spcBef>
                <a:spcPts val="0"/>
              </a:spcBef>
              <a:defRPr/>
            </a:pPr>
            <a:r>
              <a:rPr lang="en-US" sz="2400" dirty="0"/>
              <a:t>FD analysis framework</a:t>
            </a:r>
          </a:p>
          <a:p>
            <a:pPr marL="863600" lvl="1" indent="-514350" eaLnBrk="1" hangingPunct="1">
              <a:spcBef>
                <a:spcPts val="0"/>
              </a:spcBef>
              <a:buFont typeface="+mj-lt"/>
              <a:buAutoNum type="arabicPeriod"/>
              <a:defRPr/>
            </a:pPr>
            <a:r>
              <a:rPr lang="en-US" sz="2000" b="1" dirty="0">
                <a:solidFill>
                  <a:srgbClr val="7030A0"/>
                </a:solidFill>
              </a:rPr>
              <a:t>Duty</a:t>
            </a:r>
            <a:r>
              <a:rPr lang="en-US" sz="2000" dirty="0"/>
              <a:t>: is A required to act in B’s interest?</a:t>
            </a:r>
          </a:p>
          <a:p>
            <a:pPr marL="863600" lvl="1" indent="-514350" eaLnBrk="1" hangingPunct="1">
              <a:spcBef>
                <a:spcPts val="0"/>
              </a:spcBef>
              <a:buFont typeface="+mj-lt"/>
              <a:buAutoNum type="arabicPeriod"/>
              <a:defRPr/>
            </a:pPr>
            <a:r>
              <a:rPr lang="en-US" sz="2000" b="1" dirty="0">
                <a:solidFill>
                  <a:srgbClr val="7030A0"/>
                </a:solidFill>
              </a:rPr>
              <a:t>Standard of review</a:t>
            </a:r>
            <a:r>
              <a:rPr lang="en-US" sz="2000" dirty="0">
                <a:solidFill>
                  <a:srgbClr val="7030A0"/>
                </a:solidFill>
              </a:rPr>
              <a:t> </a:t>
            </a:r>
            <a:r>
              <a:rPr lang="en-US" sz="2000" dirty="0"/>
              <a:t>(“</a:t>
            </a:r>
            <a:r>
              <a:rPr lang="en-US" sz="2000" dirty="0" err="1"/>
              <a:t>SoR</a:t>
            </a:r>
            <a:r>
              <a:rPr lang="en-US" sz="2000" dirty="0"/>
              <a:t>”): who decides if A’s act was in B’s interest?</a:t>
            </a:r>
          </a:p>
          <a:p>
            <a:pPr marL="863600" lvl="1" indent="-514350" eaLnBrk="1" hangingPunct="1">
              <a:spcBef>
                <a:spcPts val="0"/>
              </a:spcBef>
              <a:buFont typeface="+mj-lt"/>
              <a:buAutoNum type="arabicPeriod"/>
              <a:defRPr/>
            </a:pPr>
            <a:r>
              <a:rPr lang="en-US" sz="2000" b="1" dirty="0">
                <a:solidFill>
                  <a:srgbClr val="0070C0"/>
                </a:solidFill>
              </a:rPr>
              <a:t>Application</a:t>
            </a:r>
            <a:r>
              <a:rPr lang="en-US" sz="2000" dirty="0"/>
              <a:t> (of </a:t>
            </a:r>
            <a:r>
              <a:rPr lang="en-US" sz="2000" dirty="0" err="1"/>
              <a:t>SoR</a:t>
            </a:r>
            <a:r>
              <a:rPr lang="en-US" sz="2000" dirty="0"/>
              <a:t> to potential flaws in A’s behavior)</a:t>
            </a:r>
          </a:p>
          <a:p>
            <a:pPr marL="863600" lvl="1" indent="-514350" eaLnBrk="1" hangingPunct="1">
              <a:spcBef>
                <a:spcPts val="0"/>
              </a:spcBef>
              <a:defRPr/>
            </a:pPr>
            <a:r>
              <a:rPr lang="en-US" sz="2000" b="1" dirty="0">
                <a:solidFill>
                  <a:srgbClr val="00B050"/>
                </a:solidFill>
              </a:rPr>
              <a:t>Ratification/prior consent</a:t>
            </a:r>
            <a:r>
              <a:rPr lang="en-US" sz="2000" dirty="0"/>
              <a:t> </a:t>
            </a:r>
            <a:r>
              <a:rPr lang="en-US" sz="1800" dirty="0"/>
              <a:t>(if behavior by/attributable to B waived FD breach)</a:t>
            </a:r>
          </a:p>
          <a:p>
            <a:pPr marL="1263650" lvl="2" indent="-514350" eaLnBrk="1" hangingPunct="1">
              <a:spcBef>
                <a:spcPts val="0"/>
              </a:spcBef>
              <a:defRPr/>
            </a:pPr>
            <a:r>
              <a:rPr lang="en-US" sz="1800" dirty="0"/>
              <a:t>Regarding prior consent, consider e</a:t>
            </a:r>
            <a:r>
              <a:rPr lang="en-US" altLang="en-US" sz="1800" dirty="0"/>
              <a:t>xculpation: Under DGCL §102(b)(7), a firm can have a clause in its charter that eliminates or limits directors’ personal liability for monetary damages for breach of FD, except:</a:t>
            </a:r>
          </a:p>
          <a:p>
            <a:pPr marL="1720850" lvl="3" indent="-514350" eaLnBrk="1" hangingPunct="1">
              <a:spcBef>
                <a:spcPts val="0"/>
              </a:spcBef>
              <a:defRPr/>
            </a:pPr>
            <a:r>
              <a:rPr lang="en-US" altLang="en-US" sz="1700" dirty="0"/>
              <a:t>Self-dealing &amp; bad faith (acts/omissions not in good faith, involving intentional misconduct or knowing violation of the law, and acts/omissions where director derived improper personal benefit)</a:t>
            </a:r>
          </a:p>
          <a:p>
            <a:pPr marL="1720850" lvl="3" indent="-514350" eaLnBrk="1" hangingPunct="1">
              <a:spcBef>
                <a:spcPts val="0"/>
              </a:spcBef>
              <a:defRPr/>
            </a:pPr>
            <a:r>
              <a:rPr lang="en-US" altLang="en-US" sz="1700" dirty="0"/>
              <a:t>Unlawful dividend payment/stock repurchase</a:t>
            </a:r>
          </a:p>
          <a:p>
            <a:pPr marL="1263650" lvl="2" indent="-514350" eaLnBrk="1" hangingPunct="1">
              <a:spcBef>
                <a:spcPts val="0"/>
              </a:spcBef>
              <a:defRPr/>
            </a:pPr>
            <a:r>
              <a:rPr lang="en-US" sz="1800" dirty="0"/>
              <a:t>S</a:t>
            </a:r>
            <a:r>
              <a:rPr lang="en-US" altLang="en-US" sz="1800" dirty="0"/>
              <a:t>o, if a firm has an exculpation clause, a challenge based on </a:t>
            </a:r>
            <a:r>
              <a:rPr lang="en-US" altLang="en-US" sz="1800" dirty="0">
                <a:solidFill>
                  <a:srgbClr val="00B050"/>
                </a:solidFill>
              </a:rPr>
              <a:t>unintentional negligence</a:t>
            </a:r>
            <a:r>
              <a:rPr lang="en-US" altLang="en-US" sz="1800" dirty="0"/>
              <a:t> of a </a:t>
            </a:r>
            <a:r>
              <a:rPr lang="en-US" altLang="en-US" sz="1800" dirty="0">
                <a:solidFill>
                  <a:srgbClr val="00B050"/>
                </a:solidFill>
              </a:rPr>
              <a:t>director</a:t>
            </a:r>
            <a:r>
              <a:rPr lang="en-US" altLang="en-US" sz="1800" dirty="0"/>
              <a:t>, that requests a </a:t>
            </a:r>
            <a:r>
              <a:rPr lang="en-US" altLang="en-US" sz="1800" dirty="0">
                <a:solidFill>
                  <a:srgbClr val="00B050"/>
                </a:solidFill>
              </a:rPr>
              <a:t>remedy of damages</a:t>
            </a:r>
            <a:r>
              <a:rPr lang="en-US" altLang="en-US" sz="1800" dirty="0"/>
              <a:t> (as opposed to an injunction) will fail</a:t>
            </a:r>
            <a:endParaRPr lang="en-US" sz="1800" dirty="0"/>
          </a:p>
        </p:txBody>
      </p:sp>
    </p:spTree>
    <p:extLst>
      <p:ext uri="{BB962C8B-B14F-4D97-AF65-F5344CB8AC3E}">
        <p14:creationId xmlns:p14="http://schemas.microsoft.com/office/powerpoint/2010/main" val="27407358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Rectangle 2"/>
          <p:cNvSpPr>
            <a:spLocks noGrp="1" noChangeArrowheads="1"/>
          </p:cNvSpPr>
          <p:nvPr>
            <p:ph type="title" idx="4294967295"/>
          </p:nvPr>
        </p:nvSpPr>
        <p:spPr>
          <a:xfrm>
            <a:off x="0" y="0"/>
            <a:ext cx="9144000" cy="1295400"/>
          </a:xfrm>
        </p:spPr>
        <p:txBody>
          <a:bodyPr/>
          <a:lstStyle/>
          <a:p>
            <a:pPr algn="ctr" eaLnBrk="1" hangingPunct="1"/>
            <a:r>
              <a:rPr lang="en-US" altLang="en-US" dirty="0"/>
              <a:t>Classification</a:t>
            </a:r>
            <a:br>
              <a:rPr lang="en-US" altLang="en-US" sz="4300" dirty="0"/>
            </a:br>
            <a:r>
              <a:rPr lang="en-US" altLang="en-US" sz="3500" dirty="0"/>
              <a:t>Duty</a:t>
            </a:r>
          </a:p>
        </p:txBody>
      </p:sp>
      <p:sp>
        <p:nvSpPr>
          <p:cNvPr id="49157" name="Rectangle 3"/>
          <p:cNvSpPr>
            <a:spLocks noGrp="1" noChangeArrowheads="1"/>
          </p:cNvSpPr>
          <p:nvPr>
            <p:ph type="body" idx="4294967295"/>
          </p:nvPr>
        </p:nvSpPr>
        <p:spPr>
          <a:xfrm>
            <a:off x="0" y="1447800"/>
            <a:ext cx="9144000" cy="5410200"/>
          </a:xfrm>
        </p:spPr>
        <p:txBody>
          <a:bodyPr/>
          <a:lstStyle/>
          <a:p>
            <a:pPr eaLnBrk="1" hangingPunct="1">
              <a:lnSpc>
                <a:spcPct val="90000"/>
              </a:lnSpc>
              <a:spcBef>
                <a:spcPts val="0"/>
              </a:spcBef>
            </a:pPr>
            <a:r>
              <a:rPr lang="en-US" altLang="en-US" sz="2400" dirty="0"/>
              <a:t>Controlled actors (agents)</a:t>
            </a:r>
          </a:p>
          <a:p>
            <a:pPr lvl="1" eaLnBrk="1" hangingPunct="1">
              <a:lnSpc>
                <a:spcPct val="90000"/>
              </a:lnSpc>
              <a:spcBef>
                <a:spcPts val="0"/>
              </a:spcBef>
            </a:pPr>
            <a:r>
              <a:rPr lang="en-US" altLang="en-US" sz="2000" dirty="0"/>
              <a:t>Agents owe a FD to the principal (so, duty test is whether A is B’s agent)</a:t>
            </a:r>
          </a:p>
          <a:p>
            <a:pPr lvl="1" eaLnBrk="1" hangingPunct="1">
              <a:lnSpc>
                <a:spcPct val="90000"/>
              </a:lnSpc>
              <a:spcBef>
                <a:spcPts val="0"/>
              </a:spcBef>
            </a:pPr>
            <a:r>
              <a:rPr lang="en-US" altLang="en-US" sz="2000" dirty="0"/>
              <a:t>Officers: ambiguity as to whether officer FD follows rules for agents or directors; for this course, treat officers as agents</a:t>
            </a:r>
          </a:p>
          <a:p>
            <a:pPr eaLnBrk="1" hangingPunct="1">
              <a:lnSpc>
                <a:spcPct val="90000"/>
              </a:lnSpc>
              <a:spcBef>
                <a:spcPts val="0"/>
              </a:spcBef>
            </a:pPr>
            <a:r>
              <a:rPr lang="en-US" altLang="en-US" sz="2400" dirty="0"/>
              <a:t>Autonomous actors</a:t>
            </a:r>
          </a:p>
          <a:p>
            <a:pPr lvl="1" eaLnBrk="1" hangingPunct="1">
              <a:lnSpc>
                <a:spcPct val="90000"/>
              </a:lnSpc>
              <a:spcBef>
                <a:spcPts val="0"/>
              </a:spcBef>
            </a:pPr>
            <a:r>
              <a:rPr lang="en-US" altLang="en-US" sz="2000" dirty="0"/>
              <a:t>Directors: each director owes a FD to the firm (and to its SHs)</a:t>
            </a:r>
          </a:p>
          <a:p>
            <a:pPr lvl="1" eaLnBrk="1" hangingPunct="1">
              <a:lnSpc>
                <a:spcPct val="90000"/>
              </a:lnSpc>
              <a:spcBef>
                <a:spcPts val="0"/>
              </a:spcBef>
            </a:pPr>
            <a:r>
              <a:rPr lang="en-US" altLang="en-US" sz="2000" dirty="0"/>
              <a:t>Incorporators: an incorporator owes a FD to the firm she is forming</a:t>
            </a:r>
          </a:p>
          <a:p>
            <a:pPr eaLnBrk="1" hangingPunct="1">
              <a:lnSpc>
                <a:spcPct val="90000"/>
              </a:lnSpc>
              <a:spcBef>
                <a:spcPts val="0"/>
              </a:spcBef>
            </a:pPr>
            <a:r>
              <a:rPr lang="en-US" altLang="en-US" sz="2400" dirty="0"/>
              <a:t>SHs</a:t>
            </a:r>
          </a:p>
          <a:p>
            <a:pPr lvl="1" eaLnBrk="1" hangingPunct="1">
              <a:lnSpc>
                <a:spcPct val="90000"/>
              </a:lnSpc>
              <a:spcBef>
                <a:spcPts val="0"/>
              </a:spcBef>
            </a:pPr>
            <a:r>
              <a:rPr lang="en-US" altLang="en-US" sz="2000" dirty="0"/>
              <a:t>SHs do not owe a FD to the firm or to other SHs</a:t>
            </a:r>
          </a:p>
          <a:p>
            <a:pPr lvl="1" eaLnBrk="1" hangingPunct="1">
              <a:lnSpc>
                <a:spcPct val="90000"/>
              </a:lnSpc>
              <a:spcBef>
                <a:spcPts val="0"/>
              </a:spcBef>
            </a:pPr>
            <a:r>
              <a:rPr lang="en-US" altLang="en-US" sz="2000" dirty="0"/>
              <a:t>Exception: SH may owe FD in exercising control of the corporation</a:t>
            </a:r>
          </a:p>
          <a:p>
            <a:pPr lvl="2" eaLnBrk="1" hangingPunct="1">
              <a:lnSpc>
                <a:spcPct val="90000"/>
              </a:lnSpc>
              <a:spcBef>
                <a:spcPts val="0"/>
              </a:spcBef>
            </a:pPr>
            <a:r>
              <a:rPr lang="en-US" altLang="en-US" sz="1900" dirty="0"/>
              <a:t>This exception is discussed in M&amp;A; for BA, treat SHs as never owing a FD</a:t>
            </a:r>
          </a:p>
        </p:txBody>
      </p:sp>
    </p:spTree>
    <p:extLst>
      <p:ext uri="{BB962C8B-B14F-4D97-AF65-F5344CB8AC3E}">
        <p14:creationId xmlns:p14="http://schemas.microsoft.com/office/powerpoint/2010/main" val="31109587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2"/>
          <p:cNvSpPr>
            <a:spLocks noGrp="1" noChangeArrowheads="1"/>
          </p:cNvSpPr>
          <p:nvPr>
            <p:ph type="title"/>
          </p:nvPr>
        </p:nvSpPr>
        <p:spPr>
          <a:xfrm>
            <a:off x="0" y="0"/>
            <a:ext cx="9144000" cy="1295400"/>
          </a:xfrm>
        </p:spPr>
        <p:txBody>
          <a:bodyPr/>
          <a:lstStyle/>
          <a:p>
            <a:pPr eaLnBrk="1" hangingPunct="1"/>
            <a:r>
              <a:rPr lang="en-US" altLang="en-US" dirty="0"/>
              <a:t>Classification</a:t>
            </a:r>
            <a:br>
              <a:rPr lang="en-US" altLang="en-US" dirty="0"/>
            </a:br>
            <a:r>
              <a:rPr lang="en-US" altLang="en-US" sz="3500" dirty="0" err="1"/>
              <a:t>SoR</a:t>
            </a:r>
            <a:endParaRPr lang="en-US" altLang="en-US" sz="3500" dirty="0"/>
          </a:p>
        </p:txBody>
      </p:sp>
      <p:sp>
        <p:nvSpPr>
          <p:cNvPr id="32773" name="Rectangle 3"/>
          <p:cNvSpPr>
            <a:spLocks noGrp="1" noChangeArrowheads="1"/>
          </p:cNvSpPr>
          <p:nvPr>
            <p:ph type="body" idx="1"/>
          </p:nvPr>
        </p:nvSpPr>
        <p:spPr>
          <a:xfrm>
            <a:off x="0" y="1447800"/>
            <a:ext cx="9144000" cy="5410200"/>
          </a:xfrm>
        </p:spPr>
        <p:txBody>
          <a:bodyPr/>
          <a:lstStyle/>
          <a:p>
            <a:pPr eaLnBrk="1" hangingPunct="1">
              <a:lnSpc>
                <a:spcPct val="80000"/>
              </a:lnSpc>
              <a:spcBef>
                <a:spcPts val="0"/>
              </a:spcBef>
              <a:defRPr/>
            </a:pPr>
            <a:r>
              <a:rPr lang="en-US" altLang="en-US" sz="2400" dirty="0" err="1"/>
              <a:t>SoR</a:t>
            </a:r>
            <a:r>
              <a:rPr lang="en-US" altLang="en-US" sz="2400" dirty="0"/>
              <a:t>: Who decides if A’s act was in B’s interest?</a:t>
            </a:r>
          </a:p>
          <a:p>
            <a:pPr lvl="1" eaLnBrk="1" hangingPunct="1">
              <a:lnSpc>
                <a:spcPct val="80000"/>
              </a:lnSpc>
              <a:spcBef>
                <a:spcPts val="0"/>
              </a:spcBef>
              <a:defRPr/>
            </a:pPr>
            <a:r>
              <a:rPr lang="en-US" sz="2000" dirty="0"/>
              <a:t>Beneficiary?</a:t>
            </a:r>
          </a:p>
          <a:p>
            <a:pPr lvl="1" eaLnBrk="1" hangingPunct="1">
              <a:lnSpc>
                <a:spcPct val="80000"/>
              </a:lnSpc>
              <a:spcBef>
                <a:spcPts val="0"/>
              </a:spcBef>
              <a:defRPr/>
            </a:pPr>
            <a:r>
              <a:rPr lang="en-US" sz="2000" dirty="0"/>
              <a:t>Actor?</a:t>
            </a:r>
          </a:p>
          <a:p>
            <a:pPr lvl="1" eaLnBrk="1" hangingPunct="1">
              <a:lnSpc>
                <a:spcPct val="80000"/>
              </a:lnSpc>
              <a:spcBef>
                <a:spcPts val="0"/>
              </a:spcBef>
              <a:defRPr/>
            </a:pPr>
            <a:r>
              <a:rPr lang="en-US" sz="2000" dirty="0"/>
              <a:t>Judge?</a:t>
            </a:r>
          </a:p>
        </p:txBody>
      </p:sp>
      <p:sp>
        <p:nvSpPr>
          <p:cNvPr id="8" name="Isosceles Triangle 7"/>
          <p:cNvSpPr/>
          <p:nvPr/>
        </p:nvSpPr>
        <p:spPr>
          <a:xfrm>
            <a:off x="4038600" y="2943225"/>
            <a:ext cx="3810000" cy="2819400"/>
          </a:xfrm>
          <a:prstGeom prst="triangle">
            <a:avLst/>
          </a:prstGeom>
          <a:solidFill>
            <a:schemeClr val="bg1"/>
          </a:solidFill>
          <a:ln w="381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TextBox 6"/>
          <p:cNvSpPr txBox="1">
            <a:spLocks noChangeArrowheads="1"/>
          </p:cNvSpPr>
          <p:nvPr/>
        </p:nvSpPr>
        <p:spPr bwMode="auto">
          <a:xfrm>
            <a:off x="4953000" y="2133600"/>
            <a:ext cx="19812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000" dirty="0"/>
              <a:t>B’s discretion</a:t>
            </a:r>
            <a:br>
              <a:rPr lang="en-US" altLang="en-US" sz="2000" dirty="0"/>
            </a:br>
            <a:r>
              <a:rPr lang="en-US" altLang="en-US" sz="2000" dirty="0"/>
              <a:t>(Agency </a:t>
            </a:r>
            <a:r>
              <a:rPr lang="en-US" altLang="en-US" sz="2000" dirty="0" err="1"/>
              <a:t>SoR</a:t>
            </a:r>
            <a:r>
              <a:rPr lang="en-US" altLang="en-US" sz="2000" dirty="0"/>
              <a:t>)</a:t>
            </a:r>
          </a:p>
        </p:txBody>
      </p:sp>
      <p:sp>
        <p:nvSpPr>
          <p:cNvPr id="10" name="TextBox 7"/>
          <p:cNvSpPr txBox="1">
            <a:spLocks noChangeArrowheads="1"/>
          </p:cNvSpPr>
          <p:nvPr/>
        </p:nvSpPr>
        <p:spPr bwMode="auto">
          <a:xfrm>
            <a:off x="3200400" y="5791200"/>
            <a:ext cx="16764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000" dirty="0"/>
              <a:t>A’s discretion</a:t>
            </a:r>
            <a:br>
              <a:rPr lang="en-US" altLang="en-US" sz="2000" dirty="0"/>
            </a:br>
            <a:r>
              <a:rPr lang="en-US" altLang="en-US" sz="2000" dirty="0"/>
              <a:t>(BJR)</a:t>
            </a:r>
          </a:p>
        </p:txBody>
      </p:sp>
      <p:sp>
        <p:nvSpPr>
          <p:cNvPr id="11" name="TextBox 8"/>
          <p:cNvSpPr txBox="1">
            <a:spLocks noChangeArrowheads="1"/>
          </p:cNvSpPr>
          <p:nvPr/>
        </p:nvSpPr>
        <p:spPr bwMode="auto">
          <a:xfrm>
            <a:off x="6781800" y="5878513"/>
            <a:ext cx="22860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000" dirty="0"/>
              <a:t>Judicial discretion</a:t>
            </a:r>
            <a:br>
              <a:rPr lang="en-US" altLang="en-US" sz="2000" dirty="0"/>
            </a:br>
            <a:r>
              <a:rPr lang="en-US" altLang="en-US" sz="2000" dirty="0"/>
              <a:t>(Entire fairness)</a:t>
            </a:r>
          </a:p>
        </p:txBody>
      </p:sp>
      <p:sp>
        <p:nvSpPr>
          <p:cNvPr id="12" name="TextBox 9"/>
          <p:cNvSpPr txBox="1">
            <a:spLocks noChangeArrowheads="1"/>
          </p:cNvSpPr>
          <p:nvPr/>
        </p:nvSpPr>
        <p:spPr bwMode="auto">
          <a:xfrm>
            <a:off x="4724400" y="5029200"/>
            <a:ext cx="2514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2000" dirty="0"/>
              <a:t>Between A &amp; judicial</a:t>
            </a:r>
            <a:br>
              <a:rPr lang="en-US" altLang="en-US" sz="2000" dirty="0"/>
            </a:br>
            <a:r>
              <a:rPr lang="en-US" altLang="en-US" sz="2000" dirty="0"/>
              <a:t>(Enhanced scrutiny)</a:t>
            </a:r>
          </a:p>
        </p:txBody>
      </p:sp>
      <p:pic>
        <p:nvPicPr>
          <p:cNvPr id="13" name="Picture 5" descr="bcj_zsul[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86200" y="5624513"/>
            <a:ext cx="304800"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5" descr="bcj_zsul[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96200" y="5624513"/>
            <a:ext cx="304800"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5" descr="bcj_zsul[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91200" y="2790825"/>
            <a:ext cx="304800" cy="29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5" descr="bcj_zsul[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7400" y="5624513"/>
            <a:ext cx="304800" cy="29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263910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2"/>
          <p:cNvSpPr>
            <a:spLocks noGrp="1" noChangeArrowheads="1"/>
          </p:cNvSpPr>
          <p:nvPr>
            <p:ph type="title"/>
          </p:nvPr>
        </p:nvSpPr>
        <p:spPr>
          <a:xfrm>
            <a:off x="0" y="0"/>
            <a:ext cx="9144000" cy="1295400"/>
          </a:xfrm>
        </p:spPr>
        <p:txBody>
          <a:bodyPr/>
          <a:lstStyle/>
          <a:p>
            <a:pPr eaLnBrk="1" hangingPunct="1"/>
            <a:r>
              <a:rPr lang="en-US" altLang="en-US" dirty="0"/>
              <a:t>Classification</a:t>
            </a:r>
            <a:br>
              <a:rPr lang="en-US" altLang="en-US" dirty="0"/>
            </a:br>
            <a:r>
              <a:rPr lang="en-US" altLang="en-US" sz="3500" dirty="0" err="1"/>
              <a:t>SoR</a:t>
            </a:r>
            <a:endParaRPr lang="en-US" altLang="en-US" sz="3500" dirty="0"/>
          </a:p>
        </p:txBody>
      </p:sp>
      <p:sp>
        <p:nvSpPr>
          <p:cNvPr id="32773" name="Rectangle 3"/>
          <p:cNvSpPr>
            <a:spLocks noGrp="1" noChangeArrowheads="1"/>
          </p:cNvSpPr>
          <p:nvPr>
            <p:ph type="body" idx="1"/>
          </p:nvPr>
        </p:nvSpPr>
        <p:spPr>
          <a:xfrm>
            <a:off x="0" y="1447800"/>
            <a:ext cx="9144000" cy="5410200"/>
          </a:xfrm>
        </p:spPr>
        <p:txBody>
          <a:bodyPr/>
          <a:lstStyle/>
          <a:p>
            <a:pPr eaLnBrk="1" hangingPunct="1">
              <a:lnSpc>
                <a:spcPct val="80000"/>
              </a:lnSpc>
              <a:spcBef>
                <a:spcPts val="0"/>
              </a:spcBef>
              <a:defRPr/>
            </a:pPr>
            <a:r>
              <a:rPr lang="en-US" sz="2400" dirty="0"/>
              <a:t>Agency </a:t>
            </a:r>
            <a:r>
              <a:rPr lang="en-US" sz="2400" dirty="0" err="1"/>
              <a:t>SoR</a:t>
            </a:r>
            <a:r>
              <a:rPr lang="en-US" sz="2400" dirty="0"/>
              <a:t>: emphasis on beneficiary’s discretion</a:t>
            </a:r>
            <a:endParaRPr lang="en-US" sz="2000" dirty="0"/>
          </a:p>
          <a:p>
            <a:pPr lvl="1" eaLnBrk="1" hangingPunct="1">
              <a:lnSpc>
                <a:spcPct val="80000"/>
              </a:lnSpc>
              <a:spcBef>
                <a:spcPts val="0"/>
              </a:spcBef>
              <a:defRPr/>
            </a:pPr>
            <a:r>
              <a:rPr lang="en-US" altLang="en-US" sz="2000" dirty="0"/>
              <a:t>Applies to all agent behavior (acts/inactions)</a:t>
            </a:r>
            <a:endParaRPr lang="en-US" sz="2000" b="1" dirty="0"/>
          </a:p>
          <a:p>
            <a:pPr lvl="1" eaLnBrk="1" hangingPunct="1">
              <a:lnSpc>
                <a:spcPct val="80000"/>
              </a:lnSpc>
              <a:spcBef>
                <a:spcPts val="0"/>
              </a:spcBef>
              <a:defRPr/>
            </a:pPr>
            <a:r>
              <a:rPr lang="en-US" sz="2000" dirty="0"/>
              <a:t>Court must find a FD breach if A is negligent or self-deals, unless B approved A’s behavior (limits both judicial discretion &amp; deference to A)</a:t>
            </a:r>
          </a:p>
          <a:p>
            <a:pPr lvl="1" eaLnBrk="1" hangingPunct="1">
              <a:lnSpc>
                <a:spcPct val="80000"/>
              </a:lnSpc>
              <a:spcBef>
                <a:spcPts val="0"/>
              </a:spcBef>
              <a:defRPr/>
            </a:pPr>
            <a:r>
              <a:rPr lang="en-US" sz="2000" dirty="0"/>
              <a:t>Drawbacks of relying on B’s discretion</a:t>
            </a:r>
          </a:p>
          <a:p>
            <a:pPr lvl="2" eaLnBrk="1" hangingPunct="1">
              <a:lnSpc>
                <a:spcPct val="80000"/>
              </a:lnSpc>
              <a:spcBef>
                <a:spcPts val="0"/>
              </a:spcBef>
              <a:defRPr/>
            </a:pPr>
            <a:r>
              <a:rPr lang="en-US" sz="1600" dirty="0"/>
              <a:t>Doesn’t protect against horizontal agency problem (SH rivalry: C oppressing MSHs)</a:t>
            </a:r>
          </a:p>
          <a:p>
            <a:pPr lvl="2" eaLnBrk="1" hangingPunct="1">
              <a:lnSpc>
                <a:spcPct val="80000"/>
              </a:lnSpc>
              <a:spcBef>
                <a:spcPts val="0"/>
              </a:spcBef>
              <a:defRPr/>
            </a:pPr>
            <a:r>
              <a:rPr lang="en-US" sz="1600" dirty="0"/>
              <a:t>Doesn’t work when </a:t>
            </a:r>
            <a:r>
              <a:rPr lang="en-US" sz="1600" dirty="0" err="1"/>
              <a:t>Bs</a:t>
            </a:r>
            <a:r>
              <a:rPr lang="en-US" sz="1600" dirty="0"/>
              <a:t> cannot effectively govern collectively (SH apathy)</a:t>
            </a:r>
          </a:p>
          <a:p>
            <a:pPr eaLnBrk="1" hangingPunct="1">
              <a:lnSpc>
                <a:spcPct val="80000"/>
              </a:lnSpc>
              <a:spcBef>
                <a:spcPts val="0"/>
              </a:spcBef>
              <a:defRPr/>
            </a:pPr>
            <a:r>
              <a:rPr lang="en-US" sz="2400" dirty="0"/>
              <a:t>BJR </a:t>
            </a:r>
            <a:r>
              <a:rPr lang="en-US" sz="2400" dirty="0" err="1"/>
              <a:t>SoR</a:t>
            </a:r>
            <a:r>
              <a:rPr lang="en-US" sz="2400" dirty="0"/>
              <a:t>: emphasis on actor’s discretion</a:t>
            </a:r>
          </a:p>
          <a:p>
            <a:pPr lvl="1" eaLnBrk="1" hangingPunct="1">
              <a:lnSpc>
                <a:spcPct val="80000"/>
              </a:lnSpc>
              <a:spcBef>
                <a:spcPts val="0"/>
              </a:spcBef>
              <a:defRPr/>
            </a:pPr>
            <a:r>
              <a:rPr lang="en-US" altLang="en-US" sz="2000" dirty="0"/>
              <a:t>BJR is the default </a:t>
            </a:r>
            <a:r>
              <a:rPr lang="en-US" altLang="en-US" sz="2000" dirty="0" err="1"/>
              <a:t>SoR</a:t>
            </a:r>
            <a:r>
              <a:rPr lang="en-US" altLang="en-US" sz="2000" dirty="0"/>
              <a:t> for behavior (acts/inactions) of autonomous actors</a:t>
            </a:r>
            <a:endParaRPr lang="en-US" sz="2000" dirty="0"/>
          </a:p>
          <a:p>
            <a:pPr lvl="1" eaLnBrk="1" hangingPunct="1">
              <a:lnSpc>
                <a:spcPct val="80000"/>
              </a:lnSpc>
              <a:spcBef>
                <a:spcPts val="0"/>
              </a:spcBef>
              <a:defRPr/>
            </a:pPr>
            <a:r>
              <a:rPr lang="en-US" sz="2000" dirty="0"/>
              <a:t>FD breach only if A fails to use discretion (no decision/arbitrary decision) or behaves in bad faith (i.e., A is knowingly unfair to B)</a:t>
            </a:r>
          </a:p>
          <a:p>
            <a:pPr lvl="1" eaLnBrk="1" hangingPunct="1">
              <a:lnSpc>
                <a:spcPct val="80000"/>
              </a:lnSpc>
              <a:spcBef>
                <a:spcPts val="0"/>
              </a:spcBef>
              <a:defRPr/>
            </a:pPr>
            <a:r>
              <a:rPr lang="en-US" sz="2000" dirty="0"/>
              <a:t>Drawback of relying on A’s discretion: A can often hide shirking/stealing</a:t>
            </a:r>
          </a:p>
          <a:p>
            <a:pPr eaLnBrk="1" hangingPunct="1">
              <a:lnSpc>
                <a:spcPct val="80000"/>
              </a:lnSpc>
              <a:spcBef>
                <a:spcPts val="0"/>
              </a:spcBef>
              <a:defRPr/>
            </a:pPr>
            <a:r>
              <a:rPr lang="en-US" sz="2400" dirty="0"/>
              <a:t>Entire fairness </a:t>
            </a:r>
            <a:r>
              <a:rPr lang="en-US" sz="2400" dirty="0" err="1"/>
              <a:t>SoR</a:t>
            </a:r>
            <a:r>
              <a:rPr lang="en-US" sz="2400" dirty="0"/>
              <a:t>: emphasis on judicial discretion</a:t>
            </a:r>
          </a:p>
          <a:p>
            <a:pPr lvl="1" eaLnBrk="1" hangingPunct="1">
              <a:lnSpc>
                <a:spcPct val="80000"/>
              </a:lnSpc>
              <a:spcBef>
                <a:spcPts val="0"/>
              </a:spcBef>
              <a:defRPr/>
            </a:pPr>
            <a:r>
              <a:rPr lang="en-US" altLang="en-US" sz="2000" dirty="0"/>
              <a:t>Applies when autonomous actor is self-dealing (also applies when controller is self-dealing, but this isn’t part of course material)</a:t>
            </a:r>
            <a:endParaRPr lang="en-US" sz="2000" dirty="0">
              <a:solidFill>
                <a:srgbClr val="FF0000"/>
              </a:solidFill>
            </a:endParaRPr>
          </a:p>
          <a:p>
            <a:pPr lvl="1" eaLnBrk="1" hangingPunct="1">
              <a:lnSpc>
                <a:spcPct val="80000"/>
              </a:lnSpc>
              <a:spcBef>
                <a:spcPts val="0"/>
              </a:spcBef>
              <a:defRPr/>
            </a:pPr>
            <a:r>
              <a:rPr lang="en-US" sz="2000" dirty="0"/>
              <a:t>Breach if court thinks action was unfair to B</a:t>
            </a:r>
          </a:p>
          <a:p>
            <a:pPr lvl="1" eaLnBrk="1" hangingPunct="1">
              <a:lnSpc>
                <a:spcPct val="80000"/>
              </a:lnSpc>
              <a:spcBef>
                <a:spcPts val="0"/>
              </a:spcBef>
              <a:defRPr/>
            </a:pPr>
            <a:r>
              <a:rPr lang="en-US" sz="2000" dirty="0"/>
              <a:t>Drawbacks of relying on judicial discretion</a:t>
            </a:r>
          </a:p>
          <a:p>
            <a:pPr lvl="2" eaLnBrk="1" hangingPunct="1">
              <a:lnSpc>
                <a:spcPct val="80000"/>
              </a:lnSpc>
              <a:spcBef>
                <a:spcPts val="0"/>
              </a:spcBef>
              <a:defRPr/>
            </a:pPr>
            <a:r>
              <a:rPr lang="en-US" sz="1600" dirty="0"/>
              <a:t>Uncertainty for A &amp; B on how judge would rule (B can choose A, but can’t choose the judge; A can consult with B, but can’t consult in advance with the judge)</a:t>
            </a:r>
          </a:p>
          <a:p>
            <a:pPr lvl="2" eaLnBrk="1" hangingPunct="1">
              <a:lnSpc>
                <a:spcPct val="80000"/>
              </a:lnSpc>
              <a:spcBef>
                <a:spcPts val="0"/>
              </a:spcBef>
              <a:defRPr/>
            </a:pPr>
            <a:r>
              <a:rPr lang="en-US" sz="1600" dirty="0"/>
              <a:t>FD decisions are heavily fact dependent, so precedents are less useful than other areas of law</a:t>
            </a:r>
          </a:p>
          <a:p>
            <a:pPr eaLnBrk="1" hangingPunct="1">
              <a:lnSpc>
                <a:spcPct val="80000"/>
              </a:lnSpc>
              <a:spcBef>
                <a:spcPts val="0"/>
              </a:spcBef>
              <a:defRPr/>
            </a:pPr>
            <a:r>
              <a:rPr lang="en-US" sz="2400" dirty="0"/>
              <a:t>Enhanced scrutiny </a:t>
            </a:r>
            <a:r>
              <a:rPr lang="en-US" sz="2400" dirty="0" err="1"/>
              <a:t>SoR</a:t>
            </a:r>
            <a:r>
              <a:rPr lang="en-US" sz="2400" dirty="0"/>
              <a:t>: compromise between A &amp; judicial discretion</a:t>
            </a:r>
          </a:p>
          <a:p>
            <a:pPr lvl="1" eaLnBrk="1" hangingPunct="1">
              <a:lnSpc>
                <a:spcPct val="80000"/>
              </a:lnSpc>
              <a:spcBef>
                <a:spcPts val="0"/>
              </a:spcBef>
              <a:defRPr/>
            </a:pPr>
            <a:r>
              <a:rPr lang="en-US" sz="1600" dirty="0"/>
              <a:t>Applies for certain board actions in which there is an increased risk that board has </a:t>
            </a:r>
            <a:r>
              <a:rPr lang="en-US" sz="1600" dirty="0" err="1"/>
              <a:t>CoI</a:t>
            </a:r>
            <a:r>
              <a:rPr lang="en-US" sz="1600" dirty="0"/>
              <a:t> with SHs</a:t>
            </a:r>
          </a:p>
        </p:txBody>
      </p:sp>
    </p:spTree>
    <p:extLst>
      <p:ext uri="{BB962C8B-B14F-4D97-AF65-F5344CB8AC3E}">
        <p14:creationId xmlns:p14="http://schemas.microsoft.com/office/powerpoint/2010/main" val="19698053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Flowchart: Terminator 41"/>
          <p:cNvSpPr/>
          <p:nvPr/>
        </p:nvSpPr>
        <p:spPr>
          <a:xfrm>
            <a:off x="7543800" y="1752600"/>
            <a:ext cx="1600200" cy="685800"/>
          </a:xfrm>
          <a:prstGeom prst="flowChartTerminator">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lowchart: Terminator 34"/>
          <p:cNvSpPr/>
          <p:nvPr/>
        </p:nvSpPr>
        <p:spPr>
          <a:xfrm>
            <a:off x="0" y="1676400"/>
            <a:ext cx="2476500" cy="838200"/>
          </a:xfrm>
          <a:prstGeom prst="flowChartTerminator">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156" name="Rectangle 2"/>
          <p:cNvSpPr>
            <a:spLocks noGrp="1" noChangeArrowheads="1"/>
          </p:cNvSpPr>
          <p:nvPr>
            <p:ph type="title" idx="4294967295"/>
          </p:nvPr>
        </p:nvSpPr>
        <p:spPr>
          <a:xfrm>
            <a:off x="0" y="0"/>
            <a:ext cx="9144000" cy="1295400"/>
          </a:xfrm>
        </p:spPr>
        <p:txBody>
          <a:bodyPr/>
          <a:lstStyle/>
          <a:p>
            <a:pPr algn="ctr" eaLnBrk="1" hangingPunct="1"/>
            <a:r>
              <a:rPr lang="en-US" altLang="en-US" dirty="0"/>
              <a:t>Classification</a:t>
            </a:r>
            <a:br>
              <a:rPr lang="en-US" altLang="en-US" sz="4300" dirty="0"/>
            </a:br>
            <a:r>
              <a:rPr lang="en-US" altLang="en-US" sz="3500" dirty="0" err="1"/>
              <a:t>SoR</a:t>
            </a:r>
            <a:r>
              <a:rPr lang="en-US" altLang="en-US" sz="3500" dirty="0"/>
              <a:t> selection flowchart</a:t>
            </a:r>
          </a:p>
        </p:txBody>
      </p:sp>
      <p:sp>
        <p:nvSpPr>
          <p:cNvPr id="4" name="Flowchart: Decision 3"/>
          <p:cNvSpPr/>
          <p:nvPr/>
        </p:nvSpPr>
        <p:spPr>
          <a:xfrm>
            <a:off x="3429000" y="1524000"/>
            <a:ext cx="3276600" cy="1143000"/>
          </a:xfrm>
          <a:prstGeom prst="flowChartDecision">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114800" y="1752600"/>
            <a:ext cx="1905000" cy="646331"/>
          </a:xfrm>
          <a:prstGeom prst="rect">
            <a:avLst/>
          </a:prstGeom>
          <a:noFill/>
        </p:spPr>
        <p:txBody>
          <a:bodyPr wrap="square" rtlCol="0">
            <a:spAutoFit/>
          </a:bodyPr>
          <a:lstStyle/>
          <a:p>
            <a:pPr algn="ctr"/>
            <a:r>
              <a:rPr lang="en-US" dirty="0"/>
              <a:t>What type of actor is A?</a:t>
            </a:r>
          </a:p>
        </p:txBody>
      </p:sp>
      <p:cxnSp>
        <p:nvCxnSpPr>
          <p:cNvPr id="8" name="Straight Arrow Connector 7"/>
          <p:cNvCxnSpPr>
            <a:stCxn id="4" idx="1"/>
            <a:endCxn id="35" idx="3"/>
          </p:cNvCxnSpPr>
          <p:nvPr/>
        </p:nvCxnSpPr>
        <p:spPr>
          <a:xfrm flipH="1">
            <a:off x="2476500" y="2095500"/>
            <a:ext cx="9525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0" y="1676400"/>
            <a:ext cx="2476500" cy="877163"/>
          </a:xfrm>
          <a:prstGeom prst="rect">
            <a:avLst/>
          </a:prstGeom>
          <a:noFill/>
        </p:spPr>
        <p:txBody>
          <a:bodyPr wrap="square" rtlCol="0">
            <a:spAutoFit/>
          </a:bodyPr>
          <a:lstStyle/>
          <a:p>
            <a:pPr algn="ctr"/>
            <a:r>
              <a:rPr lang="en-US" sz="1700" dirty="0"/>
              <a:t>Non-fiduciary actors don’t owe FD; end of analysis</a:t>
            </a:r>
          </a:p>
        </p:txBody>
      </p:sp>
      <p:sp>
        <p:nvSpPr>
          <p:cNvPr id="16" name="TextBox 15"/>
          <p:cNvSpPr txBox="1"/>
          <p:nvPr/>
        </p:nvSpPr>
        <p:spPr>
          <a:xfrm>
            <a:off x="7543800" y="1792069"/>
            <a:ext cx="1600200" cy="646331"/>
          </a:xfrm>
          <a:prstGeom prst="rect">
            <a:avLst/>
          </a:prstGeom>
          <a:noFill/>
        </p:spPr>
        <p:txBody>
          <a:bodyPr wrap="square" rtlCol="0">
            <a:spAutoFit/>
          </a:bodyPr>
          <a:lstStyle/>
          <a:p>
            <a:pPr algn="ctr"/>
            <a:r>
              <a:rPr lang="en-US" dirty="0"/>
              <a:t>Agency </a:t>
            </a:r>
            <a:r>
              <a:rPr lang="en-US" dirty="0" err="1"/>
              <a:t>SoR</a:t>
            </a:r>
            <a:r>
              <a:rPr lang="en-US" dirty="0"/>
              <a:t> applies</a:t>
            </a:r>
          </a:p>
        </p:txBody>
      </p:sp>
      <p:cxnSp>
        <p:nvCxnSpPr>
          <p:cNvPr id="14" name="Straight Arrow Connector 13"/>
          <p:cNvCxnSpPr>
            <a:stCxn id="4" idx="3"/>
            <a:endCxn id="42" idx="1"/>
          </p:cNvCxnSpPr>
          <p:nvPr/>
        </p:nvCxnSpPr>
        <p:spPr>
          <a:xfrm>
            <a:off x="6705600" y="2095500"/>
            <a:ext cx="8382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2286000" y="1524000"/>
            <a:ext cx="1524000" cy="646331"/>
          </a:xfrm>
          <a:prstGeom prst="rect">
            <a:avLst/>
          </a:prstGeom>
          <a:noFill/>
        </p:spPr>
        <p:txBody>
          <a:bodyPr wrap="square" rtlCol="0">
            <a:spAutoFit/>
          </a:bodyPr>
          <a:lstStyle/>
          <a:p>
            <a:pPr algn="ctr"/>
            <a:r>
              <a:rPr lang="en-US" dirty="0"/>
              <a:t>Non-fiduciary actor</a:t>
            </a:r>
          </a:p>
        </p:txBody>
      </p:sp>
      <p:sp>
        <p:nvSpPr>
          <p:cNvPr id="23" name="TextBox 22"/>
          <p:cNvSpPr txBox="1"/>
          <p:nvPr/>
        </p:nvSpPr>
        <p:spPr>
          <a:xfrm>
            <a:off x="6477000" y="1524000"/>
            <a:ext cx="1219200" cy="646331"/>
          </a:xfrm>
          <a:prstGeom prst="rect">
            <a:avLst/>
          </a:prstGeom>
          <a:noFill/>
        </p:spPr>
        <p:txBody>
          <a:bodyPr wrap="square" rtlCol="0">
            <a:spAutoFit/>
          </a:bodyPr>
          <a:lstStyle/>
          <a:p>
            <a:pPr algn="ctr"/>
            <a:r>
              <a:rPr lang="en-US" dirty="0"/>
              <a:t>Controlled actor</a:t>
            </a:r>
          </a:p>
        </p:txBody>
      </p:sp>
      <p:cxnSp>
        <p:nvCxnSpPr>
          <p:cNvPr id="22" name="Straight Arrow Connector 21"/>
          <p:cNvCxnSpPr>
            <a:stCxn id="4" idx="2"/>
            <a:endCxn id="29" idx="0"/>
          </p:cNvCxnSpPr>
          <p:nvPr/>
        </p:nvCxnSpPr>
        <p:spPr>
          <a:xfrm>
            <a:off x="5067300" y="2667000"/>
            <a:ext cx="0" cy="304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3429000" y="2554069"/>
            <a:ext cx="1447800" cy="646331"/>
          </a:xfrm>
          <a:prstGeom prst="rect">
            <a:avLst/>
          </a:prstGeom>
          <a:noFill/>
        </p:spPr>
        <p:txBody>
          <a:bodyPr wrap="square" rtlCol="0">
            <a:spAutoFit/>
          </a:bodyPr>
          <a:lstStyle/>
          <a:p>
            <a:pPr algn="ctr"/>
            <a:r>
              <a:rPr lang="en-US" dirty="0"/>
              <a:t>Autonomous actor</a:t>
            </a:r>
          </a:p>
        </p:txBody>
      </p:sp>
      <p:sp>
        <p:nvSpPr>
          <p:cNvPr id="29" name="Flowchart: Decision 28"/>
          <p:cNvSpPr/>
          <p:nvPr/>
        </p:nvSpPr>
        <p:spPr>
          <a:xfrm>
            <a:off x="3429000" y="2971800"/>
            <a:ext cx="3276600" cy="1143000"/>
          </a:xfrm>
          <a:prstGeom prst="flowChartDecision">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p:cNvSpPr txBox="1"/>
          <p:nvPr/>
        </p:nvSpPr>
        <p:spPr>
          <a:xfrm>
            <a:off x="4114800" y="3200400"/>
            <a:ext cx="1905000" cy="646331"/>
          </a:xfrm>
          <a:prstGeom prst="rect">
            <a:avLst/>
          </a:prstGeom>
          <a:noFill/>
        </p:spPr>
        <p:txBody>
          <a:bodyPr wrap="square" rtlCol="0">
            <a:spAutoFit/>
          </a:bodyPr>
          <a:lstStyle/>
          <a:p>
            <a:pPr algn="ctr"/>
            <a:r>
              <a:rPr lang="en-US" dirty="0"/>
              <a:t>Was A</a:t>
            </a:r>
            <a:br>
              <a:rPr lang="en-US" dirty="0"/>
            </a:br>
            <a:r>
              <a:rPr lang="en-US" dirty="0"/>
              <a:t>self-dealing?</a:t>
            </a:r>
          </a:p>
        </p:txBody>
      </p:sp>
      <p:sp>
        <p:nvSpPr>
          <p:cNvPr id="31" name="Flowchart: Decision 30"/>
          <p:cNvSpPr/>
          <p:nvPr/>
        </p:nvSpPr>
        <p:spPr>
          <a:xfrm>
            <a:off x="3429000" y="4572000"/>
            <a:ext cx="3276600" cy="1219200"/>
          </a:xfrm>
          <a:prstGeom prst="flowChartDecision">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3886200" y="4876800"/>
            <a:ext cx="2438400" cy="738664"/>
          </a:xfrm>
          <a:prstGeom prst="rect">
            <a:avLst/>
          </a:prstGeom>
          <a:noFill/>
        </p:spPr>
        <p:txBody>
          <a:bodyPr wrap="square" rtlCol="0">
            <a:spAutoFit/>
          </a:bodyPr>
          <a:lstStyle/>
          <a:p>
            <a:pPr algn="ctr"/>
            <a:r>
              <a:rPr lang="en-US" sz="1400" dirty="0"/>
              <a:t>Did A deploy power against B or act to facilitate a change of control in the firm?</a:t>
            </a:r>
          </a:p>
        </p:txBody>
      </p:sp>
      <p:cxnSp>
        <p:nvCxnSpPr>
          <p:cNvPr id="34" name="Straight Arrow Connector 33"/>
          <p:cNvCxnSpPr>
            <a:stCxn id="29" idx="2"/>
            <a:endCxn id="31" idx="0"/>
          </p:cNvCxnSpPr>
          <p:nvPr/>
        </p:nvCxnSpPr>
        <p:spPr>
          <a:xfrm>
            <a:off x="5067300" y="4114800"/>
            <a:ext cx="0" cy="4572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4114800" y="4126468"/>
            <a:ext cx="990600" cy="369332"/>
          </a:xfrm>
          <a:prstGeom prst="rect">
            <a:avLst/>
          </a:prstGeom>
          <a:noFill/>
        </p:spPr>
        <p:txBody>
          <a:bodyPr wrap="square" rtlCol="0">
            <a:spAutoFit/>
          </a:bodyPr>
          <a:lstStyle/>
          <a:p>
            <a:pPr algn="ctr"/>
            <a:r>
              <a:rPr lang="en-US" dirty="0"/>
              <a:t>No</a:t>
            </a:r>
          </a:p>
        </p:txBody>
      </p:sp>
      <p:sp>
        <p:nvSpPr>
          <p:cNvPr id="38" name="TextBox 37"/>
          <p:cNvSpPr txBox="1"/>
          <p:nvPr/>
        </p:nvSpPr>
        <p:spPr>
          <a:xfrm>
            <a:off x="3962400" y="5638800"/>
            <a:ext cx="990600" cy="369332"/>
          </a:xfrm>
          <a:prstGeom prst="rect">
            <a:avLst/>
          </a:prstGeom>
          <a:noFill/>
        </p:spPr>
        <p:txBody>
          <a:bodyPr wrap="square" rtlCol="0">
            <a:spAutoFit/>
          </a:bodyPr>
          <a:lstStyle/>
          <a:p>
            <a:pPr algn="ctr"/>
            <a:r>
              <a:rPr lang="en-US" dirty="0"/>
              <a:t>No</a:t>
            </a:r>
          </a:p>
        </p:txBody>
      </p:sp>
      <p:cxnSp>
        <p:nvCxnSpPr>
          <p:cNvPr id="46" name="Straight Arrow Connector 45"/>
          <p:cNvCxnSpPr>
            <a:stCxn id="31" idx="2"/>
            <a:endCxn id="49" idx="0"/>
          </p:cNvCxnSpPr>
          <p:nvPr/>
        </p:nvCxnSpPr>
        <p:spPr>
          <a:xfrm>
            <a:off x="5067300" y="5791200"/>
            <a:ext cx="0" cy="304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9" name="Flowchart: Terminator 48"/>
          <p:cNvSpPr/>
          <p:nvPr/>
        </p:nvSpPr>
        <p:spPr>
          <a:xfrm>
            <a:off x="4267200" y="6096000"/>
            <a:ext cx="1600200" cy="685800"/>
          </a:xfrm>
          <a:prstGeom prst="flowChartTerminator">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p:cNvSpPr txBox="1"/>
          <p:nvPr/>
        </p:nvSpPr>
        <p:spPr>
          <a:xfrm>
            <a:off x="4267200" y="6248400"/>
            <a:ext cx="1600200" cy="369332"/>
          </a:xfrm>
          <a:prstGeom prst="rect">
            <a:avLst/>
          </a:prstGeom>
          <a:noFill/>
        </p:spPr>
        <p:txBody>
          <a:bodyPr wrap="square" rtlCol="0">
            <a:spAutoFit/>
          </a:bodyPr>
          <a:lstStyle/>
          <a:p>
            <a:pPr algn="ctr"/>
            <a:r>
              <a:rPr lang="en-US" dirty="0"/>
              <a:t>BJR applies</a:t>
            </a:r>
          </a:p>
        </p:txBody>
      </p:sp>
      <p:sp>
        <p:nvSpPr>
          <p:cNvPr id="52" name="Flowchart: Terminator 51"/>
          <p:cNvSpPr/>
          <p:nvPr/>
        </p:nvSpPr>
        <p:spPr>
          <a:xfrm>
            <a:off x="7543800" y="3200400"/>
            <a:ext cx="1600200" cy="685800"/>
          </a:xfrm>
          <a:prstGeom prst="flowChartTerminator">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p:cNvSpPr txBox="1"/>
          <p:nvPr/>
        </p:nvSpPr>
        <p:spPr>
          <a:xfrm>
            <a:off x="7543800" y="3239869"/>
            <a:ext cx="1600200" cy="646331"/>
          </a:xfrm>
          <a:prstGeom prst="rect">
            <a:avLst/>
          </a:prstGeom>
          <a:noFill/>
        </p:spPr>
        <p:txBody>
          <a:bodyPr wrap="square" rtlCol="0">
            <a:spAutoFit/>
          </a:bodyPr>
          <a:lstStyle/>
          <a:p>
            <a:pPr algn="ctr"/>
            <a:r>
              <a:rPr lang="en-US" dirty="0"/>
              <a:t>Entire fairness applies</a:t>
            </a:r>
          </a:p>
        </p:txBody>
      </p:sp>
      <p:cxnSp>
        <p:nvCxnSpPr>
          <p:cNvPr id="54" name="Straight Arrow Connector 53"/>
          <p:cNvCxnSpPr>
            <a:endCxn id="52" idx="1"/>
          </p:cNvCxnSpPr>
          <p:nvPr/>
        </p:nvCxnSpPr>
        <p:spPr>
          <a:xfrm>
            <a:off x="6705600" y="3543300"/>
            <a:ext cx="8382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6553200" y="3212068"/>
            <a:ext cx="990600" cy="369332"/>
          </a:xfrm>
          <a:prstGeom prst="rect">
            <a:avLst/>
          </a:prstGeom>
          <a:noFill/>
        </p:spPr>
        <p:txBody>
          <a:bodyPr wrap="square" rtlCol="0">
            <a:spAutoFit/>
          </a:bodyPr>
          <a:lstStyle/>
          <a:p>
            <a:pPr algn="ctr"/>
            <a:r>
              <a:rPr lang="en-US" dirty="0"/>
              <a:t>Yes</a:t>
            </a:r>
          </a:p>
        </p:txBody>
      </p:sp>
      <p:sp>
        <p:nvSpPr>
          <p:cNvPr id="56" name="Flowchart: Terminator 55"/>
          <p:cNvSpPr/>
          <p:nvPr/>
        </p:nvSpPr>
        <p:spPr>
          <a:xfrm>
            <a:off x="7543800" y="4876800"/>
            <a:ext cx="1600200" cy="685800"/>
          </a:xfrm>
          <a:prstGeom prst="flowChartTerminator">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TextBox 56"/>
          <p:cNvSpPr txBox="1"/>
          <p:nvPr/>
        </p:nvSpPr>
        <p:spPr>
          <a:xfrm>
            <a:off x="7505700" y="4876800"/>
            <a:ext cx="1638300" cy="646331"/>
          </a:xfrm>
          <a:prstGeom prst="rect">
            <a:avLst/>
          </a:prstGeom>
          <a:noFill/>
        </p:spPr>
        <p:txBody>
          <a:bodyPr wrap="square" rtlCol="0">
            <a:spAutoFit/>
          </a:bodyPr>
          <a:lstStyle/>
          <a:p>
            <a:pPr algn="ctr"/>
            <a:r>
              <a:rPr lang="en-US" dirty="0"/>
              <a:t>Enhanced scrutiny applies</a:t>
            </a:r>
          </a:p>
        </p:txBody>
      </p:sp>
      <p:cxnSp>
        <p:nvCxnSpPr>
          <p:cNvPr id="58" name="Straight Arrow Connector 57"/>
          <p:cNvCxnSpPr>
            <a:stCxn id="31" idx="3"/>
            <a:endCxn id="57" idx="1"/>
          </p:cNvCxnSpPr>
          <p:nvPr/>
        </p:nvCxnSpPr>
        <p:spPr>
          <a:xfrm>
            <a:off x="6705600" y="5181600"/>
            <a:ext cx="800100" cy="183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6553200" y="4812268"/>
            <a:ext cx="990600" cy="369332"/>
          </a:xfrm>
          <a:prstGeom prst="rect">
            <a:avLst/>
          </a:prstGeom>
          <a:noFill/>
        </p:spPr>
        <p:txBody>
          <a:bodyPr wrap="square" rtlCol="0">
            <a:spAutoFit/>
          </a:bodyPr>
          <a:lstStyle/>
          <a:p>
            <a:pPr algn="ctr"/>
            <a:r>
              <a:rPr lang="en-US" dirty="0"/>
              <a:t>Yes</a:t>
            </a:r>
          </a:p>
        </p:txBody>
      </p:sp>
    </p:spTree>
    <p:extLst>
      <p:ext uri="{BB962C8B-B14F-4D97-AF65-F5344CB8AC3E}">
        <p14:creationId xmlns:p14="http://schemas.microsoft.com/office/powerpoint/2010/main" val="41528800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Rectangle 2"/>
          <p:cNvSpPr>
            <a:spLocks noGrp="1" noChangeArrowheads="1"/>
          </p:cNvSpPr>
          <p:nvPr>
            <p:ph type="title"/>
          </p:nvPr>
        </p:nvSpPr>
        <p:spPr>
          <a:xfrm>
            <a:off x="0" y="0"/>
            <a:ext cx="9144000" cy="1295400"/>
          </a:xfrm>
        </p:spPr>
        <p:txBody>
          <a:bodyPr/>
          <a:lstStyle/>
          <a:p>
            <a:pPr algn="ctr"/>
            <a:r>
              <a:rPr lang="en-US" altLang="en-US" dirty="0"/>
              <a:t>Classification</a:t>
            </a:r>
            <a:br>
              <a:rPr lang="en-US" altLang="en-US" dirty="0"/>
            </a:br>
            <a:r>
              <a:rPr lang="en-US" altLang="en-US" sz="3500" dirty="0" err="1"/>
              <a:t>SoR</a:t>
            </a:r>
            <a:r>
              <a:rPr lang="en-US" altLang="en-US" sz="3500" dirty="0"/>
              <a:t>: when does entire fairness apply?</a:t>
            </a:r>
          </a:p>
        </p:txBody>
      </p:sp>
      <p:sp>
        <p:nvSpPr>
          <p:cNvPr id="53253" name="Rectangle 3"/>
          <p:cNvSpPr>
            <a:spLocks noGrp="1" noChangeArrowheads="1"/>
          </p:cNvSpPr>
          <p:nvPr>
            <p:ph type="body" idx="1"/>
          </p:nvPr>
        </p:nvSpPr>
        <p:spPr>
          <a:xfrm>
            <a:off x="0" y="1447800"/>
            <a:ext cx="9144000" cy="5410200"/>
          </a:xfrm>
        </p:spPr>
        <p:txBody>
          <a:bodyPr/>
          <a:lstStyle/>
          <a:p>
            <a:pPr>
              <a:lnSpc>
                <a:spcPct val="90000"/>
              </a:lnSpc>
              <a:spcBef>
                <a:spcPct val="0"/>
              </a:spcBef>
            </a:pPr>
            <a:r>
              <a:rPr lang="en-US" altLang="en-US" sz="2400" dirty="0"/>
              <a:t>Entire fairness </a:t>
            </a:r>
            <a:r>
              <a:rPr lang="en-US" altLang="en-US" sz="2400" dirty="0" err="1"/>
              <a:t>SoR</a:t>
            </a:r>
            <a:r>
              <a:rPr lang="en-US" altLang="en-US" sz="2400" dirty="0"/>
              <a:t> applies if A was self-dealing</a:t>
            </a:r>
          </a:p>
          <a:p>
            <a:pPr lvl="1">
              <a:lnSpc>
                <a:spcPct val="90000"/>
              </a:lnSpc>
              <a:spcBef>
                <a:spcPct val="0"/>
              </a:spcBef>
            </a:pPr>
            <a:r>
              <a:rPr lang="en-US" altLang="en-US" sz="1800" dirty="0"/>
              <a:t>I.e., A is conflicted with respect to the challenged behavior or received an unauthorized benefit from the fiduciary position (latter is typically an inaction anyway)</a:t>
            </a:r>
          </a:p>
          <a:p>
            <a:pPr>
              <a:lnSpc>
                <a:spcPct val="90000"/>
              </a:lnSpc>
              <a:spcBef>
                <a:spcPct val="0"/>
              </a:spcBef>
            </a:pPr>
            <a:r>
              <a:rPr lang="en-US" altLang="en-US" sz="2400" dirty="0"/>
              <a:t>A (an actor or member of a collective actor) is conflicted if:</a:t>
            </a:r>
          </a:p>
          <a:p>
            <a:pPr lvl="1">
              <a:lnSpc>
                <a:spcPct val="90000"/>
              </a:lnSpc>
              <a:spcBef>
                <a:spcPct val="0"/>
              </a:spcBef>
            </a:pPr>
            <a:r>
              <a:rPr lang="en-US" altLang="en-US" sz="2000" dirty="0"/>
              <a:t>A has a personal interest in A’s behavior that conflicts with B’s interest &amp; the conflict occurs in connection with the fiduciary relationship (</a:t>
            </a:r>
            <a:r>
              <a:rPr lang="en-US" altLang="en-US" sz="2000" dirty="0">
                <a:solidFill>
                  <a:srgbClr val="00B050"/>
                </a:solidFill>
              </a:rPr>
              <a:t>direct conflict</a:t>
            </a:r>
            <a:r>
              <a:rPr lang="en-US" altLang="en-US" sz="2000" dirty="0"/>
              <a:t>)</a:t>
            </a:r>
          </a:p>
          <a:p>
            <a:pPr lvl="1">
              <a:lnSpc>
                <a:spcPct val="90000"/>
              </a:lnSpc>
              <a:spcBef>
                <a:spcPct val="0"/>
              </a:spcBef>
            </a:pPr>
            <a:r>
              <a:rPr lang="en-US" altLang="en-US" sz="2000" dirty="0"/>
              <a:t>Someone with a </a:t>
            </a:r>
            <a:r>
              <a:rPr lang="en-US" altLang="en-US" sz="2000" dirty="0" err="1"/>
              <a:t>CoI</a:t>
            </a:r>
            <a:r>
              <a:rPr lang="en-US" altLang="en-US" sz="2000" dirty="0"/>
              <a:t> </a:t>
            </a:r>
            <a:r>
              <a:rPr lang="en-US" altLang="en-US" sz="2000" b="1" u="sng" dirty="0"/>
              <a:t>controls or dominates</a:t>
            </a:r>
            <a:r>
              <a:rPr lang="en-US" altLang="en-US" sz="2000" dirty="0"/>
              <a:t> A (</a:t>
            </a:r>
            <a:r>
              <a:rPr lang="en-US" altLang="en-US" sz="2000" dirty="0">
                <a:solidFill>
                  <a:srgbClr val="00B050"/>
                </a:solidFill>
              </a:rPr>
              <a:t>domination conflict</a:t>
            </a:r>
            <a:r>
              <a:rPr lang="en-US" altLang="en-US" sz="2000" dirty="0"/>
              <a:t>)</a:t>
            </a:r>
          </a:p>
          <a:p>
            <a:pPr lvl="2">
              <a:lnSpc>
                <a:spcPct val="90000"/>
              </a:lnSpc>
              <a:spcBef>
                <a:spcPct val="0"/>
              </a:spcBef>
            </a:pPr>
            <a:r>
              <a:rPr lang="en-US" altLang="en-US" sz="1900" dirty="0"/>
              <a:t>Test for control/domination (</a:t>
            </a:r>
            <a:r>
              <a:rPr lang="en-US" altLang="en-US" sz="1900" i="1" dirty="0"/>
              <a:t>Beam v. Stewart</a:t>
            </a:r>
            <a:r>
              <a:rPr lang="en-US" altLang="en-US" sz="1900" dirty="0"/>
              <a:t>): is the non-interested director would be more willing to risk his or her </a:t>
            </a:r>
            <a:r>
              <a:rPr lang="en-US" altLang="en-US" sz="1900" dirty="0">
                <a:solidFill>
                  <a:srgbClr val="0070C0"/>
                </a:solidFill>
              </a:rPr>
              <a:t>reputation</a:t>
            </a:r>
            <a:r>
              <a:rPr lang="en-US" altLang="en-US" sz="1900" dirty="0"/>
              <a:t> than risk the </a:t>
            </a:r>
            <a:r>
              <a:rPr lang="en-US" altLang="en-US" sz="1900" dirty="0">
                <a:solidFill>
                  <a:srgbClr val="7030A0"/>
                </a:solidFill>
              </a:rPr>
              <a:t>relationship with the conflicted director</a:t>
            </a:r>
            <a:r>
              <a:rPr lang="en-US" altLang="en-US" sz="1900" dirty="0"/>
              <a:t>?</a:t>
            </a:r>
            <a:endParaRPr lang="en-US" altLang="en-US" sz="1900" i="1" dirty="0"/>
          </a:p>
          <a:p>
            <a:pPr lvl="1">
              <a:lnSpc>
                <a:spcPct val="90000"/>
              </a:lnSpc>
              <a:spcBef>
                <a:spcPct val="0"/>
              </a:spcBef>
            </a:pPr>
            <a:r>
              <a:rPr lang="en-US" altLang="en-US" sz="2000" dirty="0"/>
              <a:t>Another member of the collective actor who is conflicted </a:t>
            </a:r>
            <a:r>
              <a:rPr lang="en-US" altLang="en-US" sz="2000" u="sng" dirty="0"/>
              <a:t>fails to disclose</a:t>
            </a:r>
            <a:r>
              <a:rPr lang="en-US" altLang="en-US" sz="2000" dirty="0"/>
              <a:t> their interest to A despite a duty to do so (the duty exists if the interest is material; i.e., a reasonable A would regard the undisclosed interest as significant to deciding on the act) (</a:t>
            </a:r>
            <a:r>
              <a:rPr lang="en-US" altLang="en-US" sz="2000" dirty="0">
                <a:solidFill>
                  <a:srgbClr val="00B050"/>
                </a:solidFill>
              </a:rPr>
              <a:t>constructive conflict</a:t>
            </a:r>
            <a:r>
              <a:rPr lang="en-US" altLang="en-US" sz="2000" dirty="0"/>
              <a:t>)</a:t>
            </a:r>
          </a:p>
          <a:p>
            <a:pPr>
              <a:lnSpc>
                <a:spcPct val="90000"/>
              </a:lnSpc>
              <a:spcBef>
                <a:spcPct val="0"/>
              </a:spcBef>
            </a:pPr>
            <a:r>
              <a:rPr lang="en-US" altLang="en-US" sz="2400" dirty="0"/>
              <a:t>A collective actor (e.g., board, board committee) has </a:t>
            </a:r>
            <a:r>
              <a:rPr lang="en-US" altLang="en-US" sz="2400" dirty="0" err="1"/>
              <a:t>CoI</a:t>
            </a:r>
            <a:r>
              <a:rPr lang="en-US" altLang="en-US" sz="2400" dirty="0"/>
              <a:t> if </a:t>
            </a:r>
            <a:r>
              <a:rPr lang="en-US" altLang="en-US" sz="2400" dirty="0">
                <a:solidFill>
                  <a:srgbClr val="0070C0"/>
                </a:solidFill>
              </a:rPr>
              <a:t>50%</a:t>
            </a:r>
            <a:r>
              <a:rPr lang="en-US" altLang="en-US" sz="2400" dirty="0"/>
              <a:t> or more of its members have </a:t>
            </a:r>
            <a:r>
              <a:rPr lang="en-US" altLang="en-US" sz="2400" dirty="0" err="1"/>
              <a:t>CoI</a:t>
            </a:r>
            <a:endParaRPr lang="en-US" altLang="en-US" sz="2400" dirty="0"/>
          </a:p>
          <a:p>
            <a:pPr lvl="1">
              <a:lnSpc>
                <a:spcPct val="90000"/>
              </a:lnSpc>
              <a:spcBef>
                <a:spcPct val="0"/>
              </a:spcBef>
            </a:pPr>
            <a:r>
              <a:rPr lang="en-US" altLang="en-US" sz="2000" dirty="0"/>
              <a:t>Example: board composed of 4 directors votes 4-0 to hire Ann</a:t>
            </a:r>
          </a:p>
          <a:p>
            <a:pPr lvl="2">
              <a:lnSpc>
                <a:spcPct val="90000"/>
              </a:lnSpc>
              <a:spcBef>
                <a:spcPct val="0"/>
              </a:spcBef>
            </a:pPr>
            <a:r>
              <a:rPr lang="en-US" altLang="en-US" sz="1900" dirty="0"/>
              <a:t>If 1 director has </a:t>
            </a:r>
            <a:r>
              <a:rPr lang="en-US" altLang="en-US" sz="1900" dirty="0" err="1"/>
              <a:t>CoI</a:t>
            </a:r>
            <a:r>
              <a:rPr lang="en-US" altLang="en-US" sz="1900" dirty="0"/>
              <a:t> &amp; 3 don’t, decision benefits from BJR</a:t>
            </a:r>
          </a:p>
          <a:p>
            <a:pPr lvl="2">
              <a:lnSpc>
                <a:spcPct val="90000"/>
              </a:lnSpc>
              <a:spcBef>
                <a:spcPct val="0"/>
              </a:spcBef>
            </a:pPr>
            <a:r>
              <a:rPr lang="en-US" altLang="en-US" sz="1900" dirty="0"/>
              <a:t>If 2 directors have </a:t>
            </a:r>
            <a:r>
              <a:rPr lang="en-US" altLang="en-US" sz="1900" dirty="0" err="1"/>
              <a:t>CoI</a:t>
            </a:r>
            <a:r>
              <a:rPr lang="en-US" altLang="en-US" sz="1900" dirty="0"/>
              <a:t> &amp; 2 don’t, BJR is rebutted</a:t>
            </a:r>
            <a:endParaRPr lang="en-US" altLang="en-US" dirty="0"/>
          </a:p>
        </p:txBody>
      </p:sp>
    </p:spTree>
    <p:extLst>
      <p:ext uri="{BB962C8B-B14F-4D97-AF65-F5344CB8AC3E}">
        <p14:creationId xmlns:p14="http://schemas.microsoft.com/office/powerpoint/2010/main" val="14868141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Rectangle 2"/>
          <p:cNvSpPr>
            <a:spLocks noGrp="1" noChangeArrowheads="1"/>
          </p:cNvSpPr>
          <p:nvPr>
            <p:ph type="title"/>
          </p:nvPr>
        </p:nvSpPr>
        <p:spPr>
          <a:xfrm>
            <a:off x="0" y="0"/>
            <a:ext cx="9144000" cy="1295400"/>
          </a:xfrm>
        </p:spPr>
        <p:txBody>
          <a:bodyPr/>
          <a:lstStyle/>
          <a:p>
            <a:pPr algn="ctr"/>
            <a:r>
              <a:rPr lang="en-US" altLang="en-US" dirty="0"/>
              <a:t>Classification</a:t>
            </a:r>
            <a:br>
              <a:rPr lang="en-US" altLang="en-US" dirty="0"/>
            </a:br>
            <a:r>
              <a:rPr lang="en-US" altLang="en-US" sz="3500" dirty="0" err="1"/>
              <a:t>SoR</a:t>
            </a:r>
            <a:r>
              <a:rPr lang="en-US" altLang="en-US" sz="3500" dirty="0"/>
              <a:t>: when does enhanced scrutiny apply?</a:t>
            </a:r>
          </a:p>
        </p:txBody>
      </p:sp>
      <p:sp>
        <p:nvSpPr>
          <p:cNvPr id="53253" name="Rectangle 3"/>
          <p:cNvSpPr>
            <a:spLocks noGrp="1" noChangeArrowheads="1"/>
          </p:cNvSpPr>
          <p:nvPr>
            <p:ph type="body" idx="1"/>
          </p:nvPr>
        </p:nvSpPr>
        <p:spPr>
          <a:xfrm>
            <a:off x="0" y="1447800"/>
            <a:ext cx="9144000" cy="5410200"/>
          </a:xfrm>
        </p:spPr>
        <p:txBody>
          <a:bodyPr/>
          <a:lstStyle/>
          <a:p>
            <a:pPr marL="571500" indent="-571500" eaLnBrk="1" hangingPunct="1">
              <a:spcBef>
                <a:spcPct val="0"/>
              </a:spcBef>
            </a:pPr>
            <a:r>
              <a:rPr lang="en-US" altLang="en-US" sz="2400" dirty="0"/>
              <a:t>Enhanced scrutiny applies when:</a:t>
            </a:r>
          </a:p>
          <a:p>
            <a:pPr marL="971550" lvl="1" indent="-571500" eaLnBrk="1" hangingPunct="1">
              <a:spcBef>
                <a:spcPct val="0"/>
              </a:spcBef>
            </a:pPr>
            <a:r>
              <a:rPr lang="en-US" altLang="en-US" sz="2000" dirty="0"/>
              <a:t>A </a:t>
            </a:r>
            <a:r>
              <a:rPr lang="en-US" altLang="en-US" sz="2000" dirty="0">
                <a:solidFill>
                  <a:srgbClr val="0070C0"/>
                </a:solidFill>
              </a:rPr>
              <a:t>deploys corporate power against SHs</a:t>
            </a:r>
            <a:r>
              <a:rPr lang="en-US" altLang="en-US" sz="2000" dirty="0"/>
              <a:t> to achieve greater good for firm</a:t>
            </a:r>
          </a:p>
          <a:p>
            <a:pPr marL="1216025" lvl="2" indent="-571500" eaLnBrk="1" hangingPunct="1">
              <a:spcBef>
                <a:spcPct val="0"/>
              </a:spcBef>
            </a:pPr>
            <a:r>
              <a:rPr lang="en-US" altLang="en-US" sz="1900" dirty="0"/>
              <a:t>Board interferes with SH voting rights (</a:t>
            </a:r>
            <a:r>
              <a:rPr lang="en-US" altLang="en-US" sz="1900" i="1" dirty="0"/>
              <a:t>Blasius</a:t>
            </a:r>
            <a:r>
              <a:rPr lang="en-US" altLang="en-US" sz="1900" dirty="0"/>
              <a:t>)</a:t>
            </a:r>
          </a:p>
          <a:p>
            <a:pPr marL="1216025" lvl="2" indent="-571500" eaLnBrk="1" hangingPunct="1">
              <a:spcBef>
                <a:spcPct val="0"/>
              </a:spcBef>
            </a:pPr>
            <a:r>
              <a:rPr lang="en-US" altLang="en-US" sz="1900" dirty="0"/>
              <a:t>Board implements actions that make it impossible or economically unfeasible for SHs to sell their shares to someone (</a:t>
            </a:r>
            <a:r>
              <a:rPr lang="en-US" altLang="en-US" sz="1900" i="1" dirty="0"/>
              <a:t>Unocal</a:t>
            </a:r>
            <a:r>
              <a:rPr lang="en-US" altLang="en-US" sz="1900" dirty="0"/>
              <a:t>)</a:t>
            </a:r>
          </a:p>
          <a:p>
            <a:pPr marL="1216025" lvl="2" indent="-571500" eaLnBrk="1" hangingPunct="1">
              <a:spcBef>
                <a:spcPct val="0"/>
              </a:spcBef>
            </a:pPr>
            <a:r>
              <a:rPr lang="en-US" altLang="en-US" sz="1900" dirty="0"/>
              <a:t>Special litigation committee moves to dismiss a SH derivative claim (</a:t>
            </a:r>
            <a:r>
              <a:rPr lang="en-US" altLang="en-US" sz="1900" i="1" dirty="0"/>
              <a:t>Obeid</a:t>
            </a:r>
            <a:r>
              <a:rPr lang="en-US" altLang="en-US" sz="1900" dirty="0"/>
              <a:t>)</a:t>
            </a:r>
          </a:p>
          <a:p>
            <a:pPr marL="920750" lvl="1" indent="-571500" eaLnBrk="1" hangingPunct="1">
              <a:spcBef>
                <a:spcPct val="0"/>
              </a:spcBef>
            </a:pPr>
            <a:r>
              <a:rPr lang="en-US" altLang="en-US" sz="2000" dirty="0"/>
              <a:t>A embarks on a transaction that will result in a </a:t>
            </a:r>
            <a:r>
              <a:rPr lang="en-US" altLang="en-US" sz="2000" dirty="0">
                <a:solidFill>
                  <a:srgbClr val="0070C0"/>
                </a:solidFill>
              </a:rPr>
              <a:t>change of control</a:t>
            </a:r>
            <a:r>
              <a:rPr lang="en-US" altLang="en-US" sz="2000" dirty="0"/>
              <a:t> (</a:t>
            </a:r>
            <a:r>
              <a:rPr lang="en-US" altLang="en-US" sz="2000" i="1" dirty="0"/>
              <a:t>Revlon</a:t>
            </a:r>
            <a:r>
              <a:rPr lang="en-US" altLang="en-US" sz="2000" dirty="0"/>
              <a:t>)</a:t>
            </a:r>
            <a:endParaRPr lang="en-US" altLang="en-US" dirty="0"/>
          </a:p>
        </p:txBody>
      </p:sp>
    </p:spTree>
    <p:extLst>
      <p:ext uri="{BB962C8B-B14F-4D97-AF65-F5344CB8AC3E}">
        <p14:creationId xmlns:p14="http://schemas.microsoft.com/office/powerpoint/2010/main" val="18364790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2"/>
          <p:cNvSpPr>
            <a:spLocks noGrp="1" noChangeArrowheads="1"/>
          </p:cNvSpPr>
          <p:nvPr>
            <p:ph type="title"/>
          </p:nvPr>
        </p:nvSpPr>
        <p:spPr>
          <a:xfrm>
            <a:off x="0" y="0"/>
            <a:ext cx="9144000" cy="1295400"/>
          </a:xfrm>
        </p:spPr>
        <p:txBody>
          <a:bodyPr/>
          <a:lstStyle/>
          <a:p>
            <a:pPr algn="ctr" eaLnBrk="1" hangingPunct="1"/>
            <a:r>
              <a:rPr lang="en-US" altLang="en-US" dirty="0"/>
              <a:t>Internal governance</a:t>
            </a:r>
            <a:br>
              <a:rPr lang="en-US" altLang="en-US" dirty="0"/>
            </a:br>
            <a:r>
              <a:rPr lang="en-US" altLang="en-US" sz="3500" dirty="0"/>
              <a:t>Overview of Chapter 3</a:t>
            </a:r>
          </a:p>
        </p:txBody>
      </p:sp>
      <p:sp>
        <p:nvSpPr>
          <p:cNvPr id="31749" name="Rectangle 3"/>
          <p:cNvSpPr>
            <a:spLocks noGrp="1" noChangeArrowheads="1"/>
          </p:cNvSpPr>
          <p:nvPr>
            <p:ph type="body" idx="1"/>
          </p:nvPr>
        </p:nvSpPr>
        <p:spPr>
          <a:xfrm>
            <a:off x="0" y="1447800"/>
            <a:ext cx="9144000" cy="5410200"/>
          </a:xfrm>
        </p:spPr>
        <p:txBody>
          <a:bodyPr/>
          <a:lstStyle/>
          <a:p>
            <a:pPr marL="514350" indent="-514350" eaLnBrk="1" hangingPunct="1">
              <a:spcBef>
                <a:spcPct val="0"/>
              </a:spcBef>
              <a:buFont typeface="+mj-lt"/>
              <a:buAutoNum type="alphaLcPeriod"/>
            </a:pPr>
            <a:r>
              <a:rPr lang="en-US" altLang="en-US" sz="2800" dirty="0">
                <a:solidFill>
                  <a:srgbClr val="0070C0"/>
                </a:solidFill>
              </a:rPr>
              <a:t>Fiduciary duty</a:t>
            </a:r>
          </a:p>
          <a:p>
            <a:pPr marL="914400" lvl="1" indent="-457200" eaLnBrk="1" hangingPunct="1">
              <a:lnSpc>
                <a:spcPct val="90000"/>
              </a:lnSpc>
              <a:spcBef>
                <a:spcPts val="0"/>
              </a:spcBef>
              <a:buFont typeface="+mj-lt"/>
              <a:buAutoNum type="arabicPeriod"/>
            </a:pPr>
            <a:r>
              <a:rPr lang="en-US" altLang="en-US" sz="2400" dirty="0"/>
              <a:t>Private paternalism</a:t>
            </a:r>
          </a:p>
          <a:p>
            <a:pPr marL="914400" lvl="1" indent="-457200" eaLnBrk="1" hangingPunct="1">
              <a:spcBef>
                <a:spcPct val="0"/>
              </a:spcBef>
              <a:buFont typeface="+mj-lt"/>
              <a:buAutoNum type="arabicPeriod"/>
            </a:pPr>
            <a:r>
              <a:rPr lang="en-US" altLang="en-US" sz="2400" dirty="0"/>
              <a:t>FD analysis: Duty &amp; Standard of Review</a:t>
            </a:r>
          </a:p>
          <a:p>
            <a:pPr marL="914400" lvl="1" indent="-457200" eaLnBrk="1" hangingPunct="1">
              <a:spcBef>
                <a:spcPct val="0"/>
              </a:spcBef>
              <a:buFont typeface="+mj-lt"/>
              <a:buAutoNum type="arabicPeriod"/>
            </a:pPr>
            <a:r>
              <a:rPr lang="en-US" altLang="en-US" sz="2400" dirty="0">
                <a:solidFill>
                  <a:srgbClr val="0070C0"/>
                </a:solidFill>
              </a:rPr>
              <a:t>FD analysis: Application</a:t>
            </a:r>
          </a:p>
          <a:p>
            <a:pPr marL="1314450" lvl="2" indent="-457200" eaLnBrk="1" hangingPunct="1">
              <a:spcBef>
                <a:spcPct val="0"/>
              </a:spcBef>
            </a:pPr>
            <a:r>
              <a:rPr lang="en-US" altLang="en-US" sz="2000" dirty="0">
                <a:solidFill>
                  <a:srgbClr val="0070C0"/>
                </a:solidFill>
              </a:rPr>
              <a:t>Flaws</a:t>
            </a:r>
          </a:p>
          <a:p>
            <a:pPr marL="1314450" lvl="2" indent="-457200" eaLnBrk="1" hangingPunct="1">
              <a:spcBef>
                <a:spcPct val="0"/>
              </a:spcBef>
            </a:pPr>
            <a:r>
              <a:rPr lang="en-US" altLang="en-US" sz="2000" dirty="0"/>
              <a:t>Agency </a:t>
            </a:r>
            <a:r>
              <a:rPr lang="en-US" altLang="en-US" sz="2000" dirty="0" err="1"/>
              <a:t>SoR</a:t>
            </a:r>
            <a:endParaRPr lang="en-US" altLang="en-US" sz="2000" dirty="0"/>
          </a:p>
          <a:p>
            <a:pPr marL="1314450" lvl="2" indent="-457200" eaLnBrk="1" hangingPunct="1">
              <a:spcBef>
                <a:spcPct val="0"/>
              </a:spcBef>
            </a:pPr>
            <a:r>
              <a:rPr lang="en-US" altLang="en-US" sz="2000" dirty="0"/>
              <a:t>BJR</a:t>
            </a:r>
          </a:p>
          <a:p>
            <a:pPr marL="1314450" lvl="2" indent="-457200" eaLnBrk="1" hangingPunct="1">
              <a:spcBef>
                <a:spcPct val="0"/>
              </a:spcBef>
            </a:pPr>
            <a:r>
              <a:rPr lang="en-US" altLang="en-US" sz="2000" dirty="0"/>
              <a:t>Entire fairness</a:t>
            </a:r>
          </a:p>
          <a:p>
            <a:pPr marL="1314450" lvl="2" indent="-457200" eaLnBrk="1" hangingPunct="1">
              <a:spcBef>
                <a:spcPct val="0"/>
              </a:spcBef>
            </a:pPr>
            <a:r>
              <a:rPr lang="en-US" altLang="en-US" sz="2000" dirty="0"/>
              <a:t>Enhanced scrutiny</a:t>
            </a:r>
          </a:p>
          <a:p>
            <a:pPr marL="514350" indent="-514350" eaLnBrk="1" hangingPunct="1">
              <a:lnSpc>
                <a:spcPct val="90000"/>
              </a:lnSpc>
              <a:spcBef>
                <a:spcPts val="0"/>
              </a:spcBef>
              <a:buFont typeface="Arial" charset="0"/>
              <a:buAutoNum type="alphaLcPeriod"/>
            </a:pPr>
            <a:r>
              <a:rPr lang="en-US" altLang="en-US" sz="2800" dirty="0"/>
              <a:t>Customizing the firm</a:t>
            </a:r>
          </a:p>
          <a:p>
            <a:pPr marL="514350" indent="-514350" eaLnBrk="1" hangingPunct="1">
              <a:lnSpc>
                <a:spcPct val="90000"/>
              </a:lnSpc>
              <a:spcBef>
                <a:spcPts val="0"/>
              </a:spcBef>
              <a:buFont typeface="Arial" charset="0"/>
              <a:buAutoNum type="alphaLcPeriod"/>
            </a:pPr>
            <a:r>
              <a:rPr lang="en-US" altLang="en-US" sz="2800" dirty="0"/>
              <a:t>Exit solutions</a:t>
            </a:r>
          </a:p>
        </p:txBody>
      </p:sp>
    </p:spTree>
    <p:extLst>
      <p:ext uri="{BB962C8B-B14F-4D97-AF65-F5344CB8AC3E}">
        <p14:creationId xmlns:p14="http://schemas.microsoft.com/office/powerpoint/2010/main" val="12742876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2"/>
          <p:cNvSpPr>
            <a:spLocks noGrp="1" noChangeArrowheads="1"/>
          </p:cNvSpPr>
          <p:nvPr>
            <p:ph type="title"/>
          </p:nvPr>
        </p:nvSpPr>
        <p:spPr>
          <a:xfrm>
            <a:off x="0" y="0"/>
            <a:ext cx="9144000" cy="1295400"/>
          </a:xfrm>
        </p:spPr>
        <p:txBody>
          <a:bodyPr/>
          <a:lstStyle/>
          <a:p>
            <a:pPr eaLnBrk="1" hangingPunct="1"/>
            <a:r>
              <a:rPr lang="en-US" altLang="en-US" dirty="0"/>
              <a:t>Application</a:t>
            </a:r>
            <a:br>
              <a:rPr lang="en-US" altLang="en-US" dirty="0"/>
            </a:br>
            <a:r>
              <a:rPr lang="en-US" altLang="en-US" sz="3500" dirty="0"/>
              <a:t>Flaws in an actor’s behavior</a:t>
            </a:r>
          </a:p>
        </p:txBody>
      </p:sp>
      <p:sp>
        <p:nvSpPr>
          <p:cNvPr id="32773" name="Rectangle 3"/>
          <p:cNvSpPr>
            <a:spLocks noGrp="1" noChangeArrowheads="1"/>
          </p:cNvSpPr>
          <p:nvPr>
            <p:ph type="body" idx="1"/>
          </p:nvPr>
        </p:nvSpPr>
        <p:spPr>
          <a:xfrm>
            <a:off x="0" y="1447800"/>
            <a:ext cx="9144000" cy="5410200"/>
          </a:xfrm>
        </p:spPr>
        <p:txBody>
          <a:bodyPr/>
          <a:lstStyle/>
          <a:p>
            <a:pPr eaLnBrk="1" hangingPunct="1">
              <a:spcBef>
                <a:spcPts val="0"/>
              </a:spcBef>
              <a:defRPr/>
            </a:pPr>
            <a:endParaRPr lang="en-US" sz="2400" dirty="0"/>
          </a:p>
          <a:p>
            <a:pPr eaLnBrk="1" hangingPunct="1">
              <a:spcBef>
                <a:spcPts val="0"/>
              </a:spcBef>
              <a:defRPr/>
            </a:pPr>
            <a:endParaRPr lang="en-US" sz="2400" dirty="0"/>
          </a:p>
          <a:p>
            <a:pPr eaLnBrk="1" hangingPunct="1">
              <a:spcBef>
                <a:spcPts val="0"/>
              </a:spcBef>
              <a:defRPr/>
            </a:pPr>
            <a:endParaRPr lang="en-US" sz="2400" dirty="0"/>
          </a:p>
          <a:p>
            <a:pPr eaLnBrk="1" hangingPunct="1">
              <a:spcBef>
                <a:spcPts val="0"/>
              </a:spcBef>
              <a:defRPr/>
            </a:pPr>
            <a:endParaRPr lang="en-US" sz="2800" dirty="0"/>
          </a:p>
          <a:p>
            <a:pPr eaLnBrk="1" hangingPunct="1">
              <a:spcBef>
                <a:spcPts val="0"/>
              </a:spcBef>
              <a:defRPr/>
            </a:pPr>
            <a:endParaRPr lang="en-US" sz="1400" dirty="0"/>
          </a:p>
          <a:p>
            <a:pPr eaLnBrk="1" hangingPunct="1">
              <a:lnSpc>
                <a:spcPct val="90000"/>
              </a:lnSpc>
              <a:spcBef>
                <a:spcPts val="0"/>
              </a:spcBef>
              <a:defRPr/>
            </a:pPr>
            <a:r>
              <a:rPr lang="en-US" sz="2400" dirty="0"/>
              <a:t>Negligence (breach of A’s duty of care (“</a:t>
            </a:r>
            <a:r>
              <a:rPr lang="en-US" sz="2400" dirty="0" err="1"/>
              <a:t>DoC</a:t>
            </a:r>
            <a:r>
              <a:rPr lang="en-US" sz="2400" dirty="0"/>
              <a:t>”))</a:t>
            </a:r>
          </a:p>
          <a:p>
            <a:pPr lvl="1" eaLnBrk="1" hangingPunct="1">
              <a:lnSpc>
                <a:spcPct val="90000"/>
              </a:lnSpc>
              <a:spcBef>
                <a:spcPts val="0"/>
              </a:spcBef>
              <a:defRPr/>
            </a:pPr>
            <a:r>
              <a:rPr lang="en-US" sz="2000" dirty="0"/>
              <a:t>Action/inaction in which A doesn’t employ sufficient effort/care</a:t>
            </a:r>
          </a:p>
          <a:p>
            <a:pPr eaLnBrk="1" hangingPunct="1">
              <a:lnSpc>
                <a:spcPct val="90000"/>
              </a:lnSpc>
              <a:spcBef>
                <a:spcPts val="0"/>
              </a:spcBef>
              <a:defRPr/>
            </a:pPr>
            <a:r>
              <a:rPr lang="en-US" sz="2400" dirty="0"/>
              <a:t>Self-dealing (breach of A’s duty of loyalty (“</a:t>
            </a:r>
            <a:r>
              <a:rPr lang="en-US" sz="2400" dirty="0" err="1"/>
              <a:t>DoL</a:t>
            </a:r>
            <a:r>
              <a:rPr lang="en-US" sz="2400" dirty="0"/>
              <a:t>”))</a:t>
            </a:r>
          </a:p>
          <a:p>
            <a:pPr lvl="1" eaLnBrk="1" hangingPunct="1">
              <a:lnSpc>
                <a:spcPct val="90000"/>
              </a:lnSpc>
              <a:spcBef>
                <a:spcPts val="0"/>
              </a:spcBef>
              <a:defRPr/>
            </a:pPr>
            <a:r>
              <a:rPr lang="en-US" sz="2000" dirty="0"/>
              <a:t>Conflict of (self-)interest &amp; duty (“</a:t>
            </a:r>
            <a:r>
              <a:rPr lang="en-US" sz="2000" dirty="0" err="1"/>
              <a:t>CoI</a:t>
            </a:r>
            <a:r>
              <a:rPr lang="en-US" sz="2000" dirty="0"/>
              <a:t>”)</a:t>
            </a:r>
          </a:p>
          <a:p>
            <a:pPr lvl="1" eaLnBrk="1" hangingPunct="1">
              <a:lnSpc>
                <a:spcPct val="90000"/>
              </a:lnSpc>
              <a:spcBef>
                <a:spcPts val="0"/>
              </a:spcBef>
              <a:defRPr/>
            </a:pPr>
            <a:r>
              <a:rPr lang="en-US" sz="2000" dirty="0"/>
              <a:t>Unauthorized benefit from fiduciary position</a:t>
            </a:r>
          </a:p>
          <a:p>
            <a:pPr eaLnBrk="1" hangingPunct="1">
              <a:lnSpc>
                <a:spcPct val="90000"/>
              </a:lnSpc>
              <a:spcBef>
                <a:spcPts val="0"/>
              </a:spcBef>
              <a:defRPr/>
            </a:pPr>
            <a:r>
              <a:rPr lang="en-US" sz="2400" dirty="0"/>
              <a:t>Bad faith (breach of A’s </a:t>
            </a:r>
            <a:r>
              <a:rPr lang="en-US" sz="2400" dirty="0" err="1"/>
              <a:t>DoL</a:t>
            </a:r>
            <a:r>
              <a:rPr lang="en-US" sz="2400" dirty="0"/>
              <a:t>)</a:t>
            </a:r>
            <a:endParaRPr lang="en-US" sz="2000" dirty="0">
              <a:solidFill>
                <a:srgbClr val="0070C0"/>
              </a:solidFill>
            </a:endParaRPr>
          </a:p>
          <a:p>
            <a:pPr lvl="1" eaLnBrk="1" hangingPunct="1">
              <a:lnSpc>
                <a:spcPct val="90000"/>
              </a:lnSpc>
              <a:spcBef>
                <a:spcPts val="0"/>
              </a:spcBef>
              <a:defRPr/>
            </a:pPr>
            <a:r>
              <a:rPr lang="en-US" sz="2000" dirty="0"/>
              <a:t>A’s behavior is allegedly against B’s interest, but no evidence of self-dealing</a:t>
            </a:r>
          </a:p>
          <a:p>
            <a:pPr lvl="2" eaLnBrk="1" hangingPunct="1">
              <a:lnSpc>
                <a:spcPct val="90000"/>
              </a:lnSpc>
              <a:spcBef>
                <a:spcPts val="0"/>
              </a:spcBef>
              <a:defRPr/>
            </a:pPr>
            <a:r>
              <a:rPr lang="en-US" sz="1900" dirty="0"/>
              <a:t>Bad faith category </a:t>
            </a:r>
            <a:r>
              <a:rPr lang="en-US" sz="1900" b="1" dirty="0"/>
              <a:t>doesn’t exist in agency </a:t>
            </a:r>
            <a:r>
              <a:rPr lang="en-US" sz="1900" b="1" dirty="0" err="1"/>
              <a:t>SoR</a:t>
            </a:r>
            <a:r>
              <a:rPr lang="en-US" sz="1900" dirty="0"/>
              <a:t> (FD breached only by self-dealing or negligence)</a:t>
            </a:r>
          </a:p>
          <a:p>
            <a:pPr eaLnBrk="1" hangingPunct="1">
              <a:lnSpc>
                <a:spcPct val="90000"/>
              </a:lnSpc>
              <a:spcBef>
                <a:spcPts val="0"/>
              </a:spcBef>
              <a:defRPr/>
            </a:pPr>
            <a:r>
              <a:rPr lang="en-US" sz="2400" dirty="0"/>
              <a:t>Failure to disclose (duty of disclosure)</a:t>
            </a:r>
          </a:p>
          <a:p>
            <a:pPr lvl="1" eaLnBrk="1" hangingPunct="1">
              <a:lnSpc>
                <a:spcPct val="90000"/>
              </a:lnSpc>
              <a:spcBef>
                <a:spcPts val="0"/>
              </a:spcBef>
              <a:defRPr/>
            </a:pPr>
            <a:r>
              <a:rPr lang="en-US" sz="2000" dirty="0"/>
              <a:t>Poorly theorized duty. Cases say breaching A’s duty of disclosure violates FD, but cases don’t follow </a:t>
            </a:r>
            <a:r>
              <a:rPr lang="en-US" sz="2000" dirty="0" err="1"/>
              <a:t>DoC</a:t>
            </a:r>
            <a:r>
              <a:rPr lang="en-US" sz="2000" dirty="0"/>
              <a:t> or </a:t>
            </a:r>
            <a:r>
              <a:rPr lang="en-US" sz="2000" dirty="0" err="1"/>
              <a:t>DoL</a:t>
            </a:r>
            <a:r>
              <a:rPr lang="en-US" sz="2000" dirty="0"/>
              <a:t> analysis.</a:t>
            </a:r>
          </a:p>
        </p:txBody>
      </p:sp>
      <p:graphicFrame>
        <p:nvGraphicFramePr>
          <p:cNvPr id="8" name="Table 7"/>
          <p:cNvGraphicFramePr>
            <a:graphicFrameLocks noGrp="1"/>
          </p:cNvGraphicFramePr>
          <p:nvPr>
            <p:extLst>
              <p:ext uri="{D42A27DB-BD31-4B8C-83A1-F6EECF244321}">
                <p14:modId xmlns:p14="http://schemas.microsoft.com/office/powerpoint/2010/main" val="1324591281"/>
              </p:ext>
            </p:extLst>
          </p:nvPr>
        </p:nvGraphicFramePr>
        <p:xfrm>
          <a:off x="533400" y="1499743"/>
          <a:ext cx="8153400" cy="1645548"/>
        </p:xfrm>
        <a:graphic>
          <a:graphicData uri="http://schemas.openxmlformats.org/drawingml/2006/table">
            <a:tbl>
              <a:tblPr firstRow="1" bandRow="1">
                <a:tableStyleId>{5C22544A-7EE6-4342-B048-85BDC9FD1C3A}</a:tableStyleId>
              </a:tblPr>
              <a:tblGrid>
                <a:gridCol w="2102395">
                  <a:extLst>
                    <a:ext uri="{9D8B030D-6E8A-4147-A177-3AD203B41FA5}">
                      <a16:colId xmlns:a16="http://schemas.microsoft.com/office/drawing/2014/main" val="20000"/>
                    </a:ext>
                  </a:extLst>
                </a:gridCol>
                <a:gridCol w="3377070">
                  <a:extLst>
                    <a:ext uri="{9D8B030D-6E8A-4147-A177-3AD203B41FA5}">
                      <a16:colId xmlns:a16="http://schemas.microsoft.com/office/drawing/2014/main" val="20001"/>
                    </a:ext>
                  </a:extLst>
                </a:gridCol>
                <a:gridCol w="2673935">
                  <a:extLst>
                    <a:ext uri="{9D8B030D-6E8A-4147-A177-3AD203B41FA5}">
                      <a16:colId xmlns:a16="http://schemas.microsoft.com/office/drawing/2014/main" val="20002"/>
                    </a:ext>
                  </a:extLst>
                </a:gridCol>
              </a:tblGrid>
              <a:tr h="344018">
                <a:tc gridSpan="3">
                  <a:txBody>
                    <a:bodyPr/>
                    <a:lstStyle/>
                    <a:p>
                      <a:pPr algn="ctr"/>
                      <a:r>
                        <a:rPr lang="en-US" sz="1800" dirty="0">
                          <a:solidFill>
                            <a:schemeClr val="accent4">
                              <a:lumMod val="95000"/>
                              <a:lumOff val="5000"/>
                            </a:schemeClr>
                          </a:solidFill>
                        </a:rPr>
                        <a:t>Types of legal flaws</a:t>
                      </a:r>
                    </a:p>
                  </a:txBody>
                  <a:tcPr marT="45658" marB="45658">
                    <a:solidFill>
                      <a:srgbClr val="9BFA6C"/>
                    </a:solidFill>
                  </a:tcPr>
                </a:tc>
                <a:tc hMerge="1">
                  <a:txBody>
                    <a:bodyPr/>
                    <a:lstStyle/>
                    <a:p>
                      <a:endParaRPr lang="en-US" sz="1800" dirty="0">
                        <a:solidFill>
                          <a:schemeClr val="accent4">
                            <a:lumMod val="95000"/>
                            <a:lumOff val="5000"/>
                          </a:schemeClr>
                        </a:solidFill>
                      </a:endParaRPr>
                    </a:p>
                  </a:txBody>
                  <a:tcPr marT="45658" marB="45658">
                    <a:solidFill>
                      <a:srgbClr val="9BFA6C"/>
                    </a:solidFill>
                  </a:tcPr>
                </a:tc>
                <a:tc hMerge="1">
                  <a:txBody>
                    <a:bodyPr/>
                    <a:lstStyle/>
                    <a:p>
                      <a:endParaRPr lang="en-US" sz="1800" dirty="0">
                        <a:solidFill>
                          <a:schemeClr val="accent4">
                            <a:lumMod val="95000"/>
                            <a:lumOff val="5000"/>
                          </a:schemeClr>
                        </a:solidFill>
                      </a:endParaRPr>
                    </a:p>
                  </a:txBody>
                  <a:tcPr marT="45658" marB="45658">
                    <a:solidFill>
                      <a:srgbClr val="9BFA6C"/>
                    </a:solidFill>
                  </a:tcPr>
                </a:tc>
                <a:extLst>
                  <a:ext uri="{0D108BD9-81ED-4DB2-BD59-A6C34878D82A}">
                    <a16:rowId xmlns:a16="http://schemas.microsoft.com/office/drawing/2014/main" val="10000"/>
                  </a:ext>
                </a:extLst>
              </a:tr>
              <a:tr h="344018">
                <a:tc>
                  <a:txBody>
                    <a:bodyPr/>
                    <a:lstStyle/>
                    <a:p>
                      <a:r>
                        <a:rPr lang="en-US" sz="1800" dirty="0">
                          <a:solidFill>
                            <a:schemeClr val="accent4">
                              <a:lumMod val="95000"/>
                              <a:lumOff val="5000"/>
                            </a:schemeClr>
                          </a:solidFill>
                        </a:rPr>
                        <a:t>Negligence</a:t>
                      </a:r>
                    </a:p>
                  </a:txBody>
                  <a:tcPr marT="45658" marB="45658">
                    <a:solidFill>
                      <a:srgbClr val="9BFA6C"/>
                    </a:solidFill>
                  </a:tcPr>
                </a:tc>
                <a:tc>
                  <a:txBody>
                    <a:bodyPr/>
                    <a:lstStyle/>
                    <a:p>
                      <a:r>
                        <a:rPr lang="en-US" sz="1800" dirty="0">
                          <a:solidFill>
                            <a:schemeClr val="accent4">
                              <a:lumMod val="95000"/>
                              <a:lumOff val="5000"/>
                            </a:schemeClr>
                          </a:solidFill>
                        </a:rPr>
                        <a:t>Self-dealing</a:t>
                      </a:r>
                    </a:p>
                  </a:txBody>
                  <a:tcPr marT="45658" marB="45658">
                    <a:solidFill>
                      <a:srgbClr val="9BFA6C"/>
                    </a:solidFill>
                  </a:tcPr>
                </a:tc>
                <a:tc>
                  <a:txBody>
                    <a:bodyPr/>
                    <a:lstStyle/>
                    <a:p>
                      <a:r>
                        <a:rPr lang="en-US" sz="1800" dirty="0">
                          <a:solidFill>
                            <a:schemeClr val="accent4">
                              <a:lumMod val="95000"/>
                              <a:lumOff val="5000"/>
                            </a:schemeClr>
                          </a:solidFill>
                        </a:rPr>
                        <a:t>Bad faith</a:t>
                      </a:r>
                    </a:p>
                  </a:txBody>
                  <a:tcPr marT="45658" marB="45658">
                    <a:solidFill>
                      <a:srgbClr val="9BFA6C"/>
                    </a:solidFill>
                  </a:tcPr>
                </a:tc>
                <a:extLst>
                  <a:ext uri="{0D108BD9-81ED-4DB2-BD59-A6C34878D82A}">
                    <a16:rowId xmlns:a16="http://schemas.microsoft.com/office/drawing/2014/main" val="10001"/>
                  </a:ext>
                </a:extLst>
              </a:tr>
              <a:tr h="860221">
                <a:tc>
                  <a:txBody>
                    <a:bodyPr/>
                    <a:lstStyle/>
                    <a:p>
                      <a:endParaRPr lang="en-US" sz="1800" dirty="0"/>
                    </a:p>
                  </a:txBody>
                  <a:tcPr marT="45658" marB="45658">
                    <a:solidFill>
                      <a:srgbClr val="9BFA6C"/>
                    </a:solidFill>
                  </a:tcPr>
                </a:tc>
                <a:tc>
                  <a:txBody>
                    <a:bodyPr/>
                    <a:lstStyle/>
                    <a:p>
                      <a:r>
                        <a:rPr lang="en-US" sz="1800" dirty="0" err="1"/>
                        <a:t>CoI</a:t>
                      </a:r>
                      <a:endParaRPr lang="en-US" sz="1800" dirty="0"/>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Unauthorized benefit</a:t>
                      </a:r>
                    </a:p>
                  </a:txBody>
                  <a:tcPr marT="45658" marB="45658">
                    <a:solidFill>
                      <a:srgbClr val="9BFA6C"/>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Illegality</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Corporate waste</a:t>
                      </a:r>
                      <a:br>
                        <a:rPr lang="en-US" sz="1800" dirty="0"/>
                      </a:br>
                      <a:r>
                        <a:rPr lang="en-US" sz="1800" dirty="0"/>
                        <a:t>Disregard of duty</a:t>
                      </a:r>
                    </a:p>
                  </a:txBody>
                  <a:tcPr marT="45658" marB="45658">
                    <a:solidFill>
                      <a:srgbClr val="9BFA6C"/>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4811203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3"/>
          <p:cNvSpPr>
            <a:spLocks noGrp="1" noChangeArrowheads="1"/>
          </p:cNvSpPr>
          <p:nvPr>
            <p:ph type="body" idx="1"/>
          </p:nvPr>
        </p:nvSpPr>
        <p:spPr>
          <a:xfrm>
            <a:off x="0" y="1447800"/>
            <a:ext cx="9144000" cy="5410200"/>
          </a:xfrm>
        </p:spPr>
        <p:txBody>
          <a:bodyPr/>
          <a:lstStyle/>
          <a:p>
            <a:pPr eaLnBrk="1" hangingPunct="1">
              <a:spcBef>
                <a:spcPts val="0"/>
              </a:spcBef>
            </a:pPr>
            <a:r>
              <a:rPr lang="en-US" altLang="en-US" sz="2400" dirty="0"/>
              <a:t>Illegality</a:t>
            </a:r>
          </a:p>
          <a:p>
            <a:pPr lvl="1" eaLnBrk="1" hangingPunct="1">
              <a:spcBef>
                <a:spcPts val="0"/>
              </a:spcBef>
            </a:pPr>
            <a:r>
              <a:rPr lang="en-US" altLang="en-US" sz="2000" dirty="0"/>
              <a:t>Actor knowingly violates the law (including fraud)</a:t>
            </a:r>
          </a:p>
          <a:p>
            <a:pPr eaLnBrk="1" hangingPunct="1">
              <a:spcBef>
                <a:spcPts val="0"/>
              </a:spcBef>
            </a:pPr>
            <a:r>
              <a:rPr lang="en-US" altLang="en-US" sz="2400" dirty="0"/>
              <a:t>Corporate waste: </a:t>
            </a:r>
          </a:p>
          <a:p>
            <a:pPr lvl="1" eaLnBrk="1" hangingPunct="1">
              <a:lnSpc>
                <a:spcPct val="80000"/>
              </a:lnSpc>
              <a:spcBef>
                <a:spcPts val="0"/>
              </a:spcBef>
              <a:defRPr/>
            </a:pPr>
            <a:r>
              <a:rPr lang="en-US" sz="2000" dirty="0"/>
              <a:t>A’s acts are allegedly against B’s interest, but no evidence of self-dealing</a:t>
            </a:r>
          </a:p>
          <a:p>
            <a:pPr lvl="1" eaLnBrk="1" hangingPunct="1">
              <a:spcBef>
                <a:spcPts val="0"/>
              </a:spcBef>
            </a:pPr>
            <a:r>
              <a:rPr lang="en-US" altLang="en-US" sz="2000" dirty="0"/>
              <a:t>Corporate waste is occasionally referred to as “irrational” acts</a:t>
            </a:r>
          </a:p>
          <a:p>
            <a:pPr eaLnBrk="1" hangingPunct="1">
              <a:spcBef>
                <a:spcPts val="0"/>
              </a:spcBef>
            </a:pPr>
            <a:r>
              <a:rPr lang="en-US" altLang="en-US" sz="2400" dirty="0"/>
              <a:t>Conscious disregard of duty</a:t>
            </a:r>
          </a:p>
          <a:p>
            <a:pPr lvl="1" eaLnBrk="1" hangingPunct="1">
              <a:spcBef>
                <a:spcPts val="0"/>
              </a:spcBef>
            </a:pPr>
            <a:r>
              <a:rPr lang="en-US" altLang="en-US" sz="2000" dirty="0"/>
              <a:t>A knowingly fails to respond to a known FD or exhibits a conscious disregard of a known FD</a:t>
            </a:r>
          </a:p>
        </p:txBody>
      </p:sp>
      <p:sp>
        <p:nvSpPr>
          <p:cNvPr id="36870" name="Rectangle 2"/>
          <p:cNvSpPr>
            <a:spLocks noGrp="1" noChangeArrowheads="1"/>
          </p:cNvSpPr>
          <p:nvPr>
            <p:ph type="title"/>
          </p:nvPr>
        </p:nvSpPr>
        <p:spPr>
          <a:xfrm>
            <a:off x="0" y="0"/>
            <a:ext cx="9144000" cy="1295400"/>
          </a:xfrm>
        </p:spPr>
        <p:txBody>
          <a:bodyPr/>
          <a:lstStyle/>
          <a:p>
            <a:pPr algn="ctr" eaLnBrk="1" hangingPunct="1"/>
            <a:r>
              <a:rPr lang="en-US" altLang="en-US" dirty="0"/>
              <a:t>Application</a:t>
            </a:r>
            <a:br>
              <a:rPr lang="en-US" altLang="en-US" dirty="0"/>
            </a:br>
            <a:r>
              <a:rPr lang="en-US" altLang="en-US" sz="3500" dirty="0"/>
              <a:t>Flaws: bad faith</a:t>
            </a:r>
          </a:p>
        </p:txBody>
      </p:sp>
    </p:spTree>
    <p:extLst>
      <p:ext uri="{BB962C8B-B14F-4D97-AF65-F5344CB8AC3E}">
        <p14:creationId xmlns:p14="http://schemas.microsoft.com/office/powerpoint/2010/main" val="2484802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a:xfrm>
            <a:off x="0" y="1"/>
            <a:ext cx="9144000" cy="1295400"/>
          </a:xfrm>
        </p:spPr>
        <p:txBody>
          <a:bodyPr/>
          <a:lstStyle/>
          <a:p>
            <a:pPr eaLnBrk="1" hangingPunct="1"/>
            <a:r>
              <a:rPr lang="en-US" altLang="en-US" dirty="0"/>
              <a:t>Private paternalism</a:t>
            </a:r>
            <a:br>
              <a:rPr lang="en-US" altLang="en-US" dirty="0"/>
            </a:br>
            <a:r>
              <a:rPr lang="en-US" altLang="en-US" sz="3500" dirty="0"/>
              <a:t>Chapter 3: The big picture</a:t>
            </a:r>
          </a:p>
        </p:txBody>
      </p:sp>
      <p:sp>
        <p:nvSpPr>
          <p:cNvPr id="18437" name="Rectangle 3"/>
          <p:cNvSpPr>
            <a:spLocks noGrp="1" noChangeArrowheads="1"/>
          </p:cNvSpPr>
          <p:nvPr>
            <p:ph type="body" idx="1"/>
          </p:nvPr>
        </p:nvSpPr>
        <p:spPr>
          <a:xfrm>
            <a:off x="0" y="1447800"/>
            <a:ext cx="9144000" cy="5410200"/>
          </a:xfrm>
        </p:spPr>
        <p:txBody>
          <a:bodyPr/>
          <a:lstStyle/>
          <a:p>
            <a:pPr eaLnBrk="1" hangingPunct="1">
              <a:lnSpc>
                <a:spcPct val="90000"/>
              </a:lnSpc>
              <a:spcBef>
                <a:spcPct val="0"/>
              </a:spcBef>
            </a:pPr>
            <a:r>
              <a:rPr lang="en-US" altLang="en-US" sz="2400" dirty="0"/>
              <a:t>Corporate law = acting (jointly) through others</a:t>
            </a:r>
          </a:p>
          <a:p>
            <a:pPr eaLnBrk="1" hangingPunct="1">
              <a:lnSpc>
                <a:spcPct val="90000"/>
              </a:lnSpc>
              <a:spcBef>
                <a:spcPct val="0"/>
              </a:spcBef>
            </a:pPr>
            <a:endParaRPr lang="en-US" altLang="en-US" sz="2400" dirty="0"/>
          </a:p>
          <a:p>
            <a:pPr eaLnBrk="1" hangingPunct="1">
              <a:lnSpc>
                <a:spcPct val="90000"/>
              </a:lnSpc>
              <a:spcBef>
                <a:spcPct val="0"/>
              </a:spcBef>
            </a:pPr>
            <a:r>
              <a:rPr lang="en-US" altLang="en-US" sz="2400" dirty="0"/>
              <a:t>Three main problems:</a:t>
            </a:r>
          </a:p>
          <a:p>
            <a:pPr lvl="1" eaLnBrk="1" hangingPunct="1">
              <a:lnSpc>
                <a:spcPct val="90000"/>
              </a:lnSpc>
              <a:spcBef>
                <a:spcPct val="0"/>
              </a:spcBef>
            </a:pPr>
            <a:r>
              <a:rPr lang="en-US" altLang="en-US" sz="2000" b="1" dirty="0"/>
              <a:t>The shielding problem</a:t>
            </a:r>
            <a:r>
              <a:rPr lang="en-US" altLang="en-US" sz="2000" dirty="0"/>
              <a:t> (B’s liability to T for A’s actions)</a:t>
            </a:r>
          </a:p>
          <a:p>
            <a:pPr lvl="2" eaLnBrk="1" hangingPunct="1">
              <a:lnSpc>
                <a:spcPct val="90000"/>
              </a:lnSpc>
              <a:spcBef>
                <a:spcPct val="0"/>
              </a:spcBef>
            </a:pPr>
            <a:r>
              <a:rPr lang="en-US" altLang="en-US" sz="1900" dirty="0"/>
              <a:t>Corporate compliance (external governance) addresses this problem</a:t>
            </a:r>
          </a:p>
          <a:p>
            <a:pPr lvl="1" eaLnBrk="1" hangingPunct="1">
              <a:lnSpc>
                <a:spcPct val="90000"/>
              </a:lnSpc>
              <a:spcBef>
                <a:spcPct val="0"/>
              </a:spcBef>
            </a:pPr>
            <a:r>
              <a:rPr lang="en-US" altLang="en-US" sz="2000" b="1" dirty="0"/>
              <a:t>The agent problem</a:t>
            </a:r>
            <a:r>
              <a:rPr lang="en-US" altLang="en-US" sz="2000" dirty="0"/>
              <a:t> (A’s liability to B for A’s actions)</a:t>
            </a:r>
          </a:p>
          <a:p>
            <a:pPr lvl="1" eaLnBrk="1" hangingPunct="1">
              <a:lnSpc>
                <a:spcPct val="90000"/>
              </a:lnSpc>
              <a:spcBef>
                <a:spcPct val="0"/>
              </a:spcBef>
            </a:pPr>
            <a:r>
              <a:rPr lang="en-US" altLang="en-US" sz="2000" b="1" dirty="0"/>
              <a:t>The principal problem</a:t>
            </a:r>
            <a:r>
              <a:rPr lang="en-US" altLang="en-US" sz="2000" dirty="0"/>
              <a:t> (B’s liability to other </a:t>
            </a:r>
            <a:r>
              <a:rPr lang="en-US" altLang="en-US" sz="2000" dirty="0" err="1"/>
              <a:t>Bs</a:t>
            </a:r>
            <a:r>
              <a:rPr lang="en-US" altLang="en-US" sz="2000" dirty="0"/>
              <a:t> for B’s controlling actions)</a:t>
            </a:r>
          </a:p>
          <a:p>
            <a:pPr lvl="2" eaLnBrk="1" hangingPunct="1">
              <a:lnSpc>
                <a:spcPct val="90000"/>
              </a:lnSpc>
              <a:spcBef>
                <a:spcPct val="0"/>
              </a:spcBef>
            </a:pPr>
            <a:r>
              <a:rPr lang="en-US" altLang="en-US" sz="1900" dirty="0"/>
              <a:t>Corporate governance (internal governance) addresses the agency &amp; principal problems</a:t>
            </a:r>
          </a:p>
        </p:txBody>
      </p:sp>
    </p:spTree>
    <p:extLst>
      <p:ext uri="{BB962C8B-B14F-4D97-AF65-F5344CB8AC3E}">
        <p14:creationId xmlns:p14="http://schemas.microsoft.com/office/powerpoint/2010/main" val="3927602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8" name="Rectangle 2"/>
          <p:cNvSpPr>
            <a:spLocks noGrp="1" noChangeArrowheads="1"/>
          </p:cNvSpPr>
          <p:nvPr>
            <p:ph type="title"/>
          </p:nvPr>
        </p:nvSpPr>
        <p:spPr>
          <a:xfrm>
            <a:off x="0" y="0"/>
            <a:ext cx="9144000" cy="1295400"/>
          </a:xfrm>
        </p:spPr>
        <p:txBody>
          <a:bodyPr/>
          <a:lstStyle/>
          <a:p>
            <a:pPr algn="ctr"/>
            <a:r>
              <a:rPr lang="en-US" altLang="en-US" dirty="0"/>
              <a:t>Application</a:t>
            </a:r>
            <a:br>
              <a:rPr lang="en-US" altLang="en-US" sz="3500" dirty="0"/>
            </a:br>
            <a:r>
              <a:rPr lang="en-US" altLang="en-US" sz="3500" dirty="0"/>
              <a:t>Fiduciary duty of disclosure</a:t>
            </a:r>
            <a:endParaRPr lang="en-US" altLang="en-US" sz="2500" dirty="0"/>
          </a:p>
        </p:txBody>
      </p:sp>
      <p:sp>
        <p:nvSpPr>
          <p:cNvPr id="72709" name="Rectangle 3"/>
          <p:cNvSpPr>
            <a:spLocks noGrp="1" noChangeArrowheads="1"/>
          </p:cNvSpPr>
          <p:nvPr>
            <p:ph type="body" idx="1"/>
          </p:nvPr>
        </p:nvSpPr>
        <p:spPr>
          <a:xfrm>
            <a:off x="0" y="1447800"/>
            <a:ext cx="9144000" cy="5410200"/>
          </a:xfrm>
        </p:spPr>
        <p:txBody>
          <a:bodyPr/>
          <a:lstStyle/>
          <a:p>
            <a:pPr eaLnBrk="1" hangingPunct="1">
              <a:lnSpc>
                <a:spcPct val="90000"/>
              </a:lnSpc>
              <a:spcBef>
                <a:spcPct val="0"/>
              </a:spcBef>
            </a:pPr>
            <a:r>
              <a:rPr lang="en-US" altLang="en-US" sz="2400" dirty="0"/>
              <a:t>A has a duty to disclose to other actors (e.g., board, board </a:t>
            </a:r>
            <a:r>
              <a:rPr lang="en-US" altLang="en-US" sz="2300" dirty="0"/>
              <a:t>committee</a:t>
            </a:r>
            <a:r>
              <a:rPr lang="en-US" altLang="en-US" sz="2400" dirty="0"/>
              <a:t>, SHs) all material info reasonably required for them to act on behalf of the firm. Failing to do so breaches FD.</a:t>
            </a:r>
          </a:p>
          <a:p>
            <a:pPr lvl="1" eaLnBrk="1" hangingPunct="1">
              <a:lnSpc>
                <a:spcPct val="90000"/>
              </a:lnSpc>
              <a:spcBef>
                <a:spcPct val="0"/>
              </a:spcBef>
            </a:pPr>
            <a:r>
              <a:rPr lang="en-US" altLang="en-US" sz="2000" dirty="0"/>
              <a:t>E.g.: since SHs elect the directors, board would act in bad faith if it failed to provide SHs all material info it has relevant to deciding whether to elect the proposed candidates</a:t>
            </a:r>
          </a:p>
          <a:p>
            <a:pPr lvl="1" eaLnBrk="1" hangingPunct="1">
              <a:lnSpc>
                <a:spcPct val="90000"/>
              </a:lnSpc>
              <a:spcBef>
                <a:spcPct val="0"/>
              </a:spcBef>
            </a:pPr>
            <a:r>
              <a:rPr lang="en-US" altLang="en-US" sz="2000" dirty="0"/>
              <a:t>MBCA duty of disclosure (MBCA 8.30(c); use this for Delaware law as well): Person who owes a FD (A) has a duty to disclose info to B, when A </a:t>
            </a:r>
            <a:r>
              <a:rPr lang="en-US" altLang="en-US" sz="2000" b="1" u="sng" dirty="0"/>
              <a:t>knows</a:t>
            </a:r>
            <a:r>
              <a:rPr lang="en-US" altLang="en-US" sz="2000" dirty="0"/>
              <a:t> that </a:t>
            </a:r>
            <a:r>
              <a:rPr lang="en-US" altLang="en-US" sz="2000" dirty="0">
                <a:solidFill>
                  <a:srgbClr val="00B050"/>
                </a:solidFill>
              </a:rPr>
              <a:t>the info is material </a:t>
            </a:r>
            <a:r>
              <a:rPr lang="en-US" altLang="en-US" sz="2000" dirty="0"/>
              <a:t>to the discharge of </a:t>
            </a:r>
            <a:r>
              <a:rPr lang="en-US" altLang="en-US" sz="2000" dirty="0">
                <a:solidFill>
                  <a:srgbClr val="7030A0"/>
                </a:solidFill>
              </a:rPr>
              <a:t>decision-making or oversight functions </a:t>
            </a:r>
            <a:r>
              <a:rPr lang="en-US" altLang="en-US" sz="2000" dirty="0"/>
              <a:t>of B or B’s other actors who are connected with A’s fiduciary relationship, unless disclosure violates a </a:t>
            </a:r>
            <a:r>
              <a:rPr lang="en-US" altLang="en-US" sz="2000" dirty="0">
                <a:solidFill>
                  <a:srgbClr val="0070C0"/>
                </a:solidFill>
              </a:rPr>
              <a:t>superior duty</a:t>
            </a:r>
            <a:r>
              <a:rPr lang="en-US" altLang="en-US" sz="2000" dirty="0"/>
              <a:t> imposed on A (by law, confidentiality agreement, ethics rule, etc.)</a:t>
            </a:r>
          </a:p>
          <a:p>
            <a:pPr eaLnBrk="1" hangingPunct="1">
              <a:lnSpc>
                <a:spcPct val="90000"/>
              </a:lnSpc>
              <a:spcBef>
                <a:spcPct val="0"/>
              </a:spcBef>
            </a:pPr>
            <a:r>
              <a:rPr lang="en-US" altLang="en-US" sz="2400" dirty="0"/>
              <a:t>Outcome</a:t>
            </a:r>
          </a:p>
          <a:p>
            <a:pPr lvl="1" eaLnBrk="1" hangingPunct="1">
              <a:lnSpc>
                <a:spcPct val="90000"/>
              </a:lnSpc>
              <a:spcBef>
                <a:spcPct val="0"/>
              </a:spcBef>
            </a:pPr>
            <a:r>
              <a:rPr lang="en-US" altLang="en-US" sz="2000" dirty="0"/>
              <a:t>When failure to disclose amounts to negligence or illegality, it breaches FD in same way as A’s act that suffers from the same legal flaws</a:t>
            </a:r>
          </a:p>
          <a:p>
            <a:pPr lvl="1" eaLnBrk="1" hangingPunct="1">
              <a:lnSpc>
                <a:spcPct val="90000"/>
              </a:lnSpc>
              <a:spcBef>
                <a:spcPct val="0"/>
              </a:spcBef>
            </a:pPr>
            <a:r>
              <a:rPr lang="en-US" altLang="en-US" sz="2000" dirty="0"/>
              <a:t>When failure to disclose does not amount to negligence or illegality, it does not breach FD, but A cannot benefit for their failure to disclose, through rules on constructive conflict &amp; informed approval.</a:t>
            </a:r>
          </a:p>
        </p:txBody>
      </p:sp>
    </p:spTree>
    <p:extLst>
      <p:ext uri="{BB962C8B-B14F-4D97-AF65-F5344CB8AC3E}">
        <p14:creationId xmlns:p14="http://schemas.microsoft.com/office/powerpoint/2010/main" val="41092073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2"/>
          <p:cNvSpPr>
            <a:spLocks noGrp="1" noChangeArrowheads="1"/>
          </p:cNvSpPr>
          <p:nvPr>
            <p:ph type="title"/>
          </p:nvPr>
        </p:nvSpPr>
        <p:spPr>
          <a:xfrm>
            <a:off x="0" y="0"/>
            <a:ext cx="9144000" cy="1295400"/>
          </a:xfrm>
        </p:spPr>
        <p:txBody>
          <a:bodyPr/>
          <a:lstStyle/>
          <a:p>
            <a:pPr algn="ctr" eaLnBrk="1" hangingPunct="1"/>
            <a:r>
              <a:rPr lang="en-US" altLang="en-US" dirty="0"/>
              <a:t>Internal governance</a:t>
            </a:r>
            <a:br>
              <a:rPr lang="en-US" altLang="en-US" dirty="0"/>
            </a:br>
            <a:r>
              <a:rPr lang="en-US" altLang="en-US" sz="3500" dirty="0"/>
              <a:t>Overview of Chapter 3</a:t>
            </a:r>
          </a:p>
        </p:txBody>
      </p:sp>
      <p:sp>
        <p:nvSpPr>
          <p:cNvPr id="31749" name="Rectangle 3"/>
          <p:cNvSpPr>
            <a:spLocks noGrp="1" noChangeArrowheads="1"/>
          </p:cNvSpPr>
          <p:nvPr>
            <p:ph type="body" idx="1"/>
          </p:nvPr>
        </p:nvSpPr>
        <p:spPr>
          <a:xfrm>
            <a:off x="0" y="1447800"/>
            <a:ext cx="9144000" cy="5410200"/>
          </a:xfrm>
        </p:spPr>
        <p:txBody>
          <a:bodyPr/>
          <a:lstStyle/>
          <a:p>
            <a:pPr marL="514350" indent="-514350" eaLnBrk="1" hangingPunct="1">
              <a:spcBef>
                <a:spcPct val="0"/>
              </a:spcBef>
              <a:buFont typeface="+mj-lt"/>
              <a:buAutoNum type="alphaLcPeriod"/>
            </a:pPr>
            <a:r>
              <a:rPr lang="en-US" altLang="en-US" sz="2800" dirty="0">
                <a:solidFill>
                  <a:srgbClr val="0070C0"/>
                </a:solidFill>
              </a:rPr>
              <a:t>Fiduciary duty</a:t>
            </a:r>
          </a:p>
          <a:p>
            <a:pPr marL="914400" lvl="1" indent="-457200" eaLnBrk="1" hangingPunct="1">
              <a:lnSpc>
                <a:spcPct val="90000"/>
              </a:lnSpc>
              <a:spcBef>
                <a:spcPts val="0"/>
              </a:spcBef>
              <a:buFont typeface="+mj-lt"/>
              <a:buAutoNum type="arabicPeriod"/>
            </a:pPr>
            <a:r>
              <a:rPr lang="en-US" altLang="en-US" sz="2400" dirty="0"/>
              <a:t>Private paternalism</a:t>
            </a:r>
          </a:p>
          <a:p>
            <a:pPr marL="914400" lvl="1" indent="-457200" eaLnBrk="1" hangingPunct="1">
              <a:spcBef>
                <a:spcPct val="0"/>
              </a:spcBef>
              <a:buFont typeface="+mj-lt"/>
              <a:buAutoNum type="arabicPeriod"/>
            </a:pPr>
            <a:r>
              <a:rPr lang="en-US" altLang="en-US" sz="2400" dirty="0"/>
              <a:t>FD analysis: Duty &amp; Standard of Review</a:t>
            </a:r>
          </a:p>
          <a:p>
            <a:pPr marL="914400" lvl="1" indent="-457200" eaLnBrk="1" hangingPunct="1">
              <a:lnSpc>
                <a:spcPct val="90000"/>
              </a:lnSpc>
              <a:spcBef>
                <a:spcPts val="0"/>
              </a:spcBef>
              <a:buFont typeface="+mj-lt"/>
              <a:buAutoNum type="arabicPeriod"/>
            </a:pPr>
            <a:r>
              <a:rPr lang="en-US" altLang="en-US" sz="2400" dirty="0">
                <a:solidFill>
                  <a:srgbClr val="0070C0"/>
                </a:solidFill>
              </a:rPr>
              <a:t>FD analysis: Application</a:t>
            </a:r>
          </a:p>
          <a:p>
            <a:pPr marL="1314450" lvl="2" indent="-457200" eaLnBrk="1" hangingPunct="1">
              <a:spcBef>
                <a:spcPct val="0"/>
              </a:spcBef>
            </a:pPr>
            <a:r>
              <a:rPr lang="en-US" altLang="en-US" sz="2000" dirty="0"/>
              <a:t>Flaws</a:t>
            </a:r>
          </a:p>
          <a:p>
            <a:pPr marL="1314450" lvl="2" indent="-457200" eaLnBrk="1" hangingPunct="1">
              <a:spcBef>
                <a:spcPct val="0"/>
              </a:spcBef>
            </a:pPr>
            <a:r>
              <a:rPr lang="en-US" altLang="en-US" sz="2000" dirty="0">
                <a:solidFill>
                  <a:srgbClr val="0070C0"/>
                </a:solidFill>
              </a:rPr>
              <a:t>Agency </a:t>
            </a:r>
            <a:r>
              <a:rPr lang="en-US" altLang="en-US" sz="2000" dirty="0" err="1">
                <a:solidFill>
                  <a:srgbClr val="0070C0"/>
                </a:solidFill>
              </a:rPr>
              <a:t>SoR</a:t>
            </a:r>
            <a:endParaRPr lang="en-US" altLang="en-US" sz="2000" dirty="0">
              <a:solidFill>
                <a:srgbClr val="0070C0"/>
              </a:solidFill>
            </a:endParaRPr>
          </a:p>
          <a:p>
            <a:pPr marL="1314450" lvl="2" indent="-457200" eaLnBrk="1" hangingPunct="1">
              <a:spcBef>
                <a:spcPct val="0"/>
              </a:spcBef>
            </a:pPr>
            <a:r>
              <a:rPr lang="en-US" altLang="en-US" sz="2000" dirty="0"/>
              <a:t>BJR</a:t>
            </a:r>
          </a:p>
          <a:p>
            <a:pPr marL="1314450" lvl="2" indent="-457200" eaLnBrk="1" hangingPunct="1">
              <a:spcBef>
                <a:spcPct val="0"/>
              </a:spcBef>
            </a:pPr>
            <a:r>
              <a:rPr lang="en-US" altLang="en-US" sz="2000" dirty="0"/>
              <a:t>Entire fairness</a:t>
            </a:r>
          </a:p>
          <a:p>
            <a:pPr marL="1314450" lvl="2" indent="-457200" eaLnBrk="1" hangingPunct="1">
              <a:spcBef>
                <a:spcPct val="0"/>
              </a:spcBef>
            </a:pPr>
            <a:r>
              <a:rPr lang="en-US" altLang="en-US" sz="2000" dirty="0"/>
              <a:t>Enhanced scrutiny</a:t>
            </a:r>
          </a:p>
          <a:p>
            <a:pPr marL="514350" indent="-514350" eaLnBrk="1" hangingPunct="1">
              <a:lnSpc>
                <a:spcPct val="90000"/>
              </a:lnSpc>
              <a:spcBef>
                <a:spcPts val="0"/>
              </a:spcBef>
              <a:buFont typeface="Arial" charset="0"/>
              <a:buAutoNum type="alphaLcPeriod"/>
            </a:pPr>
            <a:r>
              <a:rPr lang="en-US" altLang="en-US" sz="2800" dirty="0"/>
              <a:t>Customizing the firm</a:t>
            </a:r>
          </a:p>
          <a:p>
            <a:pPr marL="514350" indent="-514350" eaLnBrk="1" hangingPunct="1">
              <a:lnSpc>
                <a:spcPct val="90000"/>
              </a:lnSpc>
              <a:spcBef>
                <a:spcPts val="0"/>
              </a:spcBef>
              <a:buFont typeface="Arial" charset="0"/>
              <a:buAutoNum type="alphaLcPeriod"/>
            </a:pPr>
            <a:r>
              <a:rPr lang="en-US" altLang="en-US" sz="2800" dirty="0"/>
              <a:t>Exit solutions</a:t>
            </a:r>
          </a:p>
        </p:txBody>
      </p:sp>
    </p:spTree>
    <p:extLst>
      <p:ext uri="{BB962C8B-B14F-4D97-AF65-F5344CB8AC3E}">
        <p14:creationId xmlns:p14="http://schemas.microsoft.com/office/powerpoint/2010/main" val="23813463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2"/>
          <p:cNvSpPr>
            <a:spLocks noGrp="1" noChangeArrowheads="1"/>
          </p:cNvSpPr>
          <p:nvPr>
            <p:ph type="title"/>
          </p:nvPr>
        </p:nvSpPr>
        <p:spPr>
          <a:xfrm>
            <a:off x="0" y="0"/>
            <a:ext cx="9144000" cy="1295400"/>
          </a:xfrm>
        </p:spPr>
        <p:txBody>
          <a:bodyPr/>
          <a:lstStyle/>
          <a:p>
            <a:pPr eaLnBrk="1" hangingPunct="1"/>
            <a:r>
              <a:rPr lang="en-US" altLang="en-US" dirty="0"/>
              <a:t>Agency </a:t>
            </a:r>
            <a:r>
              <a:rPr lang="en-US" altLang="en-US" dirty="0" err="1"/>
              <a:t>SoR</a:t>
            </a:r>
            <a:br>
              <a:rPr lang="en-US" altLang="en-US" dirty="0"/>
            </a:br>
            <a:r>
              <a:rPr lang="en-US" altLang="en-US" sz="3500" dirty="0"/>
              <a:t>Negligence</a:t>
            </a:r>
          </a:p>
        </p:txBody>
      </p:sp>
      <p:sp>
        <p:nvSpPr>
          <p:cNvPr id="35845"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dirty="0"/>
              <a:t>R3A §8.08: Test for A’s negligent behavior (act or inaction)</a:t>
            </a:r>
          </a:p>
          <a:p>
            <a:pPr lvl="1" eaLnBrk="1" hangingPunct="1">
              <a:spcBef>
                <a:spcPct val="0"/>
              </a:spcBef>
            </a:pPr>
            <a:r>
              <a:rPr lang="en-US" altLang="en-US" sz="2000" dirty="0"/>
              <a:t>Did A act with care, competence &amp; diligence normally exercised by agents in similar circumstances?</a:t>
            </a:r>
          </a:p>
          <a:p>
            <a:pPr lvl="1" eaLnBrk="1" hangingPunct="1">
              <a:spcBef>
                <a:spcPct val="0"/>
              </a:spcBef>
            </a:pPr>
            <a:r>
              <a:rPr lang="en-US" altLang="en-US" sz="2000" dirty="0"/>
              <a:t>Special skills/knowledge A has/claims to have are considered in analysis</a:t>
            </a:r>
          </a:p>
          <a:p>
            <a:pPr eaLnBrk="1" hangingPunct="1">
              <a:spcBef>
                <a:spcPct val="0"/>
              </a:spcBef>
            </a:pPr>
            <a:endParaRPr lang="en-US" altLang="en-US" sz="2400" dirty="0"/>
          </a:p>
          <a:p>
            <a:pPr eaLnBrk="1" hangingPunct="1">
              <a:spcBef>
                <a:spcPct val="0"/>
              </a:spcBef>
            </a:pPr>
            <a:r>
              <a:rPr lang="en-US" altLang="en-US" sz="2400" dirty="0"/>
              <a:t>In Agency </a:t>
            </a:r>
            <a:r>
              <a:rPr lang="en-US" altLang="en-US" sz="2400" dirty="0" err="1"/>
              <a:t>SoR</a:t>
            </a:r>
            <a:r>
              <a:rPr lang="en-US" altLang="en-US" sz="2400" dirty="0"/>
              <a:t>, both the process and the substance of the behavior is evaluated for negligence</a:t>
            </a:r>
          </a:p>
          <a:p>
            <a:pPr lvl="1" eaLnBrk="1" hangingPunct="1">
              <a:spcBef>
                <a:spcPct val="0"/>
              </a:spcBef>
            </a:pPr>
            <a:r>
              <a:rPr lang="en-US" altLang="en-US" sz="2000" dirty="0"/>
              <a:t>Process: did A possess sufficient information &amp; skills to act?</a:t>
            </a:r>
          </a:p>
          <a:p>
            <a:pPr lvl="1" eaLnBrk="1" hangingPunct="1">
              <a:spcBef>
                <a:spcPct val="0"/>
              </a:spcBef>
            </a:pPr>
            <a:r>
              <a:rPr lang="en-US" altLang="en-US" sz="2000" dirty="0"/>
              <a:t>Substance: would a reasonable actor behave in this way?</a:t>
            </a:r>
          </a:p>
          <a:p>
            <a:pPr lvl="2" eaLnBrk="1" hangingPunct="1">
              <a:spcBef>
                <a:spcPct val="0"/>
              </a:spcBef>
            </a:pPr>
            <a:r>
              <a:rPr lang="en-US" altLang="en-US" sz="1900" dirty="0"/>
              <a:t>Goes beyond the process of reaching the decision how to behave, to the competence of executing that decision</a:t>
            </a:r>
          </a:p>
          <a:p>
            <a:pPr lvl="2" eaLnBrk="1" hangingPunct="1">
              <a:spcBef>
                <a:spcPct val="0"/>
              </a:spcBef>
            </a:pPr>
            <a:r>
              <a:rPr lang="en-US" altLang="en-US" sz="1900" dirty="0"/>
              <a:t>Can apply to inactions as well as actions</a:t>
            </a:r>
          </a:p>
        </p:txBody>
      </p:sp>
    </p:spTree>
    <p:extLst>
      <p:ext uri="{BB962C8B-B14F-4D97-AF65-F5344CB8AC3E}">
        <p14:creationId xmlns:p14="http://schemas.microsoft.com/office/powerpoint/2010/main" val="10700533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2"/>
          <p:cNvSpPr>
            <a:spLocks noGrp="1" noChangeArrowheads="1"/>
          </p:cNvSpPr>
          <p:nvPr>
            <p:ph type="title"/>
          </p:nvPr>
        </p:nvSpPr>
        <p:spPr>
          <a:xfrm>
            <a:off x="0" y="0"/>
            <a:ext cx="9144000" cy="1295400"/>
          </a:xfrm>
        </p:spPr>
        <p:txBody>
          <a:bodyPr/>
          <a:lstStyle/>
          <a:p>
            <a:pPr eaLnBrk="1" hangingPunct="1"/>
            <a:r>
              <a:rPr lang="en-US" altLang="en-US" dirty="0"/>
              <a:t>Agency </a:t>
            </a:r>
            <a:r>
              <a:rPr lang="en-US" altLang="en-US" dirty="0" err="1"/>
              <a:t>SoR</a:t>
            </a:r>
            <a:br>
              <a:rPr lang="en-US" altLang="en-US" sz="3500" dirty="0"/>
            </a:br>
            <a:r>
              <a:rPr lang="en-US" altLang="en-US" sz="3500" dirty="0"/>
              <a:t>Self-dealing: Conflict of interest</a:t>
            </a:r>
            <a:endParaRPr lang="en-US" altLang="en-US" sz="2400" dirty="0"/>
          </a:p>
        </p:txBody>
      </p:sp>
      <p:sp>
        <p:nvSpPr>
          <p:cNvPr id="122885" name="Rectangle 3"/>
          <p:cNvSpPr>
            <a:spLocks noGrp="1" noChangeArrowheads="1"/>
          </p:cNvSpPr>
          <p:nvPr>
            <p:ph type="body" idx="1"/>
          </p:nvPr>
        </p:nvSpPr>
        <p:spPr>
          <a:xfrm>
            <a:off x="0" y="1447800"/>
            <a:ext cx="9144000" cy="5410200"/>
          </a:xfrm>
        </p:spPr>
        <p:txBody>
          <a:bodyPr/>
          <a:lstStyle/>
          <a:p>
            <a:pPr eaLnBrk="1" hangingPunct="1">
              <a:spcBef>
                <a:spcPts val="0"/>
              </a:spcBef>
              <a:defRPr/>
            </a:pPr>
            <a:r>
              <a:rPr lang="en-US" sz="2400" i="1" dirty="0"/>
              <a:t>Rash</a:t>
            </a:r>
            <a:r>
              <a:rPr lang="en-US" sz="2400" dirty="0"/>
              <a:t> [CA10, 2007]</a:t>
            </a:r>
          </a:p>
          <a:p>
            <a:pPr lvl="1" eaLnBrk="1" hangingPunct="1">
              <a:spcBef>
                <a:spcPts val="0"/>
              </a:spcBef>
              <a:defRPr/>
            </a:pPr>
            <a:r>
              <a:rPr lang="en-US" sz="2000" dirty="0"/>
              <a:t>Rash hired to manage the Tulsa, OK division of JVIC’s oil refinery &amp; power plant maintenance business</a:t>
            </a:r>
          </a:p>
          <a:p>
            <a:pPr lvl="1" eaLnBrk="1" hangingPunct="1">
              <a:spcBef>
                <a:spcPts val="0"/>
              </a:spcBef>
              <a:defRPr/>
            </a:pPr>
            <a:r>
              <a:rPr lang="en-US" sz="2000" dirty="0"/>
              <a:t>Rash owned TIPS (a scaffolding business); JVIC had its own scaffolding business</a:t>
            </a:r>
          </a:p>
          <a:p>
            <a:pPr lvl="1" eaLnBrk="1" hangingPunct="1">
              <a:spcBef>
                <a:spcPts val="0"/>
              </a:spcBef>
              <a:defRPr/>
            </a:pPr>
            <a:r>
              <a:rPr lang="en-US" sz="2000" dirty="0"/>
              <a:t>Rash often selected TIPS as subcontractor for JVIC-Tulsa’s contracts (paying over $1M between 2001-04)</a:t>
            </a:r>
          </a:p>
          <a:p>
            <a:pPr lvl="1" eaLnBrk="1" hangingPunct="1">
              <a:spcBef>
                <a:spcPts val="0"/>
              </a:spcBef>
              <a:defRPr/>
            </a:pPr>
            <a:r>
              <a:rPr lang="en-US" sz="2000" dirty="0"/>
              <a:t>Does Rash have a </a:t>
            </a:r>
            <a:r>
              <a:rPr lang="en-US" sz="2000" dirty="0" err="1"/>
              <a:t>CoI</a:t>
            </a:r>
            <a:r>
              <a:rPr lang="en-US" sz="2000" dirty="0"/>
              <a:t>?</a:t>
            </a:r>
          </a:p>
          <a:p>
            <a:pPr marL="1158875" lvl="2" indent="-514350" eaLnBrk="1" hangingPunct="1">
              <a:spcBef>
                <a:spcPts val="0"/>
              </a:spcBef>
              <a:defRPr/>
            </a:pPr>
            <a:r>
              <a:rPr lang="en-US" sz="1900" dirty="0">
                <a:solidFill>
                  <a:srgbClr val="FF0000"/>
                </a:solidFill>
              </a:rPr>
              <a:t>JVIC’s interest in a matter</a:t>
            </a:r>
          </a:p>
          <a:p>
            <a:pPr marL="1158875" lvl="2" indent="-514350" eaLnBrk="1" hangingPunct="1">
              <a:spcBef>
                <a:spcPts val="0"/>
              </a:spcBef>
              <a:defRPr/>
            </a:pPr>
            <a:r>
              <a:rPr lang="en-US" sz="1900" dirty="0">
                <a:solidFill>
                  <a:srgbClr val="FF0000"/>
                </a:solidFill>
              </a:rPr>
              <a:t>Rash’s personal interest that conflicts with JVIC’s interest</a:t>
            </a:r>
          </a:p>
          <a:p>
            <a:pPr marL="1158875" lvl="2" indent="-514350" eaLnBrk="1" hangingPunct="1">
              <a:spcBef>
                <a:spcPts val="0"/>
              </a:spcBef>
              <a:defRPr/>
            </a:pPr>
            <a:r>
              <a:rPr lang="en-US" sz="1900" dirty="0">
                <a:solidFill>
                  <a:srgbClr val="FF0000"/>
                </a:solidFill>
              </a:rPr>
              <a:t>Conflict occurred in a matter connected with the fiduciary relationship</a:t>
            </a:r>
            <a:endParaRPr lang="en-US" altLang="en-US" sz="1900" dirty="0">
              <a:solidFill>
                <a:srgbClr val="FF0000"/>
              </a:solidFill>
            </a:endParaRPr>
          </a:p>
        </p:txBody>
      </p:sp>
    </p:spTree>
    <p:extLst>
      <p:ext uri="{BB962C8B-B14F-4D97-AF65-F5344CB8AC3E}">
        <p14:creationId xmlns:p14="http://schemas.microsoft.com/office/powerpoint/2010/main" val="31008282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2"/>
          <p:cNvSpPr>
            <a:spLocks noGrp="1" noChangeArrowheads="1"/>
          </p:cNvSpPr>
          <p:nvPr>
            <p:ph type="title"/>
          </p:nvPr>
        </p:nvSpPr>
        <p:spPr>
          <a:xfrm>
            <a:off x="0" y="0"/>
            <a:ext cx="9144000" cy="1295400"/>
          </a:xfrm>
        </p:spPr>
        <p:txBody>
          <a:bodyPr/>
          <a:lstStyle/>
          <a:p>
            <a:pPr eaLnBrk="1" hangingPunct="1"/>
            <a:r>
              <a:rPr lang="en-US" altLang="en-US" dirty="0"/>
              <a:t>Agency </a:t>
            </a:r>
            <a:r>
              <a:rPr lang="en-US" altLang="en-US" dirty="0" err="1"/>
              <a:t>SoR</a:t>
            </a:r>
            <a:br>
              <a:rPr lang="en-US" altLang="en-US" sz="3500" dirty="0"/>
            </a:br>
            <a:r>
              <a:rPr lang="en-US" altLang="en-US" sz="3500" dirty="0"/>
              <a:t>Self-dealing: fairness (is not a defense)</a:t>
            </a:r>
            <a:endParaRPr lang="en-US" altLang="en-US" sz="2400" dirty="0"/>
          </a:p>
        </p:txBody>
      </p:sp>
      <p:sp>
        <p:nvSpPr>
          <p:cNvPr id="40965" name="Rectangle 3"/>
          <p:cNvSpPr>
            <a:spLocks noGrp="1" noChangeArrowheads="1"/>
          </p:cNvSpPr>
          <p:nvPr>
            <p:ph type="body" idx="1"/>
          </p:nvPr>
        </p:nvSpPr>
        <p:spPr>
          <a:xfrm>
            <a:off x="0" y="1447800"/>
            <a:ext cx="9144000" cy="5410200"/>
          </a:xfrm>
        </p:spPr>
        <p:txBody>
          <a:bodyPr/>
          <a:lstStyle/>
          <a:p>
            <a:pPr eaLnBrk="1" hangingPunct="1">
              <a:spcBef>
                <a:spcPts val="0"/>
              </a:spcBef>
            </a:pPr>
            <a:r>
              <a:rPr lang="en-US" altLang="en-US" sz="2400" dirty="0"/>
              <a:t>Self-dealing is not always bad</a:t>
            </a:r>
          </a:p>
          <a:p>
            <a:pPr lvl="1" eaLnBrk="1" hangingPunct="1">
              <a:spcBef>
                <a:spcPts val="0"/>
              </a:spcBef>
            </a:pPr>
            <a:r>
              <a:rPr lang="en-US" altLang="en-US" sz="2000" dirty="0"/>
              <a:t>Hypo: Ann is the CEO of Orange &amp; Blue Taxi Corp, a taxi company. One of O&amp;B’s cabs breaks down. Ann’s brother Tom is a car mechanic. </a:t>
            </a:r>
            <a:r>
              <a:rPr lang="en-US" altLang="en-US" sz="2000" dirty="0">
                <a:solidFill>
                  <a:srgbClr val="FF0000"/>
                </a:solidFill>
              </a:rPr>
              <a:t>Is there an advantage to the firm in having Tom fix the cab (rather than go to another mechanic)?</a:t>
            </a:r>
          </a:p>
          <a:p>
            <a:pPr eaLnBrk="1" hangingPunct="1">
              <a:spcBef>
                <a:spcPct val="0"/>
              </a:spcBef>
            </a:pPr>
            <a:r>
              <a:rPr lang="en-US" altLang="en-US" sz="2400" dirty="0"/>
              <a:t>Fairness</a:t>
            </a:r>
          </a:p>
          <a:p>
            <a:pPr lvl="1" eaLnBrk="1" hangingPunct="1">
              <a:spcBef>
                <a:spcPct val="0"/>
              </a:spcBef>
            </a:pPr>
            <a:r>
              <a:rPr lang="en-US" altLang="en-US" sz="2000" dirty="0"/>
              <a:t>Fairness </a:t>
            </a:r>
            <a:r>
              <a:rPr lang="en-US" altLang="en-US" sz="2000" b="1" u="sng" dirty="0"/>
              <a:t>is not</a:t>
            </a:r>
            <a:r>
              <a:rPr lang="en-US" altLang="en-US" sz="2000" dirty="0"/>
              <a:t> a defense to self-dealing in agency law. Even if the </a:t>
            </a:r>
            <a:r>
              <a:rPr lang="en-US" altLang="en-US" sz="2000" i="1" dirty="0"/>
              <a:t>Rash</a:t>
            </a:r>
            <a:r>
              <a:rPr lang="en-US" altLang="en-US" sz="2000" dirty="0"/>
              <a:t> court found that TIPS was the best &amp; cheapest firm to do scaffolding jobs for JVIC-Tulsa, Rash would have breached his FD</a:t>
            </a:r>
          </a:p>
          <a:p>
            <a:pPr lvl="1" eaLnBrk="1" hangingPunct="1">
              <a:spcBef>
                <a:spcPct val="0"/>
              </a:spcBef>
            </a:pPr>
            <a:r>
              <a:rPr lang="en-US" altLang="en-US" sz="2000" dirty="0"/>
              <a:t>The rule is different for autonomous actors.  When directors self-deal, but the deal is fair to the firm, they do not breach their FD.</a:t>
            </a:r>
          </a:p>
          <a:p>
            <a:pPr lvl="1" eaLnBrk="1" hangingPunct="1">
              <a:spcBef>
                <a:spcPct val="0"/>
              </a:spcBef>
            </a:pPr>
            <a:r>
              <a:rPr lang="en-US" altLang="en-US" sz="2000" dirty="0">
                <a:solidFill>
                  <a:srgbClr val="FF0000"/>
                </a:solidFill>
              </a:rPr>
              <a:t>Why does the agency </a:t>
            </a:r>
            <a:r>
              <a:rPr lang="en-US" altLang="en-US" sz="2000" dirty="0" err="1">
                <a:solidFill>
                  <a:srgbClr val="FF0000"/>
                </a:solidFill>
              </a:rPr>
              <a:t>SoR</a:t>
            </a:r>
            <a:r>
              <a:rPr lang="en-US" altLang="en-US" sz="2000" dirty="0">
                <a:solidFill>
                  <a:srgbClr val="FF0000"/>
                </a:solidFill>
              </a:rPr>
              <a:t> not allow a fairness defense?</a:t>
            </a:r>
          </a:p>
          <a:p>
            <a:pPr lvl="2" eaLnBrk="1" hangingPunct="1">
              <a:spcBef>
                <a:spcPct val="0"/>
              </a:spcBef>
            </a:pPr>
            <a:r>
              <a:rPr lang="en-US" altLang="en-US" sz="1900" dirty="0"/>
              <a:t>Agency </a:t>
            </a:r>
            <a:r>
              <a:rPr lang="en-US" altLang="en-US" sz="1900" dirty="0" err="1"/>
              <a:t>SoR</a:t>
            </a:r>
            <a:r>
              <a:rPr lang="en-US" altLang="en-US" sz="1900" dirty="0"/>
              <a:t> emphasizes beneficiary discretion: if B did not approve the deal, it is held to be bad for B, even if it looks good to the judge</a:t>
            </a:r>
          </a:p>
          <a:p>
            <a:pPr lvl="2" eaLnBrk="1" hangingPunct="1">
              <a:spcBef>
                <a:spcPct val="0"/>
              </a:spcBef>
            </a:pPr>
            <a:r>
              <a:rPr lang="en-US" altLang="en-US" sz="1900" dirty="0"/>
              <a:t>This rule supports B’s power to control A: to avoid liability in conflicted situations, an agent must ask B for approval (can’t rely on deal being fair)</a:t>
            </a:r>
          </a:p>
          <a:p>
            <a:pPr lvl="2" eaLnBrk="1" hangingPunct="1">
              <a:spcBef>
                <a:spcPct val="0"/>
              </a:spcBef>
            </a:pPr>
            <a:r>
              <a:rPr lang="en-US" altLang="en-US" sz="1900" dirty="0"/>
              <a:t>In contrast, with autonomous actors, </a:t>
            </a:r>
            <a:r>
              <a:rPr lang="en-US" altLang="en-US" sz="1900" dirty="0" err="1"/>
              <a:t>Bs</a:t>
            </a:r>
            <a:r>
              <a:rPr lang="en-US" altLang="en-US" sz="1900" dirty="0"/>
              <a:t> are seen as unable to effectively control A, so relying on B’s discretion &amp; control is less effective</a:t>
            </a:r>
          </a:p>
        </p:txBody>
      </p:sp>
    </p:spTree>
    <p:extLst>
      <p:ext uri="{BB962C8B-B14F-4D97-AF65-F5344CB8AC3E}">
        <p14:creationId xmlns:p14="http://schemas.microsoft.com/office/powerpoint/2010/main" val="27356832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2"/>
          <p:cNvSpPr>
            <a:spLocks noGrp="1" noChangeArrowheads="1"/>
          </p:cNvSpPr>
          <p:nvPr>
            <p:ph type="title"/>
          </p:nvPr>
        </p:nvSpPr>
        <p:spPr>
          <a:xfrm>
            <a:off x="0" y="0"/>
            <a:ext cx="9144000" cy="1295400"/>
          </a:xfrm>
        </p:spPr>
        <p:txBody>
          <a:bodyPr/>
          <a:lstStyle/>
          <a:p>
            <a:pPr eaLnBrk="1" hangingPunct="1"/>
            <a:r>
              <a:rPr lang="en-US" altLang="en-US" dirty="0"/>
              <a:t>Agency </a:t>
            </a:r>
            <a:r>
              <a:rPr lang="en-US" altLang="en-US" dirty="0" err="1"/>
              <a:t>SoR</a:t>
            </a:r>
            <a:br>
              <a:rPr lang="en-US" altLang="en-US" dirty="0"/>
            </a:br>
            <a:r>
              <a:rPr lang="en-US" altLang="en-US" sz="3500" dirty="0"/>
              <a:t>Self-dealing: Unauthorized benefit</a:t>
            </a:r>
            <a:r>
              <a:rPr lang="en-US" altLang="en-US" sz="2400" dirty="0"/>
              <a:t> </a:t>
            </a:r>
            <a:r>
              <a:rPr lang="en-US" altLang="en-US" sz="2700" dirty="0"/>
              <a:t>(from fid. position)</a:t>
            </a:r>
          </a:p>
        </p:txBody>
      </p:sp>
      <p:sp>
        <p:nvSpPr>
          <p:cNvPr id="41989"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dirty="0"/>
              <a:t>Hypo: Angie worked at Patty’s restaurant. Patty told Angie she would be paid an hourly wage. Nothing was mentioned about tips.</a:t>
            </a:r>
          </a:p>
          <a:p>
            <a:pPr eaLnBrk="1" hangingPunct="1">
              <a:spcBef>
                <a:spcPct val="0"/>
              </a:spcBef>
            </a:pPr>
            <a:r>
              <a:rPr lang="en-US" altLang="en-US" sz="2400" dirty="0"/>
              <a:t>After serving a large &amp; demanding group, she gave the bill to Tom, who paid for the group.</a:t>
            </a:r>
          </a:p>
          <a:p>
            <a:pPr eaLnBrk="1" hangingPunct="1">
              <a:spcBef>
                <a:spcPct val="0"/>
              </a:spcBef>
            </a:pPr>
            <a:r>
              <a:rPr lang="en-US" altLang="en-US" sz="2400" dirty="0"/>
              <a:t>Tom then handed Angie a $50 bill and said “This is for you, not your boss. We were a fussy group and you had the patience of a saint.”</a:t>
            </a:r>
          </a:p>
          <a:p>
            <a:pPr eaLnBrk="1" hangingPunct="1">
              <a:spcBef>
                <a:spcPct val="0"/>
              </a:spcBef>
            </a:pPr>
            <a:r>
              <a:rPr lang="en-US" altLang="en-US" sz="2400" dirty="0">
                <a:solidFill>
                  <a:srgbClr val="FF0000"/>
                </a:solidFill>
              </a:rPr>
              <a:t>Does Angie breach her FD if she doesn’t give the $50 to Patty?</a:t>
            </a:r>
          </a:p>
          <a:p>
            <a:pPr marL="1158875" lvl="2" indent="-514350" eaLnBrk="1" hangingPunct="1">
              <a:spcBef>
                <a:spcPts val="0"/>
              </a:spcBef>
              <a:defRPr/>
            </a:pPr>
            <a:r>
              <a:rPr lang="en-US" sz="2000" dirty="0">
                <a:solidFill>
                  <a:srgbClr val="FF0000"/>
                </a:solidFill>
              </a:rPr>
              <a:t>Did A receive a benefit?</a:t>
            </a:r>
          </a:p>
          <a:p>
            <a:pPr marL="1158875" lvl="2" indent="-514350" eaLnBrk="1" hangingPunct="1">
              <a:spcBef>
                <a:spcPts val="0"/>
              </a:spcBef>
              <a:defRPr/>
            </a:pPr>
            <a:r>
              <a:rPr lang="en-US" sz="2000" dirty="0">
                <a:solidFill>
                  <a:srgbClr val="FF0000"/>
                </a:solidFill>
              </a:rPr>
              <a:t>Was the benefit unauthorized?</a:t>
            </a:r>
          </a:p>
          <a:p>
            <a:pPr marL="1158875" lvl="2" indent="-514350" eaLnBrk="1" hangingPunct="1">
              <a:spcBef>
                <a:spcPts val="0"/>
              </a:spcBef>
              <a:defRPr/>
            </a:pPr>
            <a:r>
              <a:rPr lang="en-US" sz="2000" dirty="0">
                <a:solidFill>
                  <a:srgbClr val="FF0000"/>
                </a:solidFill>
              </a:rPr>
              <a:t>Was the benefit derived in connection with A’s fiduciary position/actions on behalf of B?</a:t>
            </a:r>
          </a:p>
        </p:txBody>
      </p:sp>
    </p:spTree>
    <p:extLst>
      <p:ext uri="{BB962C8B-B14F-4D97-AF65-F5344CB8AC3E}">
        <p14:creationId xmlns:p14="http://schemas.microsoft.com/office/powerpoint/2010/main" val="39511292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2"/>
          <p:cNvSpPr>
            <a:spLocks noGrp="1" noChangeArrowheads="1"/>
          </p:cNvSpPr>
          <p:nvPr>
            <p:ph type="title"/>
          </p:nvPr>
        </p:nvSpPr>
        <p:spPr>
          <a:xfrm>
            <a:off x="0" y="0"/>
            <a:ext cx="9144000" cy="1295400"/>
          </a:xfrm>
        </p:spPr>
        <p:txBody>
          <a:bodyPr/>
          <a:lstStyle/>
          <a:p>
            <a:pPr eaLnBrk="1" hangingPunct="1"/>
            <a:r>
              <a:rPr lang="en-US" altLang="en-US" dirty="0"/>
              <a:t>Agency </a:t>
            </a:r>
            <a:r>
              <a:rPr lang="en-US" altLang="en-US" dirty="0" err="1"/>
              <a:t>SoR</a:t>
            </a:r>
            <a:br>
              <a:rPr lang="en-US" altLang="en-US" sz="3500" dirty="0"/>
            </a:br>
            <a:r>
              <a:rPr lang="en-US" altLang="en-US" sz="3500" dirty="0"/>
              <a:t>Approval</a:t>
            </a:r>
            <a:endParaRPr lang="en-US" altLang="en-US" sz="2400" dirty="0"/>
          </a:p>
        </p:txBody>
      </p:sp>
      <p:sp>
        <p:nvSpPr>
          <p:cNvPr id="40965" name="Rectangle 3"/>
          <p:cNvSpPr>
            <a:spLocks noGrp="1" noChangeArrowheads="1"/>
          </p:cNvSpPr>
          <p:nvPr>
            <p:ph type="body" idx="1"/>
          </p:nvPr>
        </p:nvSpPr>
        <p:spPr>
          <a:xfrm>
            <a:off x="0" y="1447800"/>
            <a:ext cx="9144000" cy="5410200"/>
          </a:xfrm>
        </p:spPr>
        <p:txBody>
          <a:bodyPr/>
          <a:lstStyle/>
          <a:p>
            <a:pPr eaLnBrk="1" hangingPunct="1">
              <a:spcBef>
                <a:spcPts val="0"/>
              </a:spcBef>
            </a:pPr>
            <a:r>
              <a:rPr lang="en-US" altLang="en-US" sz="2400" dirty="0"/>
              <a:t>Breach of FD (as well as exceeding authority) can be cured by the beneficiary’s approval (ratification/prior consent)</a:t>
            </a:r>
          </a:p>
          <a:p>
            <a:pPr lvl="1" eaLnBrk="1" hangingPunct="1">
              <a:spcBef>
                <a:spcPts val="0"/>
              </a:spcBef>
            </a:pPr>
            <a:r>
              <a:rPr lang="en-US" altLang="en-US" sz="2000" dirty="0"/>
              <a:t>When relevant, approval analysis should be done as a separate step from the FD analysis, following the rules we learned in section 1c</a:t>
            </a:r>
          </a:p>
          <a:p>
            <a:pPr eaLnBrk="1" hangingPunct="1">
              <a:spcBef>
                <a:spcPts val="0"/>
              </a:spcBef>
            </a:pPr>
            <a:r>
              <a:rPr lang="en-US" altLang="en-US" sz="2400" dirty="0"/>
              <a:t>In </a:t>
            </a:r>
            <a:r>
              <a:rPr lang="en-US" altLang="en-US" sz="2400" i="1" dirty="0"/>
              <a:t>Rash</a:t>
            </a:r>
            <a:r>
              <a:rPr lang="en-US" altLang="en-US" sz="2400" dirty="0"/>
              <a:t>, JVIC’s president Joe </a:t>
            </a:r>
            <a:r>
              <a:rPr lang="en-US" altLang="en-US" sz="2400" dirty="0" err="1"/>
              <a:t>Vardell</a:t>
            </a:r>
            <a:r>
              <a:rPr lang="en-US" altLang="en-US" sz="2400" dirty="0"/>
              <a:t> told Rash that he had no problem with Rash forming a business which might contract with JVIC, but court did not view this as valid approval</a:t>
            </a:r>
          </a:p>
          <a:p>
            <a:pPr lvl="1" eaLnBrk="1" hangingPunct="1">
              <a:spcBef>
                <a:spcPts val="0"/>
              </a:spcBef>
            </a:pPr>
            <a:r>
              <a:rPr lang="en-US" altLang="en-US" sz="2000" dirty="0" err="1"/>
              <a:t>Vardell’s</a:t>
            </a:r>
            <a:r>
              <a:rPr lang="en-US" altLang="en-US" sz="2000" dirty="0"/>
              <a:t> statement was a response to Rash asking for permission to use his own “tool rental company”, not a scaffolding business</a:t>
            </a:r>
          </a:p>
          <a:p>
            <a:pPr lvl="1" eaLnBrk="1" hangingPunct="1">
              <a:spcBef>
                <a:spcPts val="0"/>
              </a:spcBef>
            </a:pPr>
            <a:r>
              <a:rPr lang="en-US" altLang="en-US" sz="2000" dirty="0"/>
              <a:t>This creates ambiguity, at least, whether </a:t>
            </a:r>
            <a:r>
              <a:rPr lang="en-US" altLang="en-US" sz="2000" dirty="0" err="1"/>
              <a:t>Vardell’s</a:t>
            </a:r>
            <a:r>
              <a:rPr lang="en-US" altLang="en-US" sz="2000" dirty="0"/>
              <a:t> consent applied to the scaffolding business</a:t>
            </a:r>
          </a:p>
          <a:p>
            <a:pPr lvl="1" eaLnBrk="1" hangingPunct="1">
              <a:spcBef>
                <a:spcPts val="0"/>
              </a:spcBef>
            </a:pPr>
            <a:r>
              <a:rPr lang="en-US" altLang="en-US" sz="2000" dirty="0"/>
              <a:t>Also issue with scope of approval: approval is limited to a specific transaction or specific type of transactions; </a:t>
            </a:r>
            <a:r>
              <a:rPr lang="en-US" altLang="en-US" sz="2000" dirty="0" err="1"/>
              <a:t>Vardell</a:t>
            </a:r>
            <a:r>
              <a:rPr lang="en-US" altLang="en-US" sz="2000" dirty="0"/>
              <a:t> could not absolve Rash from all breaches of FD. His statement seems to approve self-dealing in on type of transactions: with Rash’s tool rental company</a:t>
            </a:r>
          </a:p>
        </p:txBody>
      </p:sp>
    </p:spTree>
    <p:extLst>
      <p:ext uri="{BB962C8B-B14F-4D97-AF65-F5344CB8AC3E}">
        <p14:creationId xmlns:p14="http://schemas.microsoft.com/office/powerpoint/2010/main" val="24702941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2"/>
          <p:cNvSpPr>
            <a:spLocks noGrp="1" noChangeArrowheads="1"/>
          </p:cNvSpPr>
          <p:nvPr>
            <p:ph type="title"/>
          </p:nvPr>
        </p:nvSpPr>
        <p:spPr>
          <a:xfrm>
            <a:off x="0" y="0"/>
            <a:ext cx="9144000" cy="1295400"/>
          </a:xfrm>
        </p:spPr>
        <p:txBody>
          <a:bodyPr/>
          <a:lstStyle/>
          <a:p>
            <a:pPr eaLnBrk="1" hangingPunct="1"/>
            <a:r>
              <a:rPr lang="en-US" altLang="en-US" dirty="0"/>
              <a:t>Agency </a:t>
            </a:r>
            <a:r>
              <a:rPr lang="en-US" altLang="en-US" dirty="0" err="1"/>
              <a:t>SoR</a:t>
            </a:r>
            <a:br>
              <a:rPr lang="en-US" altLang="en-US" dirty="0"/>
            </a:br>
            <a:r>
              <a:rPr lang="en-US" altLang="en-US" sz="3500" dirty="0"/>
              <a:t>Summary</a:t>
            </a:r>
          </a:p>
        </p:txBody>
      </p:sp>
      <p:sp>
        <p:nvSpPr>
          <p:cNvPr id="47109" name="Rectangle 3"/>
          <p:cNvSpPr>
            <a:spLocks noGrp="1" noChangeArrowheads="1"/>
          </p:cNvSpPr>
          <p:nvPr>
            <p:ph type="body" idx="1"/>
          </p:nvPr>
        </p:nvSpPr>
        <p:spPr>
          <a:xfrm>
            <a:off x="0" y="1447800"/>
            <a:ext cx="9144000" cy="5410200"/>
          </a:xfrm>
        </p:spPr>
        <p:txBody>
          <a:bodyPr/>
          <a:lstStyle/>
          <a:p>
            <a:pPr marL="514350" indent="-514350" eaLnBrk="1" hangingPunct="1">
              <a:spcBef>
                <a:spcPts val="0"/>
              </a:spcBef>
              <a:defRPr/>
            </a:pPr>
            <a:r>
              <a:rPr lang="en-US" sz="2400" dirty="0"/>
              <a:t>Negligence: FD breached if reasonable actor would have exercised more care/effort under the same circumstances (R3A §8.08)</a:t>
            </a:r>
          </a:p>
          <a:p>
            <a:pPr marL="514350" lvl="1" indent="-514350" eaLnBrk="1" hangingPunct="1">
              <a:spcBef>
                <a:spcPts val="0"/>
              </a:spcBef>
              <a:buFont typeface="Arial" charset="0"/>
              <a:buChar char="•"/>
              <a:defRPr/>
            </a:pPr>
            <a:r>
              <a:rPr lang="en-US" sz="2400" dirty="0"/>
              <a:t>Self-dealing: FD breached if either:</a:t>
            </a:r>
          </a:p>
          <a:p>
            <a:pPr marL="914400" lvl="2" indent="-514350" eaLnBrk="1" hangingPunct="1">
              <a:spcBef>
                <a:spcPts val="0"/>
              </a:spcBef>
              <a:defRPr/>
            </a:pPr>
            <a:r>
              <a:rPr lang="en-US" sz="2000" dirty="0"/>
              <a:t>A has </a:t>
            </a:r>
            <a:r>
              <a:rPr lang="en-US" sz="2000" dirty="0" err="1"/>
              <a:t>CoI</a:t>
            </a:r>
            <a:r>
              <a:rPr lang="en-US" sz="2000" dirty="0"/>
              <a:t> </a:t>
            </a:r>
            <a:r>
              <a:rPr lang="en-US" altLang="en-US" sz="2000" dirty="0"/>
              <a:t>(R3A §§8.01, 8.03-8.04);</a:t>
            </a:r>
          </a:p>
          <a:p>
            <a:pPr marL="1371600" lvl="3" indent="-514350" eaLnBrk="1" hangingPunct="1">
              <a:spcBef>
                <a:spcPts val="0"/>
              </a:spcBef>
              <a:defRPr/>
            </a:pPr>
            <a:r>
              <a:rPr lang="en-US" altLang="en-US" sz="1600" dirty="0"/>
              <a:t>B had an interest in a matter</a:t>
            </a:r>
          </a:p>
          <a:p>
            <a:pPr marL="1371600" lvl="3" indent="-514350" eaLnBrk="1" hangingPunct="1">
              <a:spcBef>
                <a:spcPts val="0"/>
              </a:spcBef>
              <a:defRPr/>
            </a:pPr>
            <a:r>
              <a:rPr lang="en-US" altLang="en-US" sz="1600" dirty="0"/>
              <a:t>A had a personal interest that conflicted with B’s interest</a:t>
            </a:r>
          </a:p>
          <a:p>
            <a:pPr marL="1371600" lvl="3" indent="-514350" eaLnBrk="1" hangingPunct="1">
              <a:spcBef>
                <a:spcPts val="0"/>
              </a:spcBef>
              <a:defRPr/>
            </a:pPr>
            <a:r>
              <a:rPr lang="en-US" altLang="en-US" sz="1600" dirty="0"/>
              <a:t>The conflict occurred in connection with the fiduciary relationship</a:t>
            </a:r>
          </a:p>
          <a:p>
            <a:pPr marL="914400" lvl="2" indent="-514350" eaLnBrk="1" hangingPunct="1">
              <a:spcBef>
                <a:spcPts val="0"/>
              </a:spcBef>
              <a:defRPr/>
            </a:pPr>
            <a:r>
              <a:rPr lang="en-US" sz="2000" dirty="0"/>
              <a:t>A received an unauthorized benefit from the fiduciary position </a:t>
            </a:r>
            <a:r>
              <a:rPr lang="en-US" altLang="en-US" sz="2000" dirty="0"/>
              <a:t>(R3A §8.02, 8.04-8.05)</a:t>
            </a:r>
          </a:p>
          <a:p>
            <a:pPr marL="1371600" lvl="3" indent="-514350" eaLnBrk="1" hangingPunct="1">
              <a:spcBef>
                <a:spcPts val="0"/>
              </a:spcBef>
              <a:defRPr/>
            </a:pPr>
            <a:r>
              <a:rPr lang="en-US" sz="1600" dirty="0"/>
              <a:t>A received a benefit</a:t>
            </a:r>
          </a:p>
          <a:p>
            <a:pPr marL="1371600" lvl="3" indent="-514350" eaLnBrk="1" hangingPunct="1">
              <a:spcBef>
                <a:spcPts val="0"/>
              </a:spcBef>
              <a:defRPr/>
            </a:pPr>
            <a:r>
              <a:rPr lang="en-US" sz="1600" dirty="0"/>
              <a:t>The benefit was unauthorized</a:t>
            </a:r>
          </a:p>
          <a:p>
            <a:pPr marL="1371600" lvl="3" indent="-514350" eaLnBrk="1" hangingPunct="1">
              <a:spcBef>
                <a:spcPts val="0"/>
              </a:spcBef>
              <a:defRPr/>
            </a:pPr>
            <a:r>
              <a:rPr lang="en-US" sz="1600" dirty="0"/>
              <a:t>The benefit was derived in connection with A’s fiduciary position or actions on behalf of B</a:t>
            </a:r>
          </a:p>
        </p:txBody>
      </p:sp>
      <p:sp>
        <p:nvSpPr>
          <p:cNvPr id="6" name="Rectangle 5"/>
          <p:cNvSpPr/>
          <p:nvPr/>
        </p:nvSpPr>
        <p:spPr>
          <a:xfrm>
            <a:off x="0" y="1447800"/>
            <a:ext cx="9144000" cy="35814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7474806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Rectangle 2"/>
          <p:cNvSpPr>
            <a:spLocks noGrp="1" noChangeArrowheads="1"/>
          </p:cNvSpPr>
          <p:nvPr>
            <p:ph type="title"/>
          </p:nvPr>
        </p:nvSpPr>
        <p:spPr>
          <a:xfrm>
            <a:off x="0" y="0"/>
            <a:ext cx="9144000" cy="1295400"/>
          </a:xfrm>
        </p:spPr>
        <p:txBody>
          <a:bodyPr/>
          <a:lstStyle/>
          <a:p>
            <a:pPr algn="ctr" eaLnBrk="1" hangingPunct="1"/>
            <a:r>
              <a:rPr lang="en-US" altLang="en-US" dirty="0"/>
              <a:t>Internal governance</a:t>
            </a:r>
            <a:br>
              <a:rPr lang="en-US" altLang="en-US" dirty="0"/>
            </a:br>
            <a:r>
              <a:rPr lang="en-US" altLang="en-US" sz="3500" dirty="0"/>
              <a:t>Overview of Chapter 3</a:t>
            </a:r>
          </a:p>
        </p:txBody>
      </p:sp>
      <p:sp>
        <p:nvSpPr>
          <p:cNvPr id="60421" name="Rectangle 3"/>
          <p:cNvSpPr>
            <a:spLocks noGrp="1" noChangeArrowheads="1"/>
          </p:cNvSpPr>
          <p:nvPr>
            <p:ph type="body" idx="1"/>
          </p:nvPr>
        </p:nvSpPr>
        <p:spPr>
          <a:xfrm>
            <a:off x="0" y="1447800"/>
            <a:ext cx="9144000" cy="5410200"/>
          </a:xfrm>
        </p:spPr>
        <p:txBody>
          <a:bodyPr/>
          <a:lstStyle/>
          <a:p>
            <a:pPr marL="514350" indent="-514350" eaLnBrk="1" hangingPunct="1">
              <a:spcBef>
                <a:spcPct val="0"/>
              </a:spcBef>
              <a:buFont typeface="+mj-lt"/>
              <a:buAutoNum type="alphaLcPeriod"/>
            </a:pPr>
            <a:r>
              <a:rPr lang="en-US" altLang="en-US" sz="2800" dirty="0">
                <a:solidFill>
                  <a:srgbClr val="0070C0"/>
                </a:solidFill>
              </a:rPr>
              <a:t>Fiduciary duty</a:t>
            </a:r>
          </a:p>
          <a:p>
            <a:pPr marL="914400" lvl="1" indent="-457200" eaLnBrk="1" hangingPunct="1">
              <a:spcBef>
                <a:spcPct val="0"/>
              </a:spcBef>
              <a:buFont typeface="+mj-lt"/>
              <a:buAutoNum type="arabicPeriod"/>
            </a:pPr>
            <a:r>
              <a:rPr lang="en-US" altLang="en-US" sz="2400" dirty="0"/>
              <a:t>Private paternalism</a:t>
            </a:r>
          </a:p>
          <a:p>
            <a:pPr marL="914400" lvl="1" indent="-457200" eaLnBrk="1" hangingPunct="1">
              <a:spcBef>
                <a:spcPct val="0"/>
              </a:spcBef>
              <a:buFont typeface="+mj-lt"/>
              <a:buAutoNum type="arabicPeriod"/>
            </a:pPr>
            <a:r>
              <a:rPr lang="en-US" altLang="en-US" sz="2400" dirty="0"/>
              <a:t>FD analysis: Duty &amp; Standard of Review</a:t>
            </a:r>
          </a:p>
          <a:p>
            <a:pPr marL="914400" lvl="1" indent="-457200" eaLnBrk="1" hangingPunct="1">
              <a:spcBef>
                <a:spcPct val="0"/>
              </a:spcBef>
              <a:buFont typeface="+mj-lt"/>
              <a:buAutoNum type="arabicPeriod"/>
            </a:pPr>
            <a:r>
              <a:rPr lang="en-US" altLang="en-US" sz="2400" dirty="0"/>
              <a:t>FD analysis: Application</a:t>
            </a:r>
          </a:p>
          <a:p>
            <a:pPr marL="1314450" lvl="2" indent="-457200" eaLnBrk="1" hangingPunct="1">
              <a:spcBef>
                <a:spcPct val="0"/>
              </a:spcBef>
            </a:pPr>
            <a:r>
              <a:rPr lang="en-US" altLang="en-US" sz="2000" dirty="0"/>
              <a:t>Flaws</a:t>
            </a:r>
          </a:p>
          <a:p>
            <a:pPr marL="1314450" lvl="2" indent="-457200" eaLnBrk="1" hangingPunct="1">
              <a:spcBef>
                <a:spcPct val="0"/>
              </a:spcBef>
            </a:pPr>
            <a:r>
              <a:rPr lang="en-US" altLang="en-US" sz="2000" dirty="0"/>
              <a:t>Agency</a:t>
            </a:r>
          </a:p>
          <a:p>
            <a:pPr marL="1314450" lvl="2" indent="-457200" eaLnBrk="1" hangingPunct="1">
              <a:spcBef>
                <a:spcPct val="0"/>
              </a:spcBef>
            </a:pPr>
            <a:r>
              <a:rPr lang="en-US" altLang="en-US" sz="2000" dirty="0">
                <a:solidFill>
                  <a:srgbClr val="0070C0"/>
                </a:solidFill>
              </a:rPr>
              <a:t>BJR</a:t>
            </a:r>
          </a:p>
          <a:p>
            <a:pPr marL="1314450" lvl="2" indent="-457200" eaLnBrk="1" hangingPunct="1">
              <a:spcBef>
                <a:spcPct val="0"/>
              </a:spcBef>
            </a:pPr>
            <a:r>
              <a:rPr lang="en-US" altLang="en-US" sz="2000" dirty="0"/>
              <a:t>Entire fairness</a:t>
            </a:r>
          </a:p>
          <a:p>
            <a:pPr marL="1314450" lvl="2" indent="-457200" eaLnBrk="1" hangingPunct="1">
              <a:spcBef>
                <a:spcPct val="0"/>
              </a:spcBef>
            </a:pPr>
            <a:r>
              <a:rPr lang="en-US" altLang="en-US" sz="2000" dirty="0"/>
              <a:t>Enhanced scrutiny</a:t>
            </a:r>
          </a:p>
          <a:p>
            <a:pPr marL="514350" indent="-514350" eaLnBrk="1" hangingPunct="1">
              <a:spcBef>
                <a:spcPct val="0"/>
              </a:spcBef>
              <a:buFont typeface="Arial" charset="0"/>
              <a:buAutoNum type="alphaLcPeriod"/>
            </a:pPr>
            <a:r>
              <a:rPr lang="en-US" altLang="en-US" sz="2800" dirty="0"/>
              <a:t>Customizing the firm</a:t>
            </a:r>
          </a:p>
          <a:p>
            <a:pPr marL="514350" indent="-514350" eaLnBrk="1" hangingPunct="1">
              <a:spcBef>
                <a:spcPct val="0"/>
              </a:spcBef>
              <a:buFont typeface="Arial" charset="0"/>
              <a:buAutoNum type="alphaLcPeriod"/>
            </a:pPr>
            <a:r>
              <a:rPr lang="en-US" altLang="en-US" sz="2800" dirty="0"/>
              <a:t>Exit solutions</a:t>
            </a:r>
          </a:p>
        </p:txBody>
      </p:sp>
    </p:spTree>
    <p:extLst>
      <p:ext uri="{BB962C8B-B14F-4D97-AF65-F5344CB8AC3E}">
        <p14:creationId xmlns:p14="http://schemas.microsoft.com/office/powerpoint/2010/main" val="2250064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Rectangle 2"/>
          <p:cNvSpPr>
            <a:spLocks noGrp="1" noChangeArrowheads="1"/>
          </p:cNvSpPr>
          <p:nvPr>
            <p:ph type="title"/>
          </p:nvPr>
        </p:nvSpPr>
        <p:spPr>
          <a:xfrm>
            <a:off x="0" y="0"/>
            <a:ext cx="9144000" cy="1295400"/>
          </a:xfrm>
        </p:spPr>
        <p:txBody>
          <a:bodyPr/>
          <a:lstStyle/>
          <a:p>
            <a:pPr algn="ctr"/>
            <a:r>
              <a:rPr lang="en-US" altLang="en-US" dirty="0"/>
              <a:t>BJR</a:t>
            </a:r>
            <a:br>
              <a:rPr lang="en-US" altLang="en-US" dirty="0"/>
            </a:br>
            <a:r>
              <a:rPr lang="en-US" altLang="en-US" sz="3500" dirty="0"/>
              <a:t>Applying the BJR </a:t>
            </a:r>
            <a:r>
              <a:rPr lang="en-US" altLang="en-US" sz="3500" dirty="0" err="1"/>
              <a:t>SoR</a:t>
            </a:r>
            <a:endParaRPr lang="en-US" altLang="en-US" sz="3500" dirty="0"/>
          </a:p>
        </p:txBody>
      </p:sp>
      <p:sp>
        <p:nvSpPr>
          <p:cNvPr id="62469"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dirty="0"/>
              <a:t>BJR is a rebuttable presumption that A’s behavior was in B’s interest; when BJR doesn’t apply, it is said that “BJR was rebutted”</a:t>
            </a:r>
          </a:p>
          <a:p>
            <a:pPr lvl="1" eaLnBrk="1" hangingPunct="1">
              <a:spcBef>
                <a:spcPct val="0"/>
              </a:spcBef>
            </a:pPr>
            <a:r>
              <a:rPr lang="en-US" altLang="en-US" sz="2000" dirty="0"/>
              <a:t>Rebutting the presumption doesn’t always mean FD was breached</a:t>
            </a:r>
          </a:p>
          <a:p>
            <a:pPr eaLnBrk="1" hangingPunct="1">
              <a:spcBef>
                <a:spcPct val="0"/>
              </a:spcBef>
            </a:pPr>
            <a:r>
              <a:rPr lang="en-US" altLang="en-US" sz="2400" dirty="0"/>
              <a:t>Analyzing a challenged action:</a:t>
            </a:r>
          </a:p>
          <a:p>
            <a:pPr marL="914400" lvl="1" indent="-457200" eaLnBrk="1" hangingPunct="1">
              <a:spcBef>
                <a:spcPct val="0"/>
              </a:spcBef>
              <a:buFont typeface="+mj-lt"/>
              <a:buAutoNum type="arabicPeriod"/>
            </a:pPr>
            <a:r>
              <a:rPr lang="en-US" altLang="en-US" sz="2000" b="1" u="sng" dirty="0"/>
              <a:t>Legitimate purpose</a:t>
            </a:r>
            <a:r>
              <a:rPr lang="en-US" altLang="en-US" sz="2000" dirty="0"/>
              <a:t> (no bad faith): This is where the presumption of the BJR applies. Court assumes a legitimate purpose unless plaintiff proves bad faith: </a:t>
            </a:r>
            <a:r>
              <a:rPr lang="en-US" altLang="en-US" sz="2000" b="1" dirty="0">
                <a:solidFill>
                  <a:srgbClr val="0070C0"/>
                </a:solidFill>
              </a:rPr>
              <a:t>corporate waste</a:t>
            </a:r>
            <a:r>
              <a:rPr lang="en-US" altLang="en-US" sz="2000" dirty="0"/>
              <a:t> or </a:t>
            </a:r>
            <a:r>
              <a:rPr lang="en-US" altLang="en-US" sz="2000" b="1" dirty="0">
                <a:solidFill>
                  <a:srgbClr val="0070C0"/>
                </a:solidFill>
              </a:rPr>
              <a:t>illegality</a:t>
            </a:r>
            <a:r>
              <a:rPr lang="en-US" altLang="en-US" sz="2000" dirty="0"/>
              <a:t>. If either exists, BJR is rebutted &amp; FD is breached.</a:t>
            </a:r>
          </a:p>
          <a:p>
            <a:pPr marL="914400" lvl="1" indent="-457200" eaLnBrk="1" hangingPunct="1">
              <a:spcBef>
                <a:spcPct val="0"/>
              </a:spcBef>
              <a:buFont typeface="+mj-lt"/>
              <a:buAutoNum type="arabicPeriod"/>
            </a:pPr>
            <a:endParaRPr lang="en-US" altLang="en-US" sz="1000" dirty="0"/>
          </a:p>
          <a:p>
            <a:pPr marL="914400" lvl="1" indent="-457200" eaLnBrk="1" hangingPunct="1">
              <a:spcBef>
                <a:spcPct val="0"/>
              </a:spcBef>
              <a:buFont typeface="+mj-lt"/>
              <a:buAutoNum type="arabicPeriod"/>
            </a:pPr>
            <a:r>
              <a:rPr lang="en-US" altLang="en-US" sz="2000" b="1" u="sng" dirty="0"/>
              <a:t>Reasonable investigation</a:t>
            </a:r>
            <a:r>
              <a:rPr lang="en-US" altLang="en-US" sz="2000" dirty="0"/>
              <a:t> (no negligence):  FD breached if challenged behavior amounted to </a:t>
            </a:r>
            <a:r>
              <a:rPr lang="en-US" altLang="en-US" sz="2000" b="1" dirty="0">
                <a:solidFill>
                  <a:srgbClr val="0070C0"/>
                </a:solidFill>
              </a:rPr>
              <a:t>gross negligence</a:t>
            </a:r>
            <a:r>
              <a:rPr lang="en-US" altLang="en-US" sz="2000" dirty="0"/>
              <a:t> (BJR is rebutted because grossly negligent behavior can’t be considered a business judgement).</a:t>
            </a:r>
          </a:p>
          <a:p>
            <a:pPr marL="914400" lvl="1" indent="-457200" eaLnBrk="1" hangingPunct="1">
              <a:spcBef>
                <a:spcPct val="0"/>
              </a:spcBef>
              <a:buFont typeface="+mj-lt"/>
              <a:buAutoNum type="arabicPeriod"/>
            </a:pPr>
            <a:endParaRPr lang="en-US" altLang="en-US" sz="1000" dirty="0"/>
          </a:p>
          <a:p>
            <a:pPr marL="914400" lvl="1" indent="-457200" eaLnBrk="1" hangingPunct="1">
              <a:spcBef>
                <a:spcPct val="0"/>
              </a:spcBef>
              <a:buFont typeface="+mj-lt"/>
              <a:buAutoNum type="arabicPeriod"/>
            </a:pPr>
            <a:r>
              <a:rPr lang="en-US" altLang="en-US" sz="2000" b="1" u="sng" dirty="0"/>
              <a:t>Independence/good faith</a:t>
            </a:r>
            <a:r>
              <a:rPr lang="en-US" altLang="en-US" sz="2000" dirty="0"/>
              <a:t> (no self-dealing): If plaintiff shows that A was self-dealing, BJR is rebutted and behavior is analyzed under entire fairness </a:t>
            </a:r>
            <a:r>
              <a:rPr lang="en-US" altLang="en-US" sz="2000" dirty="0" err="1"/>
              <a:t>SoR</a:t>
            </a:r>
            <a:r>
              <a:rPr lang="en-US" altLang="en-US" sz="2000" dirty="0"/>
              <a:t>.</a:t>
            </a:r>
          </a:p>
        </p:txBody>
      </p:sp>
    </p:spTree>
    <p:extLst>
      <p:ext uri="{BB962C8B-B14F-4D97-AF65-F5344CB8AC3E}">
        <p14:creationId xmlns:p14="http://schemas.microsoft.com/office/powerpoint/2010/main" val="2803923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a:xfrm>
            <a:off x="0" y="1"/>
            <a:ext cx="9144000" cy="1295400"/>
          </a:xfrm>
        </p:spPr>
        <p:txBody>
          <a:bodyPr/>
          <a:lstStyle/>
          <a:p>
            <a:pPr eaLnBrk="1" hangingPunct="1"/>
            <a:r>
              <a:rPr lang="en-US" altLang="en-US" dirty="0"/>
              <a:t>Private paternalism</a:t>
            </a:r>
            <a:br>
              <a:rPr lang="en-US" altLang="en-US" dirty="0"/>
            </a:br>
            <a:r>
              <a:rPr lang="en-US" altLang="en-US" sz="3500" dirty="0"/>
              <a:t>Chapter 3: The big picture</a:t>
            </a:r>
          </a:p>
        </p:txBody>
      </p:sp>
      <p:sp>
        <p:nvSpPr>
          <p:cNvPr id="18437" name="Rectangle 3"/>
          <p:cNvSpPr>
            <a:spLocks noGrp="1" noChangeArrowheads="1"/>
          </p:cNvSpPr>
          <p:nvPr>
            <p:ph type="body" idx="1"/>
          </p:nvPr>
        </p:nvSpPr>
        <p:spPr>
          <a:xfrm>
            <a:off x="0" y="1447800"/>
            <a:ext cx="9144000" cy="5410200"/>
          </a:xfrm>
        </p:spPr>
        <p:txBody>
          <a:bodyPr/>
          <a:lstStyle/>
          <a:p>
            <a:pPr eaLnBrk="1" hangingPunct="1">
              <a:lnSpc>
                <a:spcPct val="90000"/>
              </a:lnSpc>
              <a:spcBef>
                <a:spcPct val="0"/>
              </a:spcBef>
            </a:pPr>
            <a:r>
              <a:rPr lang="en-US" altLang="en-US" sz="2400" dirty="0"/>
              <a:t>The agent problem </a:t>
            </a:r>
            <a:r>
              <a:rPr lang="en-US" altLang="en-US" sz="1200" dirty="0"/>
              <a:t>(vertical/managerial agency problem) </a:t>
            </a:r>
            <a:r>
              <a:rPr lang="en-US" altLang="en-US" sz="2000" dirty="0"/>
              <a:t>(management vs. SHs)</a:t>
            </a:r>
          </a:p>
          <a:p>
            <a:pPr lvl="1" eaLnBrk="1" hangingPunct="1">
              <a:lnSpc>
                <a:spcPct val="90000"/>
              </a:lnSpc>
              <a:spcBef>
                <a:spcPct val="0"/>
              </a:spcBef>
            </a:pPr>
            <a:r>
              <a:rPr lang="en-US" altLang="en-US" sz="2000" dirty="0"/>
              <a:t>When someone works for another, they do not work as efficiently as if they worked for themselves, because they do not gain the full value of their work, so they might:</a:t>
            </a:r>
          </a:p>
          <a:p>
            <a:pPr lvl="2" eaLnBrk="1" hangingPunct="1">
              <a:lnSpc>
                <a:spcPct val="90000"/>
              </a:lnSpc>
              <a:spcBef>
                <a:spcPct val="0"/>
              </a:spcBef>
            </a:pPr>
            <a:r>
              <a:rPr lang="en-US" altLang="en-US" sz="1900" dirty="0"/>
              <a:t>Shirk (put in less effort or care than if they worked for themselves)</a:t>
            </a:r>
          </a:p>
          <a:p>
            <a:pPr lvl="2" eaLnBrk="1" hangingPunct="1">
              <a:lnSpc>
                <a:spcPct val="90000"/>
              </a:lnSpc>
              <a:spcBef>
                <a:spcPct val="0"/>
              </a:spcBef>
            </a:pPr>
            <a:r>
              <a:rPr lang="en-US" altLang="en-US" sz="1900" dirty="0"/>
              <a:t>Steal (act in ways that benefit them at the expense of the beneficiary)</a:t>
            </a:r>
          </a:p>
          <a:p>
            <a:pPr lvl="1" eaLnBrk="1" hangingPunct="1">
              <a:lnSpc>
                <a:spcPct val="90000"/>
              </a:lnSpc>
              <a:spcBef>
                <a:spcPct val="0"/>
              </a:spcBef>
            </a:pPr>
            <a:r>
              <a:rPr lang="en-US" altLang="en-US" sz="2000" dirty="0"/>
              <a:t>Example</a:t>
            </a:r>
          </a:p>
          <a:p>
            <a:pPr lvl="2" eaLnBrk="1" hangingPunct="1">
              <a:lnSpc>
                <a:spcPct val="90000"/>
              </a:lnSpc>
              <a:spcBef>
                <a:spcPct val="0"/>
              </a:spcBef>
            </a:pPr>
            <a:r>
              <a:rPr lang="en-US" altLang="en-US" sz="1900" dirty="0"/>
              <a:t>B owns Acme corp.; A is Acme’s CEO (Chief Executive Officer)</a:t>
            </a:r>
          </a:p>
          <a:p>
            <a:pPr lvl="2" eaLnBrk="1" hangingPunct="1">
              <a:lnSpc>
                <a:spcPct val="90000"/>
              </a:lnSpc>
              <a:spcBef>
                <a:spcPct val="0"/>
              </a:spcBef>
            </a:pPr>
            <a:r>
              <a:rPr lang="en-US" altLang="en-US" sz="1900" dirty="0"/>
              <a:t>A flies on business trip; buys 1</a:t>
            </a:r>
            <a:r>
              <a:rPr lang="en-US" altLang="en-US" sz="1900" baseline="30000" dirty="0"/>
              <a:t>st</a:t>
            </a:r>
            <a:r>
              <a:rPr lang="en-US" altLang="en-US" sz="1900" dirty="0"/>
              <a:t> class ticket</a:t>
            </a:r>
          </a:p>
          <a:p>
            <a:pPr lvl="2" eaLnBrk="1" hangingPunct="1">
              <a:lnSpc>
                <a:spcPct val="90000"/>
              </a:lnSpc>
              <a:spcBef>
                <a:spcPct val="0"/>
              </a:spcBef>
            </a:pPr>
            <a:r>
              <a:rPr lang="en-US" altLang="en-US" sz="1900" dirty="0"/>
              <a:t>This adds to Acme’s expenses compared to flying coach, reducing B’s wealth</a:t>
            </a:r>
          </a:p>
          <a:p>
            <a:pPr lvl="2" eaLnBrk="1" hangingPunct="1">
              <a:lnSpc>
                <a:spcPct val="90000"/>
              </a:lnSpc>
              <a:spcBef>
                <a:spcPct val="0"/>
              </a:spcBef>
            </a:pPr>
            <a:r>
              <a:rPr lang="en-US" altLang="en-US" sz="1900" dirty="0"/>
              <a:t>A claims this is in B’s interest, since comfortable flying conditions allow A to be well-rested, therefore negotiating better deals for Acme (increasing profits more than the extra cost of flying 1</a:t>
            </a:r>
            <a:r>
              <a:rPr lang="en-US" altLang="en-US" sz="1900" baseline="30000" dirty="0"/>
              <a:t>st</a:t>
            </a:r>
            <a:r>
              <a:rPr lang="en-US" altLang="en-US" sz="1900" dirty="0"/>
              <a:t> class)</a:t>
            </a:r>
          </a:p>
          <a:p>
            <a:pPr lvl="2" eaLnBrk="1" hangingPunct="1">
              <a:lnSpc>
                <a:spcPct val="90000"/>
              </a:lnSpc>
              <a:spcBef>
                <a:spcPct val="0"/>
              </a:spcBef>
            </a:pPr>
            <a:r>
              <a:rPr lang="en-US" altLang="en-US" sz="1900" dirty="0"/>
              <a:t>But maybe A just wants to be comfortable &amp; would function just as well flying coach</a:t>
            </a:r>
          </a:p>
        </p:txBody>
      </p:sp>
    </p:spTree>
    <p:extLst>
      <p:ext uri="{BB962C8B-B14F-4D97-AF65-F5344CB8AC3E}">
        <p14:creationId xmlns:p14="http://schemas.microsoft.com/office/powerpoint/2010/main" val="123742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Rectangle 2"/>
          <p:cNvSpPr>
            <a:spLocks noGrp="1" noChangeArrowheads="1"/>
          </p:cNvSpPr>
          <p:nvPr>
            <p:ph type="title"/>
          </p:nvPr>
        </p:nvSpPr>
        <p:spPr>
          <a:xfrm>
            <a:off x="0" y="0"/>
            <a:ext cx="9144000" cy="1295400"/>
          </a:xfrm>
        </p:spPr>
        <p:txBody>
          <a:bodyPr/>
          <a:lstStyle/>
          <a:p>
            <a:pPr algn="ctr"/>
            <a:r>
              <a:rPr lang="en-US" altLang="en-US" dirty="0"/>
              <a:t>BJR</a:t>
            </a:r>
            <a:br>
              <a:rPr lang="en-US" altLang="en-US" dirty="0"/>
            </a:br>
            <a:r>
              <a:rPr lang="en-US" altLang="en-US" sz="3500" dirty="0"/>
              <a:t>Applying the BJR </a:t>
            </a:r>
            <a:r>
              <a:rPr lang="en-US" altLang="en-US" sz="3500" dirty="0" err="1"/>
              <a:t>SoR</a:t>
            </a:r>
            <a:endParaRPr lang="en-US" altLang="en-US" sz="3500" dirty="0"/>
          </a:p>
        </p:txBody>
      </p:sp>
      <p:sp>
        <p:nvSpPr>
          <p:cNvPr id="62469"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dirty="0"/>
              <a:t>Analyzing a challenged inaction:</a:t>
            </a:r>
          </a:p>
          <a:p>
            <a:pPr lvl="1" eaLnBrk="1" hangingPunct="1">
              <a:spcBef>
                <a:spcPct val="0"/>
              </a:spcBef>
            </a:pPr>
            <a:r>
              <a:rPr lang="en-US" altLang="en-US" sz="2000" dirty="0"/>
              <a:t>BJR does not apply to inactions (no business judgment to defer to), but we need to check if the inaction breached FD</a:t>
            </a:r>
          </a:p>
          <a:p>
            <a:pPr marL="914400" lvl="1" indent="-457200" eaLnBrk="1" hangingPunct="1">
              <a:spcBef>
                <a:spcPct val="0"/>
              </a:spcBef>
              <a:buFont typeface="+mj-lt"/>
              <a:buAutoNum type="arabicPeriod"/>
            </a:pPr>
            <a:r>
              <a:rPr lang="en-US" altLang="en-US" sz="2000" b="1" u="sng" dirty="0"/>
              <a:t>No bad faith</a:t>
            </a:r>
            <a:r>
              <a:rPr lang="en-US" altLang="en-US" sz="2000" dirty="0"/>
              <a:t>: FD is breached only if inaction amounted to </a:t>
            </a:r>
            <a:r>
              <a:rPr lang="en-US" altLang="en-US" sz="2000" b="1" dirty="0">
                <a:solidFill>
                  <a:srgbClr val="0070C0"/>
                </a:solidFill>
              </a:rPr>
              <a:t>conscious disregard of duty</a:t>
            </a:r>
            <a:r>
              <a:rPr lang="en-US" altLang="en-US" sz="2000" dirty="0"/>
              <a:t> (which is very hard to show, like corporate waste).</a:t>
            </a:r>
          </a:p>
          <a:p>
            <a:pPr marL="914400" lvl="1" indent="-457200" eaLnBrk="1" hangingPunct="1">
              <a:spcBef>
                <a:spcPct val="0"/>
              </a:spcBef>
              <a:buFont typeface="+mj-lt"/>
              <a:buAutoNum type="arabicPeriod"/>
            </a:pPr>
            <a:endParaRPr lang="en-US" altLang="en-US" sz="1000" dirty="0"/>
          </a:p>
          <a:p>
            <a:pPr marL="914400" lvl="1" indent="-457200" eaLnBrk="1" hangingPunct="1">
              <a:spcBef>
                <a:spcPct val="0"/>
              </a:spcBef>
              <a:buFont typeface="+mj-lt"/>
              <a:buAutoNum type="arabicPeriod"/>
            </a:pPr>
            <a:r>
              <a:rPr lang="en-US" altLang="en-US" sz="2000" b="1" u="sng" dirty="0"/>
              <a:t>No negligence</a:t>
            </a:r>
            <a:r>
              <a:rPr lang="en-US" altLang="en-US" sz="2000" dirty="0"/>
              <a:t>:  FD breached if challenged inaction amounted to </a:t>
            </a:r>
            <a:r>
              <a:rPr lang="en-US" altLang="en-US" sz="2000" b="1" dirty="0">
                <a:solidFill>
                  <a:srgbClr val="0070C0"/>
                </a:solidFill>
              </a:rPr>
              <a:t>gross negligence</a:t>
            </a:r>
            <a:endParaRPr lang="en-US" altLang="en-US" sz="2000" dirty="0"/>
          </a:p>
          <a:p>
            <a:pPr marL="914400" lvl="1" indent="-457200" eaLnBrk="1" hangingPunct="1">
              <a:spcBef>
                <a:spcPct val="0"/>
              </a:spcBef>
              <a:buFont typeface="+mj-lt"/>
              <a:buAutoNum type="arabicPeriod"/>
            </a:pPr>
            <a:endParaRPr lang="en-US" altLang="en-US" sz="1000" dirty="0"/>
          </a:p>
          <a:p>
            <a:pPr marL="914400" lvl="1" indent="-457200" eaLnBrk="1" hangingPunct="1">
              <a:spcBef>
                <a:spcPct val="0"/>
              </a:spcBef>
              <a:buFont typeface="+mj-lt"/>
              <a:buAutoNum type="arabicPeriod"/>
            </a:pPr>
            <a:r>
              <a:rPr lang="en-US" altLang="en-US" sz="2000" b="1" u="sng" dirty="0"/>
              <a:t>No self-dealing</a:t>
            </a:r>
            <a:r>
              <a:rPr lang="en-US" altLang="en-US" sz="2000" dirty="0"/>
              <a:t>: If plaintiff shows that A was self-dealing, behavior is analyzed under entire fairness </a:t>
            </a:r>
            <a:r>
              <a:rPr lang="en-US" altLang="en-US" sz="2000" dirty="0" err="1"/>
              <a:t>SoR</a:t>
            </a:r>
            <a:r>
              <a:rPr lang="en-US" altLang="en-US" sz="2000" dirty="0"/>
              <a:t>.</a:t>
            </a:r>
          </a:p>
          <a:p>
            <a:pPr marL="1314450" lvl="2" indent="-457200" eaLnBrk="1" hangingPunct="1">
              <a:spcBef>
                <a:spcPct val="0"/>
              </a:spcBef>
            </a:pPr>
            <a:r>
              <a:rPr lang="en-US" altLang="en-US" sz="1600" dirty="0"/>
              <a:t>Note that self-dealing requires that A knows about their personal interest (this is true for both actions and inactions), so an inaction amounts to self-dealing only if A was aware that failing to act on B’s behalf would benefit A.</a:t>
            </a:r>
          </a:p>
        </p:txBody>
      </p:sp>
    </p:spTree>
    <p:extLst>
      <p:ext uri="{BB962C8B-B14F-4D97-AF65-F5344CB8AC3E}">
        <p14:creationId xmlns:p14="http://schemas.microsoft.com/office/powerpoint/2010/main" val="1856148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Rectangle 2"/>
          <p:cNvSpPr>
            <a:spLocks noGrp="1" noChangeArrowheads="1"/>
          </p:cNvSpPr>
          <p:nvPr>
            <p:ph type="title"/>
          </p:nvPr>
        </p:nvSpPr>
        <p:spPr>
          <a:xfrm>
            <a:off x="0" y="0"/>
            <a:ext cx="9144000" cy="1295400"/>
          </a:xfrm>
        </p:spPr>
        <p:txBody>
          <a:bodyPr/>
          <a:lstStyle/>
          <a:p>
            <a:pPr algn="ctr"/>
            <a:r>
              <a:rPr lang="en-US" altLang="en-US" dirty="0"/>
              <a:t>BJR</a:t>
            </a:r>
            <a:br>
              <a:rPr lang="en-US" altLang="en-US" dirty="0"/>
            </a:br>
            <a:r>
              <a:rPr lang="en-US" altLang="en-US" sz="3500" dirty="0"/>
              <a:t>Reasonable investigation (negligence)</a:t>
            </a:r>
          </a:p>
        </p:txBody>
      </p:sp>
      <p:sp>
        <p:nvSpPr>
          <p:cNvPr id="62469" name="Rectangle 3"/>
          <p:cNvSpPr>
            <a:spLocks noGrp="1" noChangeArrowheads="1"/>
          </p:cNvSpPr>
          <p:nvPr>
            <p:ph type="body" idx="1"/>
          </p:nvPr>
        </p:nvSpPr>
        <p:spPr>
          <a:xfrm>
            <a:off x="0" y="1447800"/>
            <a:ext cx="9144000" cy="5410200"/>
          </a:xfrm>
        </p:spPr>
        <p:txBody>
          <a:bodyPr/>
          <a:lstStyle/>
          <a:p>
            <a:pPr marL="571500" indent="-571500">
              <a:spcBef>
                <a:spcPct val="0"/>
              </a:spcBef>
            </a:pPr>
            <a:r>
              <a:rPr lang="en-US" altLang="en-US" sz="2400" dirty="0"/>
              <a:t>General standard: gross negligence</a:t>
            </a:r>
          </a:p>
          <a:p>
            <a:pPr marL="971550" lvl="1" indent="-571500">
              <a:spcBef>
                <a:spcPct val="0"/>
              </a:spcBef>
            </a:pPr>
            <a:r>
              <a:rPr lang="en-US" altLang="en-US" sz="2000" i="1" dirty="0" err="1"/>
              <a:t>McPadden</a:t>
            </a:r>
            <a:r>
              <a:rPr lang="en-US" altLang="en-US" sz="2000" i="1" dirty="0"/>
              <a:t> v. Sidhu </a:t>
            </a:r>
            <a:r>
              <a:rPr lang="en-US" altLang="en-US" sz="2000" dirty="0"/>
              <a:t>(</a:t>
            </a:r>
            <a:r>
              <a:rPr lang="en-US" altLang="en-US" sz="2000" dirty="0" err="1"/>
              <a:t>Del.Ch</a:t>
            </a:r>
            <a:r>
              <a:rPr lang="en-US" altLang="en-US" sz="2000" dirty="0"/>
              <a:t>. 2008): </a:t>
            </a:r>
            <a:r>
              <a:rPr lang="en-US" altLang="en-US" sz="1900" dirty="0"/>
              <a:t>“gross negligence is conduct that constitutes reckless indifference or actions that are without the bounds of reason”</a:t>
            </a:r>
          </a:p>
          <a:p>
            <a:pPr marL="971550" lvl="1" indent="-571500">
              <a:spcBef>
                <a:spcPct val="0"/>
              </a:spcBef>
            </a:pPr>
            <a:r>
              <a:rPr lang="en-US" altLang="en-US" sz="2000" dirty="0"/>
              <a:t>This requires some subjective “red flag” warning to A</a:t>
            </a:r>
          </a:p>
          <a:p>
            <a:pPr marL="571500" indent="-571500">
              <a:spcBef>
                <a:spcPct val="0"/>
              </a:spcBef>
            </a:pPr>
            <a:endParaRPr lang="en-US" altLang="en-US" sz="2400" dirty="0"/>
          </a:p>
          <a:p>
            <a:pPr marL="571500" indent="-571500">
              <a:spcBef>
                <a:spcPct val="0"/>
              </a:spcBef>
            </a:pPr>
            <a:r>
              <a:rPr lang="en-US" altLang="en-US" sz="2400" dirty="0"/>
              <a:t>Specific test for reasonable investigation before a decision</a:t>
            </a:r>
          </a:p>
          <a:p>
            <a:pPr marL="971550" lvl="1" indent="-571500">
              <a:spcBef>
                <a:spcPct val="0"/>
              </a:spcBef>
            </a:pPr>
            <a:r>
              <a:rPr lang="en-US" altLang="en-US" sz="2000" dirty="0"/>
              <a:t>Identify necessary information &amp; skills, taking into account time constraints &amp; importance of the challenged decision to B</a:t>
            </a:r>
          </a:p>
          <a:p>
            <a:pPr marL="971550" lvl="1" indent="-571500">
              <a:spcBef>
                <a:spcPct val="0"/>
              </a:spcBef>
            </a:pPr>
            <a:r>
              <a:rPr lang="en-US" altLang="en-US" sz="2000" dirty="0"/>
              <a:t>Did actor acquire necessary information &amp; skills?</a:t>
            </a:r>
          </a:p>
          <a:p>
            <a:pPr marL="1371600" lvl="2" indent="-571500">
              <a:spcBef>
                <a:spcPct val="0"/>
              </a:spcBef>
            </a:pPr>
            <a:r>
              <a:rPr lang="en-US" altLang="en-US" sz="1900" dirty="0"/>
              <a:t>Information &amp; skills that A (the directors) have</a:t>
            </a:r>
          </a:p>
          <a:p>
            <a:pPr marL="1371600" lvl="2" indent="-571500">
              <a:spcBef>
                <a:spcPct val="0"/>
              </a:spcBef>
            </a:pPr>
            <a:r>
              <a:rPr lang="en-US" altLang="en-US" sz="1900" dirty="0"/>
              <a:t>Information &amp; skills provided to A by advisor, if:</a:t>
            </a:r>
          </a:p>
          <a:p>
            <a:pPr marL="1828800" lvl="3" indent="-571500">
              <a:spcBef>
                <a:spcPct val="0"/>
              </a:spcBef>
            </a:pPr>
            <a:r>
              <a:rPr lang="en-US" altLang="en-US" sz="1900" dirty="0"/>
              <a:t>Advisor possesses </a:t>
            </a:r>
            <a:r>
              <a:rPr lang="en-US" altLang="en-US" sz="1900" b="1" dirty="0"/>
              <a:t>expertise</a:t>
            </a:r>
            <a:r>
              <a:rPr lang="en-US" altLang="en-US" sz="1900" dirty="0"/>
              <a:t> to evaluate the information/apply the skills</a:t>
            </a:r>
          </a:p>
          <a:p>
            <a:pPr marL="1828800" lvl="3" indent="-571500">
              <a:spcBef>
                <a:spcPct val="0"/>
              </a:spcBef>
            </a:pPr>
            <a:r>
              <a:rPr lang="en-US" altLang="en-US" sz="1900" dirty="0"/>
              <a:t>Advisor is </a:t>
            </a:r>
            <a:r>
              <a:rPr lang="en-US" altLang="en-US" sz="1900" b="1" dirty="0"/>
              <a:t>independent</a:t>
            </a:r>
            <a:r>
              <a:rPr lang="en-US" altLang="en-US" sz="1900" dirty="0"/>
              <a:t> (no self-dealing in providing the advice)</a:t>
            </a:r>
          </a:p>
          <a:p>
            <a:pPr marL="1828800" lvl="3" indent="-571500">
              <a:spcBef>
                <a:spcPct val="0"/>
              </a:spcBef>
            </a:pPr>
            <a:r>
              <a:rPr lang="en-US" altLang="en-US" sz="1900" dirty="0"/>
              <a:t>No abdication of decision (A can’t delegate the decision to the advisor, only acquire from advisor information/skills that inform the decision</a:t>
            </a:r>
          </a:p>
        </p:txBody>
      </p:sp>
    </p:spTree>
    <p:extLst>
      <p:ext uri="{BB962C8B-B14F-4D97-AF65-F5344CB8AC3E}">
        <p14:creationId xmlns:p14="http://schemas.microsoft.com/office/powerpoint/2010/main" val="19571650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0" name="Rectangle 2"/>
          <p:cNvSpPr>
            <a:spLocks noGrp="1" noChangeArrowheads="1"/>
          </p:cNvSpPr>
          <p:nvPr>
            <p:ph type="title"/>
          </p:nvPr>
        </p:nvSpPr>
        <p:spPr>
          <a:xfrm>
            <a:off x="0" y="0"/>
            <a:ext cx="9144000" cy="1295400"/>
          </a:xfrm>
        </p:spPr>
        <p:txBody>
          <a:bodyPr/>
          <a:lstStyle/>
          <a:p>
            <a:pPr algn="ctr"/>
            <a:r>
              <a:rPr lang="en-US" altLang="en-US" dirty="0"/>
              <a:t>BJR</a:t>
            </a:r>
            <a:br>
              <a:rPr lang="en-US" altLang="en-US" dirty="0"/>
            </a:br>
            <a:r>
              <a:rPr lang="en-US" altLang="en-US" sz="3500" dirty="0"/>
              <a:t>Exceptions to legitimate purpose (bad faith)</a:t>
            </a:r>
          </a:p>
        </p:txBody>
      </p:sp>
      <p:sp>
        <p:nvSpPr>
          <p:cNvPr id="65541" name="Rectangle 3"/>
          <p:cNvSpPr>
            <a:spLocks noGrp="1" noChangeArrowheads="1"/>
          </p:cNvSpPr>
          <p:nvPr>
            <p:ph type="body" idx="1"/>
          </p:nvPr>
        </p:nvSpPr>
        <p:spPr>
          <a:xfrm>
            <a:off x="0" y="1447800"/>
            <a:ext cx="9144000" cy="5410200"/>
          </a:xfrm>
        </p:spPr>
        <p:txBody>
          <a:bodyPr/>
          <a:lstStyle/>
          <a:p>
            <a:pPr marL="571500" indent="-571500">
              <a:spcBef>
                <a:spcPts val="0"/>
              </a:spcBef>
            </a:pPr>
            <a:r>
              <a:rPr lang="en-US" altLang="en-US" sz="2400" b="1" dirty="0">
                <a:solidFill>
                  <a:srgbClr val="0070C0"/>
                </a:solidFill>
              </a:rPr>
              <a:t>Illegality</a:t>
            </a:r>
            <a:r>
              <a:rPr lang="en-US" altLang="en-US" sz="2400" dirty="0"/>
              <a:t>: actor knowingly violates the law (including fraud)</a:t>
            </a:r>
          </a:p>
          <a:p>
            <a:pPr marL="571500" indent="-571500">
              <a:spcBef>
                <a:spcPts val="0"/>
              </a:spcBef>
            </a:pPr>
            <a:r>
              <a:rPr lang="en-US" altLang="en-US" sz="2400" b="1" dirty="0">
                <a:solidFill>
                  <a:srgbClr val="0070C0"/>
                </a:solidFill>
              </a:rPr>
              <a:t>Corporate waste</a:t>
            </a:r>
            <a:r>
              <a:rPr lang="en-US" altLang="en-US" sz="2400" dirty="0"/>
              <a:t>: transaction is so one-sided that no business person of ordinary, sound judgment could conclude that the corporation has received adequate consideration</a:t>
            </a:r>
          </a:p>
          <a:p>
            <a:pPr marL="971550" lvl="1" indent="-571500">
              <a:spcBef>
                <a:spcPts val="0"/>
              </a:spcBef>
            </a:pPr>
            <a:r>
              <a:rPr lang="en-US" altLang="en-US" sz="2000" dirty="0"/>
              <a:t>Underlying concern: A knowingly pursues a purpose other than SH welfare or A’s self-interest</a:t>
            </a:r>
          </a:p>
          <a:p>
            <a:pPr>
              <a:spcBef>
                <a:spcPts val="0"/>
              </a:spcBef>
            </a:pPr>
            <a:r>
              <a:rPr lang="en-US" altLang="en-US" sz="2400" dirty="0"/>
              <a:t>Under </a:t>
            </a:r>
            <a:r>
              <a:rPr lang="en-US" altLang="en-US" sz="2400" i="1" dirty="0"/>
              <a:t>Stone v. Ritter</a:t>
            </a:r>
            <a:r>
              <a:rPr lang="en-US" altLang="en-US" sz="2400" dirty="0"/>
              <a:t> test, </a:t>
            </a:r>
            <a:r>
              <a:rPr lang="en-US" altLang="en-US" sz="2400" b="1" dirty="0">
                <a:solidFill>
                  <a:srgbClr val="0070C0"/>
                </a:solidFill>
              </a:rPr>
              <a:t>conscious disregard of duty</a:t>
            </a:r>
            <a:r>
              <a:rPr lang="en-US" altLang="en-US" sz="2400" dirty="0"/>
              <a:t> shown only if:</a:t>
            </a:r>
          </a:p>
          <a:p>
            <a:pPr lvl="2">
              <a:spcBef>
                <a:spcPts val="0"/>
              </a:spcBef>
            </a:pPr>
            <a:r>
              <a:rPr lang="en-US" altLang="en-US" sz="2000" dirty="0"/>
              <a:t>Directors utterly failed to implement any reporting or information system or controls; or</a:t>
            </a:r>
          </a:p>
          <a:p>
            <a:pPr lvl="2">
              <a:spcBef>
                <a:spcPts val="0"/>
              </a:spcBef>
            </a:pPr>
            <a:r>
              <a:rPr lang="en-US" altLang="en-US" sz="2000" dirty="0"/>
              <a:t>Having implemented such a system or controls, consciously failed to monitor or oversee its operations, thus disabling themselves from being informed of risks or problems requiring their attention</a:t>
            </a:r>
            <a:endParaRPr lang="en-US" altLang="en-US" sz="2000" dirty="0">
              <a:solidFill>
                <a:srgbClr val="FF0000"/>
              </a:solidFill>
            </a:endParaRPr>
          </a:p>
          <a:p>
            <a:pPr lvl="1">
              <a:spcBef>
                <a:spcPts val="0"/>
              </a:spcBef>
            </a:pPr>
            <a:r>
              <a:rPr lang="en-US" altLang="en-US" sz="2000" dirty="0"/>
              <a:t>Evidence of non-compliance doesn’t prove lack of a system or insufficient monitoring</a:t>
            </a:r>
          </a:p>
        </p:txBody>
      </p:sp>
    </p:spTree>
    <p:extLst>
      <p:ext uri="{BB962C8B-B14F-4D97-AF65-F5344CB8AC3E}">
        <p14:creationId xmlns:p14="http://schemas.microsoft.com/office/powerpoint/2010/main" val="40173984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Rectangle 2"/>
          <p:cNvSpPr>
            <a:spLocks noGrp="1" noChangeArrowheads="1"/>
          </p:cNvSpPr>
          <p:nvPr>
            <p:ph type="title"/>
          </p:nvPr>
        </p:nvSpPr>
        <p:spPr>
          <a:xfrm>
            <a:off x="0" y="0"/>
            <a:ext cx="9144000" cy="1295400"/>
          </a:xfrm>
        </p:spPr>
        <p:txBody>
          <a:bodyPr/>
          <a:lstStyle/>
          <a:p>
            <a:pPr algn="ctr" eaLnBrk="1" hangingPunct="1"/>
            <a:r>
              <a:rPr lang="en-US" altLang="en-US" dirty="0"/>
              <a:t>Internal governance</a:t>
            </a:r>
            <a:br>
              <a:rPr lang="en-US" altLang="en-US" dirty="0"/>
            </a:br>
            <a:r>
              <a:rPr lang="en-US" altLang="en-US" sz="3500" dirty="0"/>
              <a:t>Overview of Chapter 3</a:t>
            </a:r>
          </a:p>
        </p:txBody>
      </p:sp>
      <p:sp>
        <p:nvSpPr>
          <p:cNvPr id="60421" name="Rectangle 3"/>
          <p:cNvSpPr>
            <a:spLocks noGrp="1" noChangeArrowheads="1"/>
          </p:cNvSpPr>
          <p:nvPr>
            <p:ph type="body" idx="1"/>
          </p:nvPr>
        </p:nvSpPr>
        <p:spPr>
          <a:xfrm>
            <a:off x="0" y="1447800"/>
            <a:ext cx="9144000" cy="5410200"/>
          </a:xfrm>
        </p:spPr>
        <p:txBody>
          <a:bodyPr/>
          <a:lstStyle/>
          <a:p>
            <a:pPr marL="514350" indent="-514350" eaLnBrk="1" hangingPunct="1">
              <a:spcBef>
                <a:spcPct val="0"/>
              </a:spcBef>
              <a:buFont typeface="+mj-lt"/>
              <a:buAutoNum type="alphaLcPeriod"/>
            </a:pPr>
            <a:r>
              <a:rPr lang="en-US" altLang="en-US" sz="2800" dirty="0">
                <a:solidFill>
                  <a:srgbClr val="0070C0"/>
                </a:solidFill>
              </a:rPr>
              <a:t>Fiduciary duty</a:t>
            </a:r>
          </a:p>
          <a:p>
            <a:pPr marL="914400" lvl="1" indent="-457200" eaLnBrk="1" hangingPunct="1">
              <a:spcBef>
                <a:spcPct val="0"/>
              </a:spcBef>
              <a:buFont typeface="+mj-lt"/>
              <a:buAutoNum type="arabicPeriod"/>
            </a:pPr>
            <a:r>
              <a:rPr lang="en-US" altLang="en-US" sz="2400" dirty="0"/>
              <a:t>Private paternalism</a:t>
            </a:r>
          </a:p>
          <a:p>
            <a:pPr marL="914400" lvl="1" indent="-457200" eaLnBrk="1" hangingPunct="1">
              <a:spcBef>
                <a:spcPct val="0"/>
              </a:spcBef>
              <a:buFont typeface="+mj-lt"/>
              <a:buAutoNum type="arabicPeriod"/>
            </a:pPr>
            <a:r>
              <a:rPr lang="en-US" altLang="en-US" sz="2400" dirty="0"/>
              <a:t>FD analysis: Duty &amp; Standard of Review</a:t>
            </a:r>
          </a:p>
          <a:p>
            <a:pPr marL="914400" lvl="1" indent="-457200" eaLnBrk="1" hangingPunct="1">
              <a:spcBef>
                <a:spcPct val="0"/>
              </a:spcBef>
              <a:buFont typeface="+mj-lt"/>
              <a:buAutoNum type="arabicPeriod"/>
            </a:pPr>
            <a:r>
              <a:rPr lang="en-US" altLang="en-US" sz="2400" dirty="0"/>
              <a:t>FD analysis: Application</a:t>
            </a:r>
          </a:p>
          <a:p>
            <a:pPr marL="1314450" lvl="2" indent="-457200" eaLnBrk="1" hangingPunct="1">
              <a:spcBef>
                <a:spcPct val="0"/>
              </a:spcBef>
            </a:pPr>
            <a:r>
              <a:rPr lang="en-US" altLang="en-US" sz="2000" dirty="0"/>
              <a:t>Flaws</a:t>
            </a:r>
          </a:p>
          <a:p>
            <a:pPr marL="1314450" lvl="2" indent="-457200" eaLnBrk="1" hangingPunct="1">
              <a:spcBef>
                <a:spcPct val="0"/>
              </a:spcBef>
            </a:pPr>
            <a:r>
              <a:rPr lang="en-US" altLang="en-US" sz="2000" dirty="0"/>
              <a:t>Agency</a:t>
            </a:r>
          </a:p>
          <a:p>
            <a:pPr marL="1314450" lvl="2" indent="-457200" eaLnBrk="1" hangingPunct="1">
              <a:spcBef>
                <a:spcPct val="0"/>
              </a:spcBef>
            </a:pPr>
            <a:r>
              <a:rPr lang="en-US" altLang="en-US" sz="2000" dirty="0"/>
              <a:t>BJR</a:t>
            </a:r>
          </a:p>
          <a:p>
            <a:pPr marL="1314450" lvl="2" indent="-457200" eaLnBrk="1" hangingPunct="1">
              <a:spcBef>
                <a:spcPct val="0"/>
              </a:spcBef>
            </a:pPr>
            <a:r>
              <a:rPr lang="en-US" altLang="en-US" sz="2000" dirty="0">
                <a:solidFill>
                  <a:srgbClr val="0070C0"/>
                </a:solidFill>
              </a:rPr>
              <a:t>Entire fairness</a:t>
            </a:r>
          </a:p>
          <a:p>
            <a:pPr marL="1314450" lvl="2" indent="-457200" eaLnBrk="1" hangingPunct="1">
              <a:spcBef>
                <a:spcPct val="0"/>
              </a:spcBef>
            </a:pPr>
            <a:r>
              <a:rPr lang="en-US" altLang="en-US" sz="2000" dirty="0"/>
              <a:t>Enhanced scrutiny</a:t>
            </a:r>
          </a:p>
          <a:p>
            <a:pPr marL="514350" indent="-514350" eaLnBrk="1" hangingPunct="1">
              <a:spcBef>
                <a:spcPct val="0"/>
              </a:spcBef>
              <a:buFont typeface="Arial" charset="0"/>
              <a:buAutoNum type="alphaLcPeriod"/>
            </a:pPr>
            <a:r>
              <a:rPr lang="en-US" altLang="en-US" sz="2800" dirty="0"/>
              <a:t>Customizing the firm</a:t>
            </a:r>
          </a:p>
          <a:p>
            <a:pPr marL="514350" indent="-514350" eaLnBrk="1" hangingPunct="1">
              <a:spcBef>
                <a:spcPct val="0"/>
              </a:spcBef>
              <a:buFont typeface="Arial" charset="0"/>
              <a:buAutoNum type="alphaLcPeriod"/>
            </a:pPr>
            <a:r>
              <a:rPr lang="en-US" altLang="en-US" sz="2800" dirty="0"/>
              <a:t>Exit solutions</a:t>
            </a:r>
          </a:p>
        </p:txBody>
      </p:sp>
    </p:spTree>
    <p:extLst>
      <p:ext uri="{BB962C8B-B14F-4D97-AF65-F5344CB8AC3E}">
        <p14:creationId xmlns:p14="http://schemas.microsoft.com/office/powerpoint/2010/main" val="360645523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8" name="Rectangle 2"/>
          <p:cNvSpPr>
            <a:spLocks noGrp="1" noChangeArrowheads="1"/>
          </p:cNvSpPr>
          <p:nvPr>
            <p:ph type="title"/>
          </p:nvPr>
        </p:nvSpPr>
        <p:spPr>
          <a:xfrm>
            <a:off x="0" y="0"/>
            <a:ext cx="9144000" cy="1295400"/>
          </a:xfrm>
        </p:spPr>
        <p:txBody>
          <a:bodyPr/>
          <a:lstStyle/>
          <a:p>
            <a:pPr algn="ctr"/>
            <a:r>
              <a:rPr lang="en-US" altLang="en-US" dirty="0"/>
              <a:t>Entire fairness</a:t>
            </a:r>
            <a:br>
              <a:rPr lang="en-US" altLang="en-US" dirty="0"/>
            </a:br>
            <a:r>
              <a:rPr lang="en-US" altLang="en-US" sz="3500" dirty="0"/>
              <a:t>The fairness test</a:t>
            </a:r>
          </a:p>
        </p:txBody>
      </p:sp>
      <p:sp>
        <p:nvSpPr>
          <p:cNvPr id="77829" name="Rectangle 3"/>
          <p:cNvSpPr>
            <a:spLocks noGrp="1" noChangeArrowheads="1"/>
          </p:cNvSpPr>
          <p:nvPr>
            <p:ph type="body" idx="1"/>
          </p:nvPr>
        </p:nvSpPr>
        <p:spPr>
          <a:xfrm>
            <a:off x="0" y="1447800"/>
            <a:ext cx="9144000" cy="5410200"/>
          </a:xfrm>
        </p:spPr>
        <p:txBody>
          <a:bodyPr/>
          <a:lstStyle/>
          <a:p>
            <a:pPr>
              <a:spcBef>
                <a:spcPct val="0"/>
              </a:spcBef>
            </a:pPr>
            <a:r>
              <a:rPr lang="en-US" altLang="en-US" sz="2000" dirty="0"/>
              <a:t>General test: was the challenged behavior in B’s interest (in a corporation: wealth-maximizing for the SHs)?</a:t>
            </a:r>
          </a:p>
          <a:p>
            <a:pPr lvl="1">
              <a:spcBef>
                <a:spcPct val="0"/>
              </a:spcBef>
            </a:pPr>
            <a:r>
              <a:rPr lang="en-US" altLang="en-US" sz="1800" dirty="0"/>
              <a:t>Behavior that amounts to bad faith (illegality, corporate waste, conscious disregard of duty) is automatically unfair</a:t>
            </a:r>
          </a:p>
          <a:p>
            <a:pPr>
              <a:spcBef>
                <a:spcPct val="0"/>
              </a:spcBef>
            </a:pPr>
            <a:r>
              <a:rPr lang="en-US" altLang="en-US" sz="2000" dirty="0"/>
              <a:t>Detailed test (typically used to evaluate transactions): Were the terms similar to those likely achieved in a non-conflicted (arm’s length) transaction?</a:t>
            </a:r>
            <a:r>
              <a:rPr lang="en-US" altLang="en-US" sz="1200" dirty="0"/>
              <a:t> [</a:t>
            </a:r>
            <a:r>
              <a:rPr lang="en-US" altLang="en-US" sz="1200" i="1" dirty="0"/>
              <a:t>Weinberger</a:t>
            </a:r>
            <a:r>
              <a:rPr lang="en-US" altLang="en-US" sz="1200" dirty="0"/>
              <a:t> (Del. 1983)]</a:t>
            </a:r>
          </a:p>
          <a:p>
            <a:pPr lvl="2">
              <a:spcBef>
                <a:spcPct val="0"/>
              </a:spcBef>
            </a:pPr>
            <a:r>
              <a:rPr lang="en-US" altLang="en-US" sz="1800" dirty="0">
                <a:solidFill>
                  <a:srgbClr val="0070C0"/>
                </a:solidFill>
              </a:rPr>
              <a:t>Fair process</a:t>
            </a:r>
            <a:r>
              <a:rPr lang="en-US" altLang="en-US" sz="1800" dirty="0"/>
              <a:t> (“fair dealing”, examines process for determining price/other terms)</a:t>
            </a:r>
          </a:p>
          <a:p>
            <a:pPr lvl="2">
              <a:spcBef>
                <a:spcPct val="0"/>
              </a:spcBef>
            </a:pPr>
            <a:r>
              <a:rPr lang="en-US" altLang="en-US" sz="1800" dirty="0">
                <a:solidFill>
                  <a:srgbClr val="0070C0"/>
                </a:solidFill>
              </a:rPr>
              <a:t>Fair price</a:t>
            </a:r>
            <a:r>
              <a:rPr lang="en-US" altLang="en-US" sz="1800" dirty="0"/>
              <a:t> (valuation/comparison)</a:t>
            </a:r>
          </a:p>
          <a:p>
            <a:pPr lvl="1">
              <a:spcBef>
                <a:spcPct val="0"/>
              </a:spcBef>
            </a:pPr>
            <a:r>
              <a:rPr lang="en-US" altLang="en-US" sz="1800" i="1" dirty="0"/>
              <a:t>In re Nine Systems Corp</a:t>
            </a:r>
            <a:r>
              <a:rPr lang="en-US" altLang="en-US" sz="1800" dirty="0"/>
              <a:t>. (</a:t>
            </a:r>
            <a:r>
              <a:rPr lang="en-US" altLang="en-US" sz="1800" dirty="0" err="1"/>
              <a:t>Del.Ch</a:t>
            </a:r>
            <a:r>
              <a:rPr lang="en-US" altLang="en-US" sz="1800" dirty="0"/>
              <a:t>. 2014): if process is grossly unfair, decision is unfair even if the price is fair (possible remedy: shifting attorney’s fees &amp; costs)</a:t>
            </a:r>
          </a:p>
          <a:p>
            <a:pPr>
              <a:spcBef>
                <a:spcPct val="0"/>
              </a:spcBef>
            </a:pPr>
            <a:r>
              <a:rPr lang="en-US" altLang="en-US" sz="2000" dirty="0"/>
              <a:t>Detailed fairness test for usurpation of business opportunities</a:t>
            </a:r>
            <a:br>
              <a:rPr lang="en-US" altLang="en-US" sz="2400" dirty="0"/>
            </a:br>
            <a:r>
              <a:rPr lang="en-US" altLang="en-US" sz="1800" dirty="0"/>
              <a:t>(</a:t>
            </a:r>
            <a:r>
              <a:rPr lang="en-US" altLang="en-US" sz="1800" i="1" dirty="0" err="1"/>
              <a:t>Guth</a:t>
            </a:r>
            <a:r>
              <a:rPr lang="en-US" altLang="en-US" sz="1800" i="1" dirty="0"/>
              <a:t> v. Loft </a:t>
            </a:r>
            <a:r>
              <a:rPr lang="en-US" altLang="en-US" sz="1800" dirty="0"/>
              <a:t>[</a:t>
            </a:r>
            <a:r>
              <a:rPr lang="en-US" altLang="en-US" sz="1800" dirty="0" err="1"/>
              <a:t>Del.Ch</a:t>
            </a:r>
            <a:r>
              <a:rPr lang="en-US" altLang="en-US" sz="1800" dirty="0"/>
              <a:t>. 1939]: no single factor is dispositive; court balances all factors)</a:t>
            </a:r>
          </a:p>
          <a:p>
            <a:pPr lvl="2">
              <a:spcBef>
                <a:spcPct val="0"/>
              </a:spcBef>
            </a:pPr>
            <a:r>
              <a:rPr lang="en-US" altLang="en-US" sz="1800" dirty="0"/>
              <a:t>Was B financially able to take the opportunity?</a:t>
            </a:r>
          </a:p>
          <a:p>
            <a:pPr lvl="2">
              <a:spcBef>
                <a:spcPct val="0"/>
              </a:spcBef>
            </a:pPr>
            <a:r>
              <a:rPr lang="en-US" altLang="en-US" sz="1800" dirty="0"/>
              <a:t>Was the opportunity is in B’s line of business?</a:t>
            </a:r>
          </a:p>
          <a:p>
            <a:pPr lvl="2">
              <a:spcBef>
                <a:spcPct val="0"/>
              </a:spcBef>
            </a:pPr>
            <a:r>
              <a:rPr lang="en-US" altLang="en-US" sz="1800" dirty="0"/>
              <a:t>Did B have an interest or expectancy in the opportunity?</a:t>
            </a:r>
          </a:p>
          <a:p>
            <a:pPr lvl="3">
              <a:spcBef>
                <a:spcPct val="0"/>
              </a:spcBef>
            </a:pPr>
            <a:r>
              <a:rPr lang="en-US" altLang="en-US" sz="1400" dirty="0"/>
              <a:t>DGCL §122(17) permits a corporation to renounce its interest or expectancy in specified business opportunities or classes of business opportunities. VCs often require that firms they invest in include provisions authorized by §122(17) in their charters or in an agreement approved by firm’s board.</a:t>
            </a:r>
          </a:p>
          <a:p>
            <a:pPr lvl="2">
              <a:spcBef>
                <a:spcPct val="0"/>
              </a:spcBef>
            </a:pPr>
            <a:r>
              <a:rPr lang="en-US" altLang="en-US" sz="1600" dirty="0"/>
              <a:t>Would A create a conflict between his self-interest &amp; that of B by embracing the opportunity?</a:t>
            </a:r>
          </a:p>
        </p:txBody>
      </p:sp>
    </p:spTree>
    <p:extLst>
      <p:ext uri="{BB962C8B-B14F-4D97-AF65-F5344CB8AC3E}">
        <p14:creationId xmlns:p14="http://schemas.microsoft.com/office/powerpoint/2010/main" val="4792957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Rectangle 2"/>
          <p:cNvSpPr>
            <a:spLocks noGrp="1" noChangeArrowheads="1"/>
          </p:cNvSpPr>
          <p:nvPr>
            <p:ph type="title"/>
          </p:nvPr>
        </p:nvSpPr>
        <p:spPr>
          <a:xfrm>
            <a:off x="0" y="0"/>
            <a:ext cx="9144000" cy="1295400"/>
          </a:xfrm>
        </p:spPr>
        <p:txBody>
          <a:bodyPr/>
          <a:lstStyle/>
          <a:p>
            <a:pPr algn="ctr" eaLnBrk="1" hangingPunct="1"/>
            <a:r>
              <a:rPr lang="en-US" altLang="en-US" dirty="0"/>
              <a:t>Internal governance</a:t>
            </a:r>
            <a:br>
              <a:rPr lang="en-US" altLang="en-US" dirty="0"/>
            </a:br>
            <a:r>
              <a:rPr lang="en-US" altLang="en-US" sz="3500" dirty="0"/>
              <a:t>Overview of Chapter 3</a:t>
            </a:r>
          </a:p>
        </p:txBody>
      </p:sp>
      <p:sp>
        <p:nvSpPr>
          <p:cNvPr id="60421" name="Rectangle 3"/>
          <p:cNvSpPr>
            <a:spLocks noGrp="1" noChangeArrowheads="1"/>
          </p:cNvSpPr>
          <p:nvPr>
            <p:ph type="body" idx="1"/>
          </p:nvPr>
        </p:nvSpPr>
        <p:spPr>
          <a:xfrm>
            <a:off x="0" y="1447800"/>
            <a:ext cx="9144000" cy="5410200"/>
          </a:xfrm>
        </p:spPr>
        <p:txBody>
          <a:bodyPr/>
          <a:lstStyle/>
          <a:p>
            <a:pPr marL="514350" indent="-514350" eaLnBrk="1" hangingPunct="1">
              <a:spcBef>
                <a:spcPct val="0"/>
              </a:spcBef>
              <a:buFont typeface="+mj-lt"/>
              <a:buAutoNum type="alphaLcPeriod"/>
            </a:pPr>
            <a:r>
              <a:rPr lang="en-US" altLang="en-US" sz="2800" dirty="0">
                <a:solidFill>
                  <a:srgbClr val="0070C0"/>
                </a:solidFill>
              </a:rPr>
              <a:t>Fiduciary duty</a:t>
            </a:r>
          </a:p>
          <a:p>
            <a:pPr marL="914400" lvl="1" indent="-457200" eaLnBrk="1" hangingPunct="1">
              <a:spcBef>
                <a:spcPct val="0"/>
              </a:spcBef>
              <a:buFont typeface="+mj-lt"/>
              <a:buAutoNum type="arabicPeriod"/>
            </a:pPr>
            <a:r>
              <a:rPr lang="en-US" altLang="en-US" sz="2400" dirty="0"/>
              <a:t>Private paternalism</a:t>
            </a:r>
          </a:p>
          <a:p>
            <a:pPr marL="914400" lvl="1" indent="-457200" eaLnBrk="1" hangingPunct="1">
              <a:spcBef>
                <a:spcPct val="0"/>
              </a:spcBef>
              <a:buFont typeface="+mj-lt"/>
              <a:buAutoNum type="arabicPeriod"/>
            </a:pPr>
            <a:r>
              <a:rPr lang="en-US" altLang="en-US" sz="2400" dirty="0"/>
              <a:t>FD analysis: Duty &amp; Standard of Review</a:t>
            </a:r>
          </a:p>
          <a:p>
            <a:pPr marL="914400" lvl="1" indent="-457200" eaLnBrk="1" hangingPunct="1">
              <a:spcBef>
                <a:spcPct val="0"/>
              </a:spcBef>
              <a:buFont typeface="+mj-lt"/>
              <a:buAutoNum type="arabicPeriod"/>
            </a:pPr>
            <a:r>
              <a:rPr lang="en-US" altLang="en-US" sz="2400" dirty="0"/>
              <a:t>FD analysis: Application</a:t>
            </a:r>
          </a:p>
          <a:p>
            <a:pPr marL="1314450" lvl="2" indent="-457200" eaLnBrk="1" hangingPunct="1">
              <a:spcBef>
                <a:spcPct val="0"/>
              </a:spcBef>
            </a:pPr>
            <a:r>
              <a:rPr lang="en-US" altLang="en-US" sz="2000" dirty="0"/>
              <a:t>Flaws</a:t>
            </a:r>
          </a:p>
          <a:p>
            <a:pPr marL="1314450" lvl="2" indent="-457200" eaLnBrk="1" hangingPunct="1">
              <a:spcBef>
                <a:spcPct val="0"/>
              </a:spcBef>
            </a:pPr>
            <a:r>
              <a:rPr lang="en-US" altLang="en-US" sz="2000" dirty="0"/>
              <a:t>Agency</a:t>
            </a:r>
          </a:p>
          <a:p>
            <a:pPr marL="1314450" lvl="2" indent="-457200" eaLnBrk="1" hangingPunct="1">
              <a:spcBef>
                <a:spcPct val="0"/>
              </a:spcBef>
            </a:pPr>
            <a:r>
              <a:rPr lang="en-US" altLang="en-US" sz="2000" dirty="0"/>
              <a:t>BJR</a:t>
            </a:r>
          </a:p>
          <a:p>
            <a:pPr marL="1314450" lvl="2" indent="-457200" eaLnBrk="1" hangingPunct="1">
              <a:spcBef>
                <a:spcPct val="0"/>
              </a:spcBef>
            </a:pPr>
            <a:r>
              <a:rPr lang="en-US" altLang="en-US" sz="2000" dirty="0"/>
              <a:t>Entire fairness</a:t>
            </a:r>
          </a:p>
          <a:p>
            <a:pPr marL="1314450" lvl="2" indent="-457200" eaLnBrk="1" hangingPunct="1">
              <a:spcBef>
                <a:spcPct val="0"/>
              </a:spcBef>
            </a:pPr>
            <a:r>
              <a:rPr lang="en-US" altLang="en-US" sz="2000" dirty="0">
                <a:solidFill>
                  <a:srgbClr val="0070C0"/>
                </a:solidFill>
              </a:rPr>
              <a:t>Enhanced scrutiny</a:t>
            </a:r>
          </a:p>
          <a:p>
            <a:pPr marL="514350" indent="-514350" eaLnBrk="1" hangingPunct="1">
              <a:spcBef>
                <a:spcPct val="0"/>
              </a:spcBef>
              <a:buFont typeface="Arial" charset="0"/>
              <a:buAutoNum type="alphaLcPeriod"/>
            </a:pPr>
            <a:r>
              <a:rPr lang="en-US" altLang="en-US" sz="2800" dirty="0"/>
              <a:t>Customizing the firm</a:t>
            </a:r>
          </a:p>
          <a:p>
            <a:pPr marL="514350" indent="-514350" eaLnBrk="1" hangingPunct="1">
              <a:spcBef>
                <a:spcPct val="0"/>
              </a:spcBef>
              <a:buFont typeface="Arial" charset="0"/>
              <a:buAutoNum type="alphaLcPeriod"/>
            </a:pPr>
            <a:r>
              <a:rPr lang="en-US" altLang="en-US" sz="2800" dirty="0"/>
              <a:t>Exit solutions</a:t>
            </a:r>
          </a:p>
        </p:txBody>
      </p:sp>
    </p:spTree>
    <p:extLst>
      <p:ext uri="{BB962C8B-B14F-4D97-AF65-F5344CB8AC3E}">
        <p14:creationId xmlns:p14="http://schemas.microsoft.com/office/powerpoint/2010/main" val="37477837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2"/>
          <p:cNvSpPr>
            <a:spLocks noGrp="1" noChangeArrowheads="1"/>
          </p:cNvSpPr>
          <p:nvPr>
            <p:ph type="title"/>
          </p:nvPr>
        </p:nvSpPr>
        <p:spPr>
          <a:xfrm>
            <a:off x="0" y="0"/>
            <a:ext cx="9144000" cy="1295400"/>
          </a:xfrm>
        </p:spPr>
        <p:txBody>
          <a:bodyPr/>
          <a:lstStyle/>
          <a:p>
            <a:pPr algn="ctr"/>
            <a:r>
              <a:rPr lang="en-US" altLang="en-US" dirty="0"/>
              <a:t>Enhanced scrutiny</a:t>
            </a:r>
            <a:br>
              <a:rPr lang="en-US" altLang="en-US" dirty="0"/>
            </a:br>
            <a:r>
              <a:rPr lang="en-US" altLang="en-US" sz="3500" dirty="0"/>
              <a:t>Why enhanced scrutiny?</a:t>
            </a:r>
            <a:endParaRPr lang="en-US" altLang="en-US" sz="2400" dirty="0"/>
          </a:p>
        </p:txBody>
      </p:sp>
      <p:sp>
        <p:nvSpPr>
          <p:cNvPr id="76804" name="Rectangle 3"/>
          <p:cNvSpPr>
            <a:spLocks noGrp="1" noChangeArrowheads="1"/>
          </p:cNvSpPr>
          <p:nvPr>
            <p:ph type="body" idx="1"/>
          </p:nvPr>
        </p:nvSpPr>
        <p:spPr>
          <a:xfrm>
            <a:off x="0" y="1447800"/>
            <a:ext cx="9144000" cy="5410200"/>
          </a:xfrm>
        </p:spPr>
        <p:txBody>
          <a:bodyPr/>
          <a:lstStyle/>
          <a:p>
            <a:pPr marL="457200" lvl="1" indent="-457200" eaLnBrk="1" hangingPunct="1">
              <a:spcBef>
                <a:spcPct val="0"/>
              </a:spcBef>
            </a:pPr>
            <a:r>
              <a:rPr lang="en-US" altLang="en-US" sz="2400" dirty="0"/>
              <a:t>Some actions often pose significant benefit to SHs, yet are tainted by a mild degree of </a:t>
            </a:r>
            <a:r>
              <a:rPr lang="en-US" altLang="en-US" sz="2400" dirty="0" err="1"/>
              <a:t>CoI</a:t>
            </a:r>
            <a:r>
              <a:rPr lang="en-US" altLang="en-US" sz="2400" dirty="0"/>
              <a:t>. Without enhanced scrutiny, we would be forced to either treat these actions as self-dealing (applying entire fairness, which may deter these actions) or as not self-dealing (applying BJR, which would immunize the action from most challenges)</a:t>
            </a:r>
          </a:p>
          <a:p>
            <a:pPr marL="457200" lvl="1" indent="-457200" eaLnBrk="1" hangingPunct="1">
              <a:spcBef>
                <a:spcPct val="0"/>
              </a:spcBef>
            </a:pPr>
            <a:endParaRPr lang="en-US" altLang="en-US" sz="2400" dirty="0"/>
          </a:p>
          <a:p>
            <a:pPr marL="457200" lvl="1" indent="-457200" eaLnBrk="1" hangingPunct="1">
              <a:spcBef>
                <a:spcPct val="0"/>
              </a:spcBef>
            </a:pPr>
            <a:r>
              <a:rPr lang="en-US" altLang="en-US" sz="2400" dirty="0"/>
              <a:t>Enhanced scrutiny allows the court to look into the substance of the decision (unlike the purely procedural evaluation of the BJR), without taking discretion entirely away from A</a:t>
            </a:r>
          </a:p>
          <a:p>
            <a:pPr marL="457200" lvl="1" indent="-457200" eaLnBrk="1" hangingPunct="1">
              <a:spcBef>
                <a:spcPct val="0"/>
              </a:spcBef>
            </a:pPr>
            <a:endParaRPr lang="en-US" altLang="en-US" sz="2400" dirty="0"/>
          </a:p>
          <a:p>
            <a:pPr marL="457200" lvl="1" indent="-457200" eaLnBrk="1" hangingPunct="1">
              <a:spcBef>
                <a:spcPct val="0"/>
              </a:spcBef>
            </a:pPr>
            <a:r>
              <a:rPr lang="en-US" altLang="en-US" sz="2400" dirty="0"/>
              <a:t>Rather than asking “how would I have acted?”, the judge asks whether A’s actions are reasonable in relation to the alleged (legitimate) purpose of the action</a:t>
            </a:r>
          </a:p>
        </p:txBody>
      </p:sp>
    </p:spTree>
    <p:extLst>
      <p:ext uri="{BB962C8B-B14F-4D97-AF65-F5344CB8AC3E}">
        <p14:creationId xmlns:p14="http://schemas.microsoft.com/office/powerpoint/2010/main" val="68656827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2"/>
          <p:cNvSpPr>
            <a:spLocks noGrp="1" noChangeArrowheads="1"/>
          </p:cNvSpPr>
          <p:nvPr>
            <p:ph type="title"/>
          </p:nvPr>
        </p:nvSpPr>
        <p:spPr>
          <a:xfrm>
            <a:off x="0" y="0"/>
            <a:ext cx="9144000" cy="1295400"/>
          </a:xfrm>
        </p:spPr>
        <p:txBody>
          <a:bodyPr/>
          <a:lstStyle/>
          <a:p>
            <a:pPr algn="ctr"/>
            <a:r>
              <a:rPr lang="en-US" altLang="en-US" dirty="0"/>
              <a:t>Enhanced scrutiny</a:t>
            </a:r>
            <a:br>
              <a:rPr lang="en-US" altLang="en-US" dirty="0"/>
            </a:br>
            <a:r>
              <a:rPr lang="en-US" altLang="en-US" sz="3500" dirty="0"/>
              <a:t>Applying enhanced scrutiny</a:t>
            </a:r>
            <a:endParaRPr lang="en-US" altLang="en-US" sz="2400" dirty="0"/>
          </a:p>
        </p:txBody>
      </p:sp>
      <p:sp>
        <p:nvSpPr>
          <p:cNvPr id="76804" name="Rectangle 3"/>
          <p:cNvSpPr>
            <a:spLocks noGrp="1" noChangeArrowheads="1"/>
          </p:cNvSpPr>
          <p:nvPr>
            <p:ph type="body" idx="1"/>
          </p:nvPr>
        </p:nvSpPr>
        <p:spPr>
          <a:xfrm>
            <a:off x="0" y="1447800"/>
            <a:ext cx="9144000" cy="5410200"/>
          </a:xfrm>
        </p:spPr>
        <p:txBody>
          <a:bodyPr/>
          <a:lstStyle/>
          <a:p>
            <a:pPr marL="457200" lvl="1" indent="-457200" eaLnBrk="1" hangingPunct="1">
              <a:spcBef>
                <a:spcPct val="0"/>
              </a:spcBef>
              <a:buFont typeface="+mj-lt"/>
              <a:buAutoNum type="arabicPeriod"/>
            </a:pPr>
            <a:r>
              <a:rPr lang="en-US" altLang="en-US" sz="2300" dirty="0">
                <a:solidFill>
                  <a:srgbClr val="0070C0"/>
                </a:solidFill>
              </a:rPr>
              <a:t>Quasi-BJR</a:t>
            </a:r>
            <a:r>
              <a:rPr lang="en-US" altLang="en-US" sz="2300" dirty="0"/>
              <a:t>: did the board find, in good faith &amp; after a reasonable investigation, a legitimate purpose that warranted the board’s act?</a:t>
            </a:r>
          </a:p>
          <a:p>
            <a:pPr marL="857250" lvl="2" indent="-457200" eaLnBrk="1" hangingPunct="1">
              <a:spcBef>
                <a:spcPct val="0"/>
              </a:spcBef>
            </a:pPr>
            <a:r>
              <a:rPr lang="en-US" altLang="en-US" sz="2000" b="1" dirty="0"/>
              <a:t>Legitimate purpose</a:t>
            </a:r>
            <a:r>
              <a:rPr lang="en-US" altLang="en-US" sz="2000" dirty="0"/>
              <a:t>: No bad faith (i.e., no corporate waste or illegality)</a:t>
            </a:r>
          </a:p>
          <a:p>
            <a:pPr marL="857250" lvl="2" indent="-457200" eaLnBrk="1" hangingPunct="1">
              <a:spcBef>
                <a:spcPct val="0"/>
              </a:spcBef>
            </a:pPr>
            <a:r>
              <a:rPr lang="en-US" altLang="en-US" sz="2000" b="1" dirty="0"/>
              <a:t>Reasonable investigation</a:t>
            </a:r>
            <a:r>
              <a:rPr lang="en-US" altLang="en-US" sz="2000" dirty="0"/>
              <a:t>: No negligence</a:t>
            </a:r>
          </a:p>
          <a:p>
            <a:pPr marL="857250" lvl="2" indent="-457200" eaLnBrk="1" hangingPunct="1">
              <a:spcBef>
                <a:spcPct val="0"/>
              </a:spcBef>
            </a:pPr>
            <a:r>
              <a:rPr lang="en-US" altLang="en-US" sz="2000" b="1" dirty="0"/>
              <a:t>Good faith</a:t>
            </a:r>
            <a:r>
              <a:rPr lang="en-US" altLang="en-US" sz="2000" dirty="0"/>
              <a:t>: No self-dealing</a:t>
            </a:r>
          </a:p>
          <a:p>
            <a:pPr marL="457200" lvl="1" indent="-457200" eaLnBrk="1" hangingPunct="1">
              <a:spcBef>
                <a:spcPct val="0"/>
              </a:spcBef>
              <a:buFont typeface="+mj-lt"/>
              <a:buAutoNum type="arabicPeriod"/>
            </a:pPr>
            <a:endParaRPr lang="en-US" altLang="en-US" sz="2300" dirty="0"/>
          </a:p>
          <a:p>
            <a:pPr marL="457200" lvl="1" indent="-457200" eaLnBrk="1" hangingPunct="1">
              <a:spcBef>
                <a:spcPct val="0"/>
              </a:spcBef>
              <a:buFont typeface="+mj-lt"/>
              <a:buAutoNum type="arabicPeriod"/>
            </a:pPr>
            <a:r>
              <a:rPr lang="en-US" altLang="en-US" sz="2300" dirty="0"/>
              <a:t>Was the act a </a:t>
            </a:r>
            <a:r>
              <a:rPr lang="en-US" altLang="en-US" sz="2300" dirty="0">
                <a:solidFill>
                  <a:srgbClr val="0070C0"/>
                </a:solidFill>
              </a:rPr>
              <a:t>reasonable</a:t>
            </a:r>
            <a:r>
              <a:rPr lang="en-US" altLang="en-US" sz="2300" dirty="0"/>
              <a:t> response proportionate to the purpose?</a:t>
            </a:r>
          </a:p>
          <a:p>
            <a:pPr marL="857250" lvl="2" indent="-457200" eaLnBrk="1" hangingPunct="1">
              <a:spcBef>
                <a:spcPct val="0"/>
              </a:spcBef>
            </a:pPr>
            <a:r>
              <a:rPr lang="en-US" altLang="en-US" sz="2000" dirty="0"/>
              <a:t>Usually act is seen as unreasonable if it is:</a:t>
            </a:r>
          </a:p>
          <a:p>
            <a:pPr marL="1314450" lvl="3" indent="-457200" eaLnBrk="1" hangingPunct="1">
              <a:spcBef>
                <a:spcPct val="0"/>
              </a:spcBef>
            </a:pPr>
            <a:r>
              <a:rPr lang="en-US" altLang="en-US" sz="1900" dirty="0"/>
              <a:t>Coercive (forces B to vote in favor of A’s desired act); or</a:t>
            </a:r>
          </a:p>
          <a:p>
            <a:pPr marL="1314450" lvl="3" indent="-457200" eaLnBrk="1" hangingPunct="1">
              <a:spcBef>
                <a:spcPct val="0"/>
              </a:spcBef>
            </a:pPr>
            <a:r>
              <a:rPr lang="en-US" altLang="en-US" sz="1900" dirty="0"/>
              <a:t>Preclusive (prevents B from ever successfully exercising their right)</a:t>
            </a:r>
          </a:p>
          <a:p>
            <a:pPr marL="857250" lvl="2" indent="-457200" eaLnBrk="1" hangingPunct="1">
              <a:spcBef>
                <a:spcPct val="0"/>
              </a:spcBef>
            </a:pPr>
            <a:r>
              <a:rPr lang="en-US" altLang="en-US" sz="2000" dirty="0"/>
              <a:t>But an act might be unreasonable even if it is not coercive or preclusive</a:t>
            </a:r>
          </a:p>
        </p:txBody>
      </p:sp>
    </p:spTree>
    <p:extLst>
      <p:ext uri="{BB962C8B-B14F-4D97-AF65-F5344CB8AC3E}">
        <p14:creationId xmlns:p14="http://schemas.microsoft.com/office/powerpoint/2010/main" val="422909209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2"/>
          <p:cNvSpPr>
            <a:spLocks noGrp="1" noChangeArrowheads="1"/>
          </p:cNvSpPr>
          <p:nvPr>
            <p:ph type="title"/>
          </p:nvPr>
        </p:nvSpPr>
        <p:spPr>
          <a:xfrm>
            <a:off x="0" y="0"/>
            <a:ext cx="9144000" cy="1295400"/>
          </a:xfrm>
        </p:spPr>
        <p:txBody>
          <a:bodyPr/>
          <a:lstStyle/>
          <a:p>
            <a:r>
              <a:rPr lang="en-US" altLang="en-US" dirty="0"/>
              <a:t>Enhanced scrutiny</a:t>
            </a:r>
            <a:br>
              <a:rPr lang="en-US" altLang="en-US" dirty="0"/>
            </a:br>
            <a:r>
              <a:rPr lang="en-US" altLang="en-US" sz="3500" dirty="0"/>
              <a:t>Applying enhanced scrutiny: example</a:t>
            </a:r>
          </a:p>
        </p:txBody>
      </p:sp>
      <p:sp>
        <p:nvSpPr>
          <p:cNvPr id="76804" name="Rectangle 3"/>
          <p:cNvSpPr>
            <a:spLocks noGrp="1" noChangeArrowheads="1"/>
          </p:cNvSpPr>
          <p:nvPr>
            <p:ph type="body" idx="1"/>
          </p:nvPr>
        </p:nvSpPr>
        <p:spPr>
          <a:xfrm>
            <a:off x="0" y="1447800"/>
            <a:ext cx="9144000" cy="5410200"/>
          </a:xfrm>
        </p:spPr>
        <p:txBody>
          <a:bodyPr/>
          <a:lstStyle/>
          <a:p>
            <a:pPr eaLnBrk="1" hangingPunct="1">
              <a:spcBef>
                <a:spcPts val="0"/>
              </a:spcBef>
              <a:defRPr/>
            </a:pPr>
            <a:r>
              <a:rPr lang="en-US" sz="2400" dirty="0"/>
              <a:t>Meeting of Target’s SHs called to approve sale of Target to Acquirer</a:t>
            </a:r>
          </a:p>
          <a:p>
            <a:pPr lvl="1" eaLnBrk="1" hangingPunct="1">
              <a:spcBef>
                <a:spcPts val="0"/>
              </a:spcBef>
              <a:defRPr/>
            </a:pPr>
            <a:r>
              <a:rPr lang="en-US" sz="2000" dirty="0"/>
              <a:t>Rumors are that the board was originally in favor of the deal, but now want to thwart it because they discovered that they would be replaced after the merger</a:t>
            </a:r>
          </a:p>
          <a:p>
            <a:pPr eaLnBrk="1" hangingPunct="1">
              <a:spcBef>
                <a:spcPts val="0"/>
              </a:spcBef>
              <a:defRPr/>
            </a:pPr>
            <a:r>
              <a:rPr lang="en-US" sz="2400" dirty="0"/>
              <a:t>An hour before the meeting the board receives a non-binding offer from Spoiler Corp. to buy Target for a price that is 5% higher</a:t>
            </a:r>
          </a:p>
          <a:p>
            <a:pPr lvl="1" eaLnBrk="1" hangingPunct="1">
              <a:spcBef>
                <a:spcPts val="0"/>
              </a:spcBef>
              <a:defRPr/>
            </a:pPr>
            <a:r>
              <a:rPr lang="en-US" sz="2000" dirty="0"/>
              <a:t>The board decides to postpone the SH meeting by one month to make time for Spoiler to make a binding offer and have SHs consider it as an alternative</a:t>
            </a:r>
          </a:p>
          <a:p>
            <a:pPr eaLnBrk="1" hangingPunct="1">
              <a:spcBef>
                <a:spcPts val="0"/>
              </a:spcBef>
              <a:defRPr/>
            </a:pPr>
            <a:r>
              <a:rPr lang="en-US" sz="2400" dirty="0"/>
              <a:t>A Target SH sues, asking to enjoin the board and force it to hold the SH meeting immediately.</a:t>
            </a:r>
          </a:p>
          <a:p>
            <a:pPr eaLnBrk="1" hangingPunct="1">
              <a:spcBef>
                <a:spcPts val="0"/>
              </a:spcBef>
              <a:defRPr/>
            </a:pPr>
            <a:r>
              <a:rPr lang="en-US" sz="2400" dirty="0"/>
              <a:t>Which </a:t>
            </a:r>
            <a:r>
              <a:rPr lang="en-US" sz="2400" dirty="0" err="1"/>
              <a:t>SoR</a:t>
            </a:r>
            <a:r>
              <a:rPr lang="en-US" sz="2400" dirty="0"/>
              <a:t> applies?</a:t>
            </a:r>
          </a:p>
          <a:p>
            <a:pPr lvl="1" eaLnBrk="1" hangingPunct="1">
              <a:spcBef>
                <a:spcPts val="0"/>
              </a:spcBef>
              <a:defRPr/>
            </a:pPr>
            <a:r>
              <a:rPr lang="en-US" sz="2000" dirty="0"/>
              <a:t>If court determines board motivation was to keep their jobs, this is self-dealing, so entire fairness applies</a:t>
            </a:r>
          </a:p>
          <a:p>
            <a:pPr lvl="1" eaLnBrk="1" hangingPunct="1">
              <a:spcBef>
                <a:spcPts val="0"/>
              </a:spcBef>
              <a:defRPr/>
            </a:pPr>
            <a:r>
              <a:rPr lang="en-US" sz="2000" dirty="0"/>
              <a:t>If court determines board motivation was to consider a potentially better offer for SHs then this is not self-dealing. However, board’s use of power to postpone the meeting still frustrated SHs’ right to vote at the meeting, so enhanced scrutiny applies.</a:t>
            </a:r>
          </a:p>
        </p:txBody>
      </p:sp>
    </p:spTree>
    <p:extLst>
      <p:ext uri="{BB962C8B-B14F-4D97-AF65-F5344CB8AC3E}">
        <p14:creationId xmlns:p14="http://schemas.microsoft.com/office/powerpoint/2010/main" val="223258982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2"/>
          <p:cNvSpPr>
            <a:spLocks noGrp="1" noChangeArrowheads="1"/>
          </p:cNvSpPr>
          <p:nvPr>
            <p:ph type="title"/>
          </p:nvPr>
        </p:nvSpPr>
        <p:spPr>
          <a:xfrm>
            <a:off x="0" y="0"/>
            <a:ext cx="9144000" cy="1295400"/>
          </a:xfrm>
        </p:spPr>
        <p:txBody>
          <a:bodyPr/>
          <a:lstStyle/>
          <a:p>
            <a:r>
              <a:rPr lang="en-US" altLang="en-US" dirty="0"/>
              <a:t>Enhanced scrutiny</a:t>
            </a:r>
            <a:br>
              <a:rPr lang="en-US" altLang="en-US" dirty="0"/>
            </a:br>
            <a:r>
              <a:rPr lang="en-US" altLang="en-US" sz="3500" dirty="0"/>
              <a:t>Applying enhanced scrutiny: example</a:t>
            </a:r>
          </a:p>
        </p:txBody>
      </p:sp>
      <p:sp>
        <p:nvSpPr>
          <p:cNvPr id="76804" name="Rectangle 3"/>
          <p:cNvSpPr>
            <a:spLocks noGrp="1" noChangeArrowheads="1"/>
          </p:cNvSpPr>
          <p:nvPr>
            <p:ph type="body" idx="1"/>
          </p:nvPr>
        </p:nvSpPr>
        <p:spPr>
          <a:xfrm>
            <a:off x="0" y="1447800"/>
            <a:ext cx="9144000" cy="5410200"/>
          </a:xfrm>
        </p:spPr>
        <p:txBody>
          <a:bodyPr/>
          <a:lstStyle/>
          <a:p>
            <a:pPr eaLnBrk="1" hangingPunct="1">
              <a:spcBef>
                <a:spcPts val="0"/>
              </a:spcBef>
              <a:defRPr/>
            </a:pPr>
            <a:r>
              <a:rPr lang="en-US" sz="2400" dirty="0"/>
              <a:t>Application of enhanced scrutiny to the example</a:t>
            </a:r>
          </a:p>
          <a:p>
            <a:pPr marL="971550" lvl="1" indent="-571500" eaLnBrk="1" hangingPunct="1">
              <a:spcBef>
                <a:spcPts val="0"/>
              </a:spcBef>
              <a:buFont typeface="+mj-lt"/>
              <a:buAutoNum type="arabicPeriod"/>
            </a:pPr>
            <a:r>
              <a:rPr lang="en-US" altLang="en-US" sz="2000" dirty="0"/>
              <a:t>Quasi-BJR: did the board find, in good faith &amp; after a reasonable investigation, that firm faced a threat that warranted the board’s act?</a:t>
            </a:r>
          </a:p>
          <a:p>
            <a:pPr marL="1371600" lvl="2" indent="-571500" eaLnBrk="1" hangingPunct="1">
              <a:spcBef>
                <a:spcPts val="0"/>
              </a:spcBef>
            </a:pPr>
            <a:r>
              <a:rPr lang="en-US" altLang="en-US" sz="1900" dirty="0"/>
              <a:t>Legitimate purpose: allowing a better offer to materialize &amp; allowing SHs time to consider it (so no corporate waste or illegality)</a:t>
            </a:r>
          </a:p>
          <a:p>
            <a:pPr marL="1371600" lvl="2" indent="-571500" eaLnBrk="1" hangingPunct="1">
              <a:spcBef>
                <a:spcPts val="0"/>
              </a:spcBef>
            </a:pPr>
            <a:r>
              <a:rPr lang="en-US" altLang="en-US" sz="1900" dirty="0"/>
              <a:t>Reasonable investigation: court will consider whether the board had adequate information, expertise &amp; time to make a decision on the postponement</a:t>
            </a:r>
          </a:p>
          <a:p>
            <a:pPr marL="1371600" lvl="2" indent="-571500" eaLnBrk="1" hangingPunct="1">
              <a:spcBef>
                <a:spcPts val="0"/>
              </a:spcBef>
            </a:pPr>
            <a:r>
              <a:rPr lang="en-US" altLang="en-US" sz="1900" dirty="0"/>
              <a:t>Good faith: court investigates evidence of self-dealing; none likely here (otherwise, court would have applied entire fairness)</a:t>
            </a:r>
          </a:p>
          <a:p>
            <a:pPr marL="971550" lvl="1" indent="-571500" eaLnBrk="1" hangingPunct="1">
              <a:spcBef>
                <a:spcPts val="0"/>
              </a:spcBef>
              <a:buFont typeface="+mj-lt"/>
              <a:buAutoNum type="arabicPeriod"/>
            </a:pPr>
            <a:r>
              <a:rPr lang="en-US" altLang="en-US" sz="2000" dirty="0"/>
              <a:t>Was the act a reasonable response proportionate to the threat posed?</a:t>
            </a:r>
          </a:p>
          <a:p>
            <a:pPr marL="1371600" lvl="2" indent="-571500" eaLnBrk="1" hangingPunct="1">
              <a:spcBef>
                <a:spcPts val="0"/>
              </a:spcBef>
            </a:pPr>
            <a:r>
              <a:rPr lang="en-US" altLang="en-US" sz="2000" dirty="0"/>
              <a:t>Act is not c</a:t>
            </a:r>
            <a:r>
              <a:rPr lang="en-US" altLang="en-US" sz="1900" dirty="0"/>
              <a:t>oercive (SHs are not forced to vote against Acquirer’s deal)</a:t>
            </a:r>
          </a:p>
          <a:p>
            <a:pPr marL="1371600" lvl="2" indent="-571500" eaLnBrk="1" hangingPunct="1">
              <a:spcBef>
                <a:spcPts val="0"/>
              </a:spcBef>
            </a:pPr>
            <a:r>
              <a:rPr lang="en-US" altLang="en-US" sz="1900" dirty="0"/>
              <a:t>Act is not preclusive (postponement merely delays deal by a month; if a month was enough to certainly kill the deal, it may be preclusive)</a:t>
            </a:r>
          </a:p>
          <a:p>
            <a:pPr marL="1371600" lvl="2" indent="-571500" eaLnBrk="1" hangingPunct="1">
              <a:spcBef>
                <a:spcPts val="0"/>
              </a:spcBef>
            </a:pPr>
            <a:r>
              <a:rPr lang="en-US" altLang="en-US" sz="2000" dirty="0"/>
              <a:t>Is it unreasonable anyway? Is one month too long (considering whether less time would reasonably suffice)</a:t>
            </a:r>
          </a:p>
        </p:txBody>
      </p:sp>
    </p:spTree>
    <p:extLst>
      <p:ext uri="{BB962C8B-B14F-4D97-AF65-F5344CB8AC3E}">
        <p14:creationId xmlns:p14="http://schemas.microsoft.com/office/powerpoint/2010/main" val="1525593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a:xfrm>
            <a:off x="0" y="1"/>
            <a:ext cx="9144000" cy="1295400"/>
          </a:xfrm>
        </p:spPr>
        <p:txBody>
          <a:bodyPr/>
          <a:lstStyle/>
          <a:p>
            <a:pPr eaLnBrk="1" hangingPunct="1"/>
            <a:r>
              <a:rPr lang="en-US" altLang="en-US" dirty="0"/>
              <a:t>Private paternalism</a:t>
            </a:r>
            <a:br>
              <a:rPr lang="en-US" altLang="en-US" dirty="0"/>
            </a:br>
            <a:r>
              <a:rPr lang="en-US" altLang="en-US" sz="3500" dirty="0"/>
              <a:t>Chapter 3: The big picture</a:t>
            </a:r>
          </a:p>
        </p:txBody>
      </p:sp>
      <p:sp>
        <p:nvSpPr>
          <p:cNvPr id="18437" name="Rectangle 3"/>
          <p:cNvSpPr>
            <a:spLocks noGrp="1" noChangeArrowheads="1"/>
          </p:cNvSpPr>
          <p:nvPr>
            <p:ph type="body" idx="1"/>
          </p:nvPr>
        </p:nvSpPr>
        <p:spPr>
          <a:xfrm>
            <a:off x="0" y="1447800"/>
            <a:ext cx="9144000" cy="5410200"/>
          </a:xfrm>
        </p:spPr>
        <p:txBody>
          <a:bodyPr/>
          <a:lstStyle/>
          <a:p>
            <a:pPr eaLnBrk="1" hangingPunct="1">
              <a:lnSpc>
                <a:spcPct val="90000"/>
              </a:lnSpc>
              <a:spcBef>
                <a:spcPct val="0"/>
              </a:spcBef>
            </a:pPr>
            <a:r>
              <a:rPr lang="en-US" altLang="en-US" sz="2400" dirty="0"/>
              <a:t>The principal problem </a:t>
            </a:r>
            <a:r>
              <a:rPr lang="en-US" altLang="en-US" sz="1200" dirty="0"/>
              <a:t>(horizontal/majoritarian agency problem) </a:t>
            </a:r>
            <a:r>
              <a:rPr lang="en-US" altLang="en-US" sz="1900" dirty="0"/>
              <a:t>(controlling SH vs. minority SHs)</a:t>
            </a:r>
          </a:p>
          <a:p>
            <a:pPr lvl="1" eaLnBrk="1" hangingPunct="1">
              <a:lnSpc>
                <a:spcPct val="90000"/>
              </a:lnSpc>
              <a:spcBef>
                <a:spcPct val="0"/>
              </a:spcBef>
            </a:pPr>
            <a:r>
              <a:rPr lang="en-US" altLang="en-US" sz="2000" dirty="0"/>
              <a:t>When there are several </a:t>
            </a:r>
            <a:r>
              <a:rPr lang="en-US" altLang="en-US" sz="2000" dirty="0" err="1"/>
              <a:t>Bs</a:t>
            </a:r>
            <a:r>
              <a:rPr lang="en-US" altLang="en-US" sz="2000" dirty="0"/>
              <a:t>, we may have:</a:t>
            </a:r>
          </a:p>
          <a:p>
            <a:pPr lvl="2" eaLnBrk="1" hangingPunct="1">
              <a:lnSpc>
                <a:spcPct val="90000"/>
              </a:lnSpc>
              <a:spcBef>
                <a:spcPct val="0"/>
              </a:spcBef>
            </a:pPr>
            <a:r>
              <a:rPr lang="en-US" altLang="en-US" sz="1900" dirty="0"/>
              <a:t>Beneficiary apathy (non-controlling </a:t>
            </a:r>
            <a:r>
              <a:rPr lang="en-US" altLang="en-US" sz="1900" dirty="0" err="1"/>
              <a:t>Bs</a:t>
            </a:r>
            <a:r>
              <a:rPr lang="en-US" altLang="en-US" sz="1900" dirty="0"/>
              <a:t> may shirk, relying on other </a:t>
            </a:r>
            <a:r>
              <a:rPr lang="en-US" altLang="en-US" sz="1900" dirty="0" err="1"/>
              <a:t>Bs</a:t>
            </a:r>
            <a:r>
              <a:rPr lang="en-US" altLang="en-US" sz="1900" dirty="0"/>
              <a:t> to spend time and effort keeping A accountable)</a:t>
            </a:r>
          </a:p>
          <a:p>
            <a:pPr lvl="2" eaLnBrk="1" hangingPunct="1">
              <a:lnSpc>
                <a:spcPct val="90000"/>
              </a:lnSpc>
              <a:spcBef>
                <a:spcPct val="0"/>
              </a:spcBef>
            </a:pPr>
            <a:r>
              <a:rPr lang="en-US" altLang="en-US" sz="1900" dirty="0"/>
              <a:t>Beneficiary rivalry (controlling B may cause A to act in ways that are good for controlling B, but bad for other </a:t>
            </a:r>
            <a:r>
              <a:rPr lang="en-US" altLang="en-US" sz="1900" dirty="0" err="1"/>
              <a:t>Bs</a:t>
            </a:r>
            <a:r>
              <a:rPr lang="en-US" altLang="en-US" sz="1900" dirty="0"/>
              <a:t>)</a:t>
            </a:r>
          </a:p>
          <a:p>
            <a:pPr lvl="1" eaLnBrk="1" hangingPunct="1">
              <a:lnSpc>
                <a:spcPct val="90000"/>
              </a:lnSpc>
              <a:spcBef>
                <a:spcPct val="0"/>
              </a:spcBef>
            </a:pPr>
            <a:r>
              <a:rPr lang="en-US" altLang="en-US" sz="2000" dirty="0"/>
              <a:t>Example</a:t>
            </a:r>
          </a:p>
          <a:p>
            <a:pPr lvl="2" eaLnBrk="1" hangingPunct="1">
              <a:lnSpc>
                <a:spcPct val="90000"/>
              </a:lnSpc>
              <a:spcBef>
                <a:spcPct val="0"/>
              </a:spcBef>
            </a:pPr>
            <a:r>
              <a:rPr lang="en-US" altLang="en-US" sz="1900" dirty="0"/>
              <a:t>Carol owns 60% of Acme corp.; Maya owns 40%; Acme rents office from Carol</a:t>
            </a:r>
          </a:p>
          <a:p>
            <a:pPr lvl="2" eaLnBrk="1" hangingPunct="1">
              <a:lnSpc>
                <a:spcPct val="90000"/>
              </a:lnSpc>
              <a:spcBef>
                <a:spcPct val="0"/>
              </a:spcBef>
            </a:pPr>
            <a:r>
              <a:rPr lang="en-US" altLang="en-US" sz="1900" dirty="0"/>
              <a:t>Acme used to make an annual profit of $100K, that was distributed as dividends to the SHs ($60K to Carol, $40K to Maya)</a:t>
            </a:r>
          </a:p>
          <a:p>
            <a:pPr lvl="2" eaLnBrk="1" hangingPunct="1">
              <a:lnSpc>
                <a:spcPct val="90000"/>
              </a:lnSpc>
              <a:spcBef>
                <a:spcPct val="0"/>
              </a:spcBef>
            </a:pPr>
            <a:r>
              <a:rPr lang="en-US" altLang="en-US" sz="1900" dirty="0"/>
              <a:t>When rent contract is renegotiated, Carol raises rent by $90K. Now profits are only $10K, so Carol gets $6K &amp; Maya $4K (the $100K now divided $96K/$4K)</a:t>
            </a:r>
          </a:p>
          <a:p>
            <a:pPr lvl="2" eaLnBrk="1" hangingPunct="1">
              <a:lnSpc>
                <a:spcPct val="90000"/>
              </a:lnSpc>
              <a:spcBef>
                <a:spcPct val="0"/>
              </a:spcBef>
            </a:pPr>
            <a:r>
              <a:rPr lang="en-US" altLang="en-US" sz="1900" dirty="0"/>
              <a:t>This is unfair to Maya if the rent raise was unjustified, but maybe the fair cost of rent really did increase by $90K (in which case not giving it is unfair to Carol)</a:t>
            </a:r>
          </a:p>
        </p:txBody>
      </p:sp>
    </p:spTree>
    <p:extLst>
      <p:ext uri="{BB962C8B-B14F-4D97-AF65-F5344CB8AC3E}">
        <p14:creationId xmlns:p14="http://schemas.microsoft.com/office/powerpoint/2010/main" val="155333107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4" name="Rectangle 2"/>
          <p:cNvSpPr>
            <a:spLocks noGrp="1" noChangeArrowheads="1"/>
          </p:cNvSpPr>
          <p:nvPr>
            <p:ph type="title"/>
          </p:nvPr>
        </p:nvSpPr>
        <p:spPr>
          <a:xfrm>
            <a:off x="0" y="0"/>
            <a:ext cx="9144000" cy="1295400"/>
          </a:xfrm>
        </p:spPr>
        <p:txBody>
          <a:bodyPr/>
          <a:lstStyle/>
          <a:p>
            <a:pPr algn="ctr" eaLnBrk="1" hangingPunct="1"/>
            <a:r>
              <a:rPr lang="en-US" altLang="en-US" dirty="0"/>
              <a:t>Internal governance</a:t>
            </a:r>
            <a:br>
              <a:rPr lang="en-US" altLang="en-US" dirty="0"/>
            </a:br>
            <a:r>
              <a:rPr lang="en-US" altLang="en-US" sz="3500" dirty="0"/>
              <a:t>Overview of Chapter 3</a:t>
            </a:r>
          </a:p>
        </p:txBody>
      </p:sp>
      <p:sp>
        <p:nvSpPr>
          <p:cNvPr id="87045" name="Rectangle 3"/>
          <p:cNvSpPr>
            <a:spLocks noGrp="1" noChangeArrowheads="1"/>
          </p:cNvSpPr>
          <p:nvPr>
            <p:ph type="body" idx="1"/>
          </p:nvPr>
        </p:nvSpPr>
        <p:spPr>
          <a:xfrm>
            <a:off x="0" y="1447800"/>
            <a:ext cx="9144000" cy="5410200"/>
          </a:xfrm>
        </p:spPr>
        <p:txBody>
          <a:bodyPr/>
          <a:lstStyle/>
          <a:p>
            <a:pPr marL="514350" indent="-514350" eaLnBrk="1" hangingPunct="1">
              <a:spcBef>
                <a:spcPct val="0"/>
              </a:spcBef>
              <a:buFont typeface="+mj-lt"/>
              <a:buAutoNum type="alphaLcPeriod"/>
            </a:pPr>
            <a:r>
              <a:rPr lang="en-US" altLang="en-US" sz="2800" dirty="0"/>
              <a:t>Fiduciary duty (adjudication solutions)</a:t>
            </a:r>
          </a:p>
          <a:p>
            <a:pPr marL="514350" indent="-514350" eaLnBrk="1" hangingPunct="1">
              <a:spcBef>
                <a:spcPct val="0"/>
              </a:spcBef>
              <a:buFont typeface="Arial" charset="0"/>
              <a:buAutoNum type="alphaLcPeriod"/>
            </a:pPr>
            <a:r>
              <a:rPr lang="en-US" altLang="en-US" sz="2800" dirty="0">
                <a:solidFill>
                  <a:srgbClr val="0070C0"/>
                </a:solidFill>
              </a:rPr>
              <a:t>Customizing the firm</a:t>
            </a:r>
          </a:p>
          <a:p>
            <a:pPr marL="914400" lvl="1" indent="-514350" eaLnBrk="1" hangingPunct="1">
              <a:spcBef>
                <a:spcPct val="0"/>
              </a:spcBef>
              <a:buFont typeface="+mj-lt"/>
              <a:buAutoNum type="arabicPeriod"/>
            </a:pPr>
            <a:r>
              <a:rPr lang="en-US" altLang="en-US" sz="2400" dirty="0">
                <a:solidFill>
                  <a:srgbClr val="0070C0"/>
                </a:solidFill>
              </a:rPr>
              <a:t>Mandatory vs. default rules</a:t>
            </a:r>
          </a:p>
          <a:p>
            <a:pPr marL="914400" lvl="1" indent="-514350" eaLnBrk="1" hangingPunct="1">
              <a:spcBef>
                <a:spcPct val="0"/>
              </a:spcBef>
              <a:buFont typeface="+mj-lt"/>
              <a:buAutoNum type="arabicPeriod"/>
            </a:pPr>
            <a:r>
              <a:rPr lang="en-US" altLang="en-US" sz="2400" dirty="0">
                <a:solidFill>
                  <a:srgbClr val="0070C0"/>
                </a:solidFill>
              </a:rPr>
              <a:t>Customizing via constitutional documents</a:t>
            </a:r>
          </a:p>
          <a:p>
            <a:pPr marL="914400" lvl="1" indent="-514350" eaLnBrk="1" hangingPunct="1">
              <a:spcBef>
                <a:spcPct val="0"/>
              </a:spcBef>
              <a:buFont typeface="+mj-lt"/>
              <a:buAutoNum type="arabicPeriod"/>
            </a:pPr>
            <a:r>
              <a:rPr lang="en-US" altLang="en-US" sz="2400" dirty="0">
                <a:solidFill>
                  <a:srgbClr val="0070C0"/>
                </a:solidFill>
              </a:rPr>
              <a:t>Customizing via SH agreements</a:t>
            </a:r>
          </a:p>
          <a:p>
            <a:pPr marL="514350" indent="-514350" eaLnBrk="1" hangingPunct="1">
              <a:spcBef>
                <a:spcPct val="0"/>
              </a:spcBef>
              <a:buFont typeface="Arial" charset="0"/>
              <a:buAutoNum type="alphaLcPeriod"/>
            </a:pPr>
            <a:r>
              <a:rPr lang="en-US" altLang="en-US" sz="2800" dirty="0"/>
              <a:t>Exit solutions</a:t>
            </a:r>
          </a:p>
        </p:txBody>
      </p:sp>
    </p:spTree>
    <p:extLst>
      <p:ext uri="{BB962C8B-B14F-4D97-AF65-F5344CB8AC3E}">
        <p14:creationId xmlns:p14="http://schemas.microsoft.com/office/powerpoint/2010/main" val="8948625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0" y="0"/>
            <a:ext cx="9144000" cy="1295400"/>
          </a:xfrm>
        </p:spPr>
        <p:txBody>
          <a:bodyPr/>
          <a:lstStyle/>
          <a:p>
            <a:pPr eaLnBrk="1" hangingPunct="1"/>
            <a:r>
              <a:rPr lang="en-US" altLang="en-US" dirty="0"/>
              <a:t>Customizing the firm</a:t>
            </a:r>
            <a:br>
              <a:rPr lang="en-US" altLang="en-US" dirty="0"/>
            </a:br>
            <a:r>
              <a:rPr lang="en-US" altLang="en-US" sz="3500" dirty="0"/>
              <a:t>Customizing in public &amp; private firms</a:t>
            </a:r>
          </a:p>
        </p:txBody>
      </p:sp>
      <p:sp>
        <p:nvSpPr>
          <p:cNvPr id="72707" name="Rectangle 3"/>
          <p:cNvSpPr>
            <a:spLocks noGrp="1" noChangeArrowheads="1"/>
          </p:cNvSpPr>
          <p:nvPr>
            <p:ph type="body" idx="1"/>
          </p:nvPr>
        </p:nvSpPr>
        <p:spPr>
          <a:xfrm>
            <a:off x="0" y="1447800"/>
            <a:ext cx="9144000" cy="5410200"/>
          </a:xfrm>
        </p:spPr>
        <p:txBody>
          <a:bodyPr/>
          <a:lstStyle/>
          <a:p>
            <a:pPr marL="571500" indent="-571500" eaLnBrk="1" hangingPunct="1">
              <a:spcBef>
                <a:spcPts val="0"/>
              </a:spcBef>
            </a:pPr>
            <a:r>
              <a:rPr lang="en-US" altLang="en-US" sz="2800" dirty="0"/>
              <a:t>Rules governing a firm can be derived from the law or from contracts created by the stakeholders</a:t>
            </a:r>
          </a:p>
          <a:p>
            <a:pPr marL="571500" indent="-571500" eaLnBrk="1" hangingPunct="1">
              <a:spcBef>
                <a:spcPts val="0"/>
              </a:spcBef>
            </a:pPr>
            <a:r>
              <a:rPr lang="en-US" altLang="en-US" sz="2800" dirty="0"/>
              <a:t>Public firms derive more rules from laws and fewer from contracts compared to private firms</a:t>
            </a:r>
          </a:p>
          <a:p>
            <a:pPr marL="839788" lvl="1" indent="-495300" eaLnBrk="1" hangingPunct="1">
              <a:spcBef>
                <a:spcPts val="0"/>
              </a:spcBef>
            </a:pPr>
            <a:r>
              <a:rPr lang="en-US" altLang="en-US" sz="2400" dirty="0"/>
              <a:t>More mandatory laws (that contracts cannot modify)</a:t>
            </a:r>
          </a:p>
          <a:p>
            <a:pPr marL="839788" lvl="1" indent="-495300" eaLnBrk="1" hangingPunct="1">
              <a:spcBef>
                <a:spcPts val="0"/>
              </a:spcBef>
            </a:pPr>
            <a:r>
              <a:rPr lang="en-US" altLang="en-US" sz="2400" dirty="0"/>
              <a:t>Opting out of defaults is done by manipulating the firm’s institutions (e.g., rights attached to shares, or to firm offices) rather than manipulating individual SHs’ rights</a:t>
            </a:r>
          </a:p>
          <a:p>
            <a:pPr marL="1131888" lvl="2" indent="-438150" eaLnBrk="1" hangingPunct="1">
              <a:spcBef>
                <a:spcPts val="0"/>
              </a:spcBef>
            </a:pPr>
            <a:r>
              <a:rPr lang="en-US" altLang="en-US" sz="2100" dirty="0"/>
              <a:t>Example: X wants double the voting rights of other SHs</a:t>
            </a:r>
          </a:p>
          <a:p>
            <a:pPr marL="1131888" lvl="2" indent="-438150" eaLnBrk="1" hangingPunct="1">
              <a:spcBef>
                <a:spcPts val="0"/>
              </a:spcBef>
            </a:pPr>
            <a:r>
              <a:rPr lang="en-US" altLang="en-US" sz="2100" dirty="0"/>
              <a:t>Private firm (e.g., partnership): partnership agreement provides that X has double voting rights</a:t>
            </a:r>
          </a:p>
          <a:p>
            <a:pPr marL="1131888" lvl="2" indent="-438150" eaLnBrk="1" hangingPunct="1">
              <a:spcBef>
                <a:spcPts val="0"/>
              </a:spcBef>
            </a:pPr>
            <a:r>
              <a:rPr lang="en-US" altLang="en-US" sz="2100" dirty="0"/>
              <a:t>Public firm: charter creates Class B shares with double voting rights as Class A shares; X receives Class B shares</a:t>
            </a:r>
          </a:p>
        </p:txBody>
      </p:sp>
    </p:spTree>
    <p:extLst>
      <p:ext uri="{BB962C8B-B14F-4D97-AF65-F5344CB8AC3E}">
        <p14:creationId xmlns:p14="http://schemas.microsoft.com/office/powerpoint/2010/main" val="390770568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eaLnBrk="1" hangingPunct="1"/>
            <a:r>
              <a:rPr lang="en-US" altLang="en-US" dirty="0"/>
              <a:t>Customizing via constitutional docs</a:t>
            </a:r>
            <a:br>
              <a:rPr lang="en-US" altLang="en-US" dirty="0"/>
            </a:br>
            <a:r>
              <a:rPr lang="en-US" altLang="en-US" sz="3500" dirty="0"/>
              <a:t>Limits on bylaws</a:t>
            </a:r>
            <a:endParaRPr lang="en-US" altLang="en-US" sz="3500" i="1" dirty="0"/>
          </a:p>
        </p:txBody>
      </p:sp>
      <p:sp>
        <p:nvSpPr>
          <p:cNvPr id="99331"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i="1" dirty="0"/>
              <a:t>Boilermakers Local 154 Retirement Fund v. Chevron Corp</a:t>
            </a:r>
            <a:r>
              <a:rPr lang="en-US" altLang="en-US" sz="2400" dirty="0"/>
              <a:t>. </a:t>
            </a:r>
            <a:r>
              <a:rPr lang="en-US" altLang="en-US" sz="2000" dirty="0"/>
              <a:t>[</a:t>
            </a:r>
            <a:r>
              <a:rPr lang="en-US" altLang="en-US" sz="2000" dirty="0" err="1"/>
              <a:t>Del.Ch</a:t>
            </a:r>
            <a:r>
              <a:rPr lang="en-US" altLang="en-US" sz="2000" dirty="0"/>
              <a:t>. 2013]</a:t>
            </a:r>
          </a:p>
          <a:p>
            <a:pPr lvl="1" eaLnBrk="1" hangingPunct="1">
              <a:spcBef>
                <a:spcPct val="0"/>
              </a:spcBef>
            </a:pPr>
            <a:r>
              <a:rPr lang="en-US" altLang="en-US" sz="2000" dirty="0"/>
              <a:t>Chevron &amp; FedEx boards amend bylaws to add a “forum selection bylaw”, which requires that derivative suits, fiduciary duty suits, DGCL suits and internal affairs suits involving the company will be adjudicated in Delaware courts.</a:t>
            </a:r>
          </a:p>
          <a:p>
            <a:pPr lvl="1" eaLnBrk="1" hangingPunct="1">
              <a:spcBef>
                <a:spcPct val="0"/>
              </a:spcBef>
            </a:pPr>
            <a:r>
              <a:rPr lang="en-US" altLang="en-US" sz="2000" dirty="0"/>
              <a:t>The bylaw addresses venue (which court) not applicable law.  </a:t>
            </a:r>
            <a:r>
              <a:rPr lang="en-US" altLang="en-US" sz="2000" dirty="0">
                <a:solidFill>
                  <a:srgbClr val="FF0000"/>
                </a:solidFill>
              </a:rPr>
              <a:t>What law would apply to fiduciary duty suits, internal affairs suits, etc. &amp; why?</a:t>
            </a:r>
          </a:p>
          <a:p>
            <a:pPr eaLnBrk="1" hangingPunct="1">
              <a:spcBef>
                <a:spcPct val="0"/>
              </a:spcBef>
            </a:pPr>
            <a:r>
              <a:rPr lang="en-US" altLang="en-US" sz="2400" dirty="0"/>
              <a:t>Plaintiff SHs sue to invalidate the bylaws, claiming:</a:t>
            </a:r>
          </a:p>
          <a:p>
            <a:pPr lvl="1" eaLnBrk="1" hangingPunct="1">
              <a:spcBef>
                <a:spcPct val="0"/>
              </a:spcBef>
            </a:pPr>
            <a:r>
              <a:rPr lang="en-US" altLang="en-US" sz="2000" dirty="0"/>
              <a:t>Bylaw does not have valid subject matter</a:t>
            </a:r>
          </a:p>
          <a:p>
            <a:pPr lvl="1" eaLnBrk="1" hangingPunct="1">
              <a:spcBef>
                <a:spcPct val="0"/>
              </a:spcBef>
            </a:pPr>
            <a:r>
              <a:rPr lang="en-US" altLang="en-US" sz="2000" dirty="0"/>
              <a:t>Bylaw is not binding on SHs because board, not SHs, amended the bylaw</a:t>
            </a:r>
          </a:p>
          <a:p>
            <a:pPr lvl="1" eaLnBrk="1" hangingPunct="1">
              <a:spcBef>
                <a:spcPct val="0"/>
              </a:spcBef>
            </a:pPr>
            <a:r>
              <a:rPr lang="en-US" altLang="en-US" sz="2000" dirty="0"/>
              <a:t>Bylaw should be invalidated because there are many circumstances in which it can be abused</a:t>
            </a:r>
          </a:p>
        </p:txBody>
      </p:sp>
    </p:spTree>
    <p:extLst>
      <p:ext uri="{BB962C8B-B14F-4D97-AF65-F5344CB8AC3E}">
        <p14:creationId xmlns:p14="http://schemas.microsoft.com/office/powerpoint/2010/main" val="285395713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pPr eaLnBrk="1" hangingPunct="1"/>
            <a:r>
              <a:rPr lang="en-US" altLang="en-US" dirty="0"/>
              <a:t>Customizing via constitutional docs</a:t>
            </a:r>
            <a:br>
              <a:rPr lang="en-US" altLang="en-US" dirty="0"/>
            </a:br>
            <a:r>
              <a:rPr lang="en-US" altLang="en-US" sz="3500" dirty="0"/>
              <a:t>Limits on bylaws</a:t>
            </a:r>
            <a:endParaRPr lang="en-US" altLang="en-US" sz="3500" i="1" dirty="0"/>
          </a:p>
        </p:txBody>
      </p:sp>
      <p:sp>
        <p:nvSpPr>
          <p:cNvPr id="99331" name="Rectangle 3"/>
          <p:cNvSpPr>
            <a:spLocks noGrp="1" noChangeArrowheads="1"/>
          </p:cNvSpPr>
          <p:nvPr>
            <p:ph type="body" idx="1"/>
          </p:nvPr>
        </p:nvSpPr>
        <p:spPr>
          <a:xfrm>
            <a:off x="0" y="1447800"/>
            <a:ext cx="9144000" cy="5410200"/>
          </a:xfrm>
        </p:spPr>
        <p:txBody>
          <a:bodyPr/>
          <a:lstStyle/>
          <a:p>
            <a:pPr eaLnBrk="1" hangingPunct="1">
              <a:spcBef>
                <a:spcPct val="0"/>
              </a:spcBef>
              <a:defRPr/>
            </a:pPr>
            <a:r>
              <a:rPr lang="en-US" altLang="en-US" sz="2400" dirty="0"/>
              <a:t>Valid subject matter</a:t>
            </a:r>
          </a:p>
          <a:p>
            <a:pPr lvl="1" eaLnBrk="1" hangingPunct="1">
              <a:spcBef>
                <a:spcPct val="0"/>
              </a:spcBef>
              <a:defRPr/>
            </a:pPr>
            <a:r>
              <a:rPr lang="en-US" altLang="en-US" sz="2000" dirty="0"/>
              <a:t>DGCL 109(a): bylaws may address any subject “</a:t>
            </a:r>
            <a:r>
              <a:rPr lang="en-US" altLang="en-US" sz="2000" dirty="0">
                <a:solidFill>
                  <a:srgbClr val="00B050"/>
                </a:solidFill>
              </a:rPr>
              <a:t>not inconsistent with law or with the certificate of incorporation</a:t>
            </a:r>
            <a:r>
              <a:rPr lang="en-US" altLang="en-US" sz="2000" dirty="0"/>
              <a:t>, relating to </a:t>
            </a:r>
            <a:r>
              <a:rPr lang="en-US" altLang="en-US" sz="2000" dirty="0">
                <a:solidFill>
                  <a:srgbClr val="0070C0"/>
                </a:solidFill>
              </a:rPr>
              <a:t>the business of the corporation, the conduct of its affairs, and its rights or powers or the rights or powers of its stockholders, directors, officers or employees</a:t>
            </a:r>
            <a:r>
              <a:rPr lang="en-US" altLang="en-US" sz="2000" dirty="0"/>
              <a:t>.”</a:t>
            </a:r>
          </a:p>
          <a:p>
            <a:pPr marL="914400" lvl="1" indent="-457200" eaLnBrk="1" hangingPunct="1">
              <a:spcBef>
                <a:spcPct val="0"/>
              </a:spcBef>
              <a:buFont typeface="+mj-lt"/>
              <a:buAutoNum type="arabicPeriod"/>
              <a:defRPr/>
            </a:pPr>
            <a:r>
              <a:rPr lang="en-US" altLang="en-US" sz="2000" dirty="0">
                <a:solidFill>
                  <a:srgbClr val="00B050"/>
                </a:solidFill>
              </a:rPr>
              <a:t>Bylaws are subordinate to the law &amp; charter</a:t>
            </a:r>
          </a:p>
          <a:p>
            <a:pPr lvl="2" eaLnBrk="1" hangingPunct="1">
              <a:spcBef>
                <a:spcPct val="0"/>
              </a:spcBef>
              <a:defRPr/>
            </a:pPr>
            <a:r>
              <a:rPr lang="en-US" altLang="en-US" sz="1600" dirty="0"/>
              <a:t>So, anything that the law says should be in the charter (e.g., number of authorized shares, rights of shares) is not valid bylaw subject matter</a:t>
            </a:r>
          </a:p>
          <a:p>
            <a:pPr marL="914400" lvl="1" indent="-457200" eaLnBrk="1" hangingPunct="1">
              <a:spcBef>
                <a:spcPct val="0"/>
              </a:spcBef>
              <a:buFont typeface="+mj-lt"/>
              <a:buAutoNum type="arabicPeriod"/>
              <a:defRPr/>
            </a:pPr>
            <a:r>
              <a:rPr lang="en-US" altLang="en-US" sz="2000" dirty="0">
                <a:solidFill>
                  <a:srgbClr val="0070C0"/>
                </a:solidFill>
              </a:rPr>
              <a:t>Valid subject matter includes</a:t>
            </a:r>
          </a:p>
          <a:p>
            <a:pPr lvl="2" eaLnBrk="1" hangingPunct="1">
              <a:spcBef>
                <a:spcPct val="0"/>
              </a:spcBef>
              <a:defRPr/>
            </a:pPr>
            <a:r>
              <a:rPr lang="en-US" altLang="en-US" sz="1600" dirty="0"/>
              <a:t>Business/affairs of firm</a:t>
            </a:r>
          </a:p>
          <a:p>
            <a:pPr lvl="2" eaLnBrk="1" hangingPunct="1">
              <a:spcBef>
                <a:spcPct val="0"/>
              </a:spcBef>
              <a:defRPr/>
            </a:pPr>
            <a:r>
              <a:rPr lang="en-US" altLang="en-US" sz="1600" dirty="0"/>
              <a:t>Rights/powers of firm, SHs, directors, officers &amp; employees</a:t>
            </a:r>
          </a:p>
          <a:p>
            <a:pPr marL="914400" lvl="1" indent="-457200" eaLnBrk="1" hangingPunct="1">
              <a:spcBef>
                <a:spcPct val="0"/>
              </a:spcBef>
              <a:buFont typeface="+mj-lt"/>
              <a:buAutoNum type="arabicPeriod"/>
              <a:defRPr/>
            </a:pPr>
            <a:r>
              <a:rPr lang="en-US" altLang="en-US" sz="2000" dirty="0"/>
              <a:t>Bylaws dictate process, not substantive decisions</a:t>
            </a:r>
          </a:p>
          <a:p>
            <a:pPr marL="1147763" lvl="2" indent="-290513" eaLnBrk="1" hangingPunct="1">
              <a:spcBef>
                <a:spcPct val="0"/>
              </a:spcBef>
              <a:defRPr/>
            </a:pPr>
            <a:r>
              <a:rPr lang="en-US" altLang="en-US" sz="1600" dirty="0"/>
              <a:t>Court: “[B]</a:t>
            </a:r>
            <a:r>
              <a:rPr lang="en-US" sz="1600" dirty="0" err="1"/>
              <a:t>ylaws</a:t>
            </a:r>
            <a:r>
              <a:rPr lang="en-US" sz="1600" dirty="0"/>
              <a:t> typically do not contain substantive mandates, but direct how the corporation, the board, and its stockholders may take certain actions.”</a:t>
            </a:r>
            <a:endParaRPr lang="en-US" altLang="en-US" sz="1600" dirty="0"/>
          </a:p>
        </p:txBody>
      </p:sp>
    </p:spTree>
    <p:extLst>
      <p:ext uri="{BB962C8B-B14F-4D97-AF65-F5344CB8AC3E}">
        <p14:creationId xmlns:p14="http://schemas.microsoft.com/office/powerpoint/2010/main" val="292229890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pPr eaLnBrk="1" hangingPunct="1"/>
            <a:r>
              <a:rPr lang="en-US" altLang="en-US" dirty="0"/>
              <a:t>Customizing via constitutional docs</a:t>
            </a:r>
            <a:br>
              <a:rPr lang="en-US" altLang="en-US" dirty="0"/>
            </a:br>
            <a:r>
              <a:rPr lang="en-US" altLang="en-US" sz="3500" dirty="0"/>
              <a:t>Limits on bylaws</a:t>
            </a:r>
            <a:endParaRPr lang="en-US" altLang="en-US" sz="3500" i="1" dirty="0"/>
          </a:p>
        </p:txBody>
      </p:sp>
      <p:sp>
        <p:nvSpPr>
          <p:cNvPr id="101379" name="Rectangle 3"/>
          <p:cNvSpPr>
            <a:spLocks noGrp="1" noChangeArrowheads="1"/>
          </p:cNvSpPr>
          <p:nvPr>
            <p:ph type="body" idx="1"/>
          </p:nvPr>
        </p:nvSpPr>
        <p:spPr>
          <a:xfrm>
            <a:off x="0" y="1447800"/>
            <a:ext cx="9144000" cy="5410200"/>
          </a:xfrm>
        </p:spPr>
        <p:txBody>
          <a:bodyPr/>
          <a:lstStyle/>
          <a:p>
            <a:pPr eaLnBrk="1" hangingPunct="1">
              <a:lnSpc>
                <a:spcPct val="90000"/>
              </a:lnSpc>
              <a:spcBef>
                <a:spcPct val="0"/>
              </a:spcBef>
            </a:pPr>
            <a:r>
              <a:rPr lang="en-US" altLang="en-US" sz="2400" dirty="0"/>
              <a:t>Effect of board-adopted bylaws</a:t>
            </a:r>
          </a:p>
          <a:p>
            <a:pPr lvl="1" eaLnBrk="1" hangingPunct="1">
              <a:lnSpc>
                <a:spcPct val="90000"/>
              </a:lnSpc>
              <a:spcBef>
                <a:spcPct val="0"/>
              </a:spcBef>
            </a:pPr>
            <a:r>
              <a:rPr lang="en-US" altLang="en-US" sz="2000" dirty="0"/>
              <a:t>By law, SHs have the right to amend bylaws; board may amend bylaws only if the firm’s charter allows it</a:t>
            </a:r>
          </a:p>
          <a:p>
            <a:pPr lvl="1" eaLnBrk="1" hangingPunct="1">
              <a:lnSpc>
                <a:spcPct val="90000"/>
              </a:lnSpc>
              <a:spcBef>
                <a:spcPct val="0"/>
              </a:spcBef>
            </a:pPr>
            <a:r>
              <a:rPr lang="en-US" altLang="en-US" sz="2000" dirty="0"/>
              <a:t>The charters of Chevron and FedEx allowed the board to amend bylaws</a:t>
            </a:r>
          </a:p>
          <a:p>
            <a:pPr lvl="1" eaLnBrk="1" hangingPunct="1">
              <a:lnSpc>
                <a:spcPct val="90000"/>
              </a:lnSpc>
              <a:spcBef>
                <a:spcPct val="0"/>
              </a:spcBef>
            </a:pPr>
            <a:r>
              <a:rPr lang="en-US" altLang="en-US" sz="2000" dirty="0"/>
              <a:t>Court: Delaware law does not follow the “vested rights doctrine”, which prohibits a board from modifying bylaws in a way that diminishes SH rights without SH consent</a:t>
            </a:r>
          </a:p>
          <a:p>
            <a:pPr lvl="1" eaLnBrk="1" hangingPunct="1">
              <a:lnSpc>
                <a:spcPct val="90000"/>
              </a:lnSpc>
              <a:spcBef>
                <a:spcPct val="0"/>
              </a:spcBef>
            </a:pPr>
            <a:r>
              <a:rPr lang="en-US" altLang="en-US" sz="2000" dirty="0"/>
              <a:t>Any SH who bought shares in the company knew of the authority the board had to amend bylaws, had consented to being governed by the bylaws as may be amended by the board</a:t>
            </a:r>
          </a:p>
          <a:p>
            <a:pPr lvl="1" eaLnBrk="1" hangingPunct="1">
              <a:lnSpc>
                <a:spcPct val="90000"/>
              </a:lnSpc>
              <a:spcBef>
                <a:spcPct val="0"/>
              </a:spcBef>
            </a:pPr>
            <a:r>
              <a:rPr lang="en-US" altLang="en-US" sz="2000" dirty="0"/>
              <a:t>SHs can always repeal a board-amended bylaw they don’t like</a:t>
            </a:r>
          </a:p>
          <a:p>
            <a:pPr eaLnBrk="1" hangingPunct="1">
              <a:lnSpc>
                <a:spcPct val="90000"/>
              </a:lnSpc>
              <a:spcBef>
                <a:spcPct val="0"/>
              </a:spcBef>
            </a:pPr>
            <a:r>
              <a:rPr lang="en-US" altLang="en-US" sz="2400" dirty="0"/>
              <a:t>Potential for abuse</a:t>
            </a:r>
          </a:p>
          <a:p>
            <a:pPr lvl="1" eaLnBrk="1" hangingPunct="1">
              <a:lnSpc>
                <a:spcPct val="90000"/>
              </a:lnSpc>
              <a:spcBef>
                <a:spcPct val="0"/>
              </a:spcBef>
            </a:pPr>
            <a:r>
              <a:rPr lang="en-US" altLang="en-US" sz="2000" dirty="0"/>
              <a:t>In an earlier case (</a:t>
            </a:r>
            <a:r>
              <a:rPr lang="en-US" altLang="en-US" sz="2000" i="1" dirty="0"/>
              <a:t>CA, Inc. v. AFSCME </a:t>
            </a:r>
            <a:r>
              <a:rPr lang="en-US" altLang="en-US" sz="2000" i="1" dirty="0" err="1"/>
              <a:t>Emps</a:t>
            </a:r>
            <a:r>
              <a:rPr lang="en-US" altLang="en-US" sz="2000" i="1" dirty="0"/>
              <a:t>. Pension Plan</a:t>
            </a:r>
            <a:r>
              <a:rPr lang="en-US" altLang="en-US" sz="2000" dirty="0"/>
              <a:t> [Del.2008]), the court said a bylaw is not valid because there are many potential situations in which it would mandate actions that would violate directors’ FD</a:t>
            </a:r>
          </a:p>
          <a:p>
            <a:pPr lvl="1" eaLnBrk="1" hangingPunct="1">
              <a:lnSpc>
                <a:spcPct val="90000"/>
              </a:lnSpc>
              <a:spcBef>
                <a:spcPct val="0"/>
              </a:spcBef>
            </a:pPr>
            <a:r>
              <a:rPr lang="en-US" altLang="en-US" sz="2000" i="1" dirty="0"/>
              <a:t>Chevron</a:t>
            </a:r>
            <a:r>
              <a:rPr lang="en-US" altLang="en-US" sz="2000" dirty="0"/>
              <a:t> court clarifies that CA was a unique case &amp; doesn’t represent Del. law</a:t>
            </a:r>
          </a:p>
          <a:p>
            <a:pPr lvl="1" eaLnBrk="1" hangingPunct="1">
              <a:lnSpc>
                <a:spcPct val="90000"/>
              </a:lnSpc>
              <a:spcBef>
                <a:spcPct val="0"/>
              </a:spcBef>
            </a:pPr>
            <a:r>
              <a:rPr lang="en-US" altLang="en-US" sz="2000" dirty="0"/>
              <a:t>Bylaw is not invalidated because it can be abused; if a particular act abuses the bylaw, that act can be challenged</a:t>
            </a:r>
          </a:p>
        </p:txBody>
      </p:sp>
    </p:spTree>
    <p:extLst>
      <p:ext uri="{BB962C8B-B14F-4D97-AF65-F5344CB8AC3E}">
        <p14:creationId xmlns:p14="http://schemas.microsoft.com/office/powerpoint/2010/main" val="13661574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a:xfrm>
            <a:off x="0" y="0"/>
            <a:ext cx="9144000" cy="1295400"/>
          </a:xfrm>
        </p:spPr>
        <p:txBody>
          <a:bodyPr/>
          <a:lstStyle/>
          <a:p>
            <a:pPr algn="ctr" eaLnBrk="1" hangingPunct="1"/>
            <a:r>
              <a:rPr lang="en-US" altLang="en-US" dirty="0"/>
              <a:t>Customizing via constitutional docs</a:t>
            </a:r>
            <a:br>
              <a:rPr lang="en-US" altLang="en-US" dirty="0"/>
            </a:br>
            <a:r>
              <a:rPr lang="en-US" altLang="en-US" sz="3500" dirty="0"/>
              <a:t>Stock specifications</a:t>
            </a:r>
          </a:p>
        </p:txBody>
      </p:sp>
      <p:sp>
        <p:nvSpPr>
          <p:cNvPr id="21509" name="Rectangle 3"/>
          <p:cNvSpPr>
            <a:spLocks noGrp="1" noChangeArrowheads="1"/>
          </p:cNvSpPr>
          <p:nvPr>
            <p:ph type="body" idx="1"/>
          </p:nvPr>
        </p:nvSpPr>
        <p:spPr>
          <a:xfrm>
            <a:off x="0" y="1447800"/>
            <a:ext cx="9144000" cy="5410200"/>
          </a:xfrm>
        </p:spPr>
        <p:txBody>
          <a:bodyPr/>
          <a:lstStyle/>
          <a:p>
            <a:pPr eaLnBrk="1" hangingPunct="1">
              <a:lnSpc>
                <a:spcPct val="80000"/>
              </a:lnSpc>
              <a:spcBef>
                <a:spcPct val="0"/>
              </a:spcBef>
            </a:pPr>
            <a:r>
              <a:rPr lang="en-US" altLang="en-US" sz="2400" dirty="0"/>
              <a:t>Delaware</a:t>
            </a:r>
          </a:p>
          <a:p>
            <a:pPr lvl="1" eaLnBrk="1" hangingPunct="1">
              <a:lnSpc>
                <a:spcPct val="80000"/>
              </a:lnSpc>
              <a:spcBef>
                <a:spcPct val="0"/>
              </a:spcBef>
            </a:pPr>
            <a:r>
              <a:rPr lang="en-US" altLang="en-US" sz="2000" dirty="0"/>
              <a:t>DGCL §102(a)(4) allows corporations not to issue any stock (charter needs to state this &amp; either specify conditions of membership or that these conditions are in the bylaws)</a:t>
            </a:r>
          </a:p>
          <a:p>
            <a:pPr lvl="1" eaLnBrk="1" hangingPunct="1">
              <a:lnSpc>
                <a:spcPct val="80000"/>
              </a:lnSpc>
              <a:spcBef>
                <a:spcPct val="0"/>
              </a:spcBef>
            </a:pPr>
            <a:r>
              <a:rPr lang="en-US" altLang="en-US" sz="2000" dirty="0"/>
              <a:t>DGCL §151(a): “Every corporation may issue 1 or more classes of stock or 1 or more series of stock within any class thereof, any and all of which classes… may have such voting powers, full or limited, or no voting powers, and such [economic rights]… as shall be stated… in the certificate of incorporation… or in </a:t>
            </a:r>
            <a:r>
              <a:rPr lang="en-US" altLang="en-US" sz="1900" dirty="0"/>
              <a:t>[a board resolution] pursuant to authority expressly vested in it by its [charter].”</a:t>
            </a:r>
          </a:p>
          <a:p>
            <a:pPr lvl="1" eaLnBrk="1" hangingPunct="1">
              <a:lnSpc>
                <a:spcPct val="80000"/>
              </a:lnSpc>
              <a:spcBef>
                <a:spcPct val="0"/>
              </a:spcBef>
            </a:pPr>
            <a:r>
              <a:rPr lang="en-US" altLang="en-US" sz="2000" dirty="0"/>
              <a:t>DGCL §151(b) allows the issuance of </a:t>
            </a:r>
            <a:r>
              <a:rPr lang="en-US" altLang="en-US" sz="2000" b="1" dirty="0"/>
              <a:t>redeemable shares</a:t>
            </a:r>
            <a:r>
              <a:rPr lang="en-US" altLang="en-US" sz="2000" dirty="0"/>
              <a:t> as long as after redemption there are still shares with full voting powers</a:t>
            </a:r>
          </a:p>
          <a:p>
            <a:pPr lvl="1" eaLnBrk="1" hangingPunct="1">
              <a:lnSpc>
                <a:spcPct val="80000"/>
              </a:lnSpc>
              <a:spcBef>
                <a:spcPct val="0"/>
              </a:spcBef>
            </a:pPr>
            <a:r>
              <a:rPr lang="en-US" altLang="en-US" sz="2000" dirty="0"/>
              <a:t>DGCL §151(e) allows the issuance of </a:t>
            </a:r>
            <a:r>
              <a:rPr lang="en-US" altLang="en-US" sz="2000" b="1" dirty="0"/>
              <a:t>convertible shares</a:t>
            </a:r>
          </a:p>
          <a:p>
            <a:pPr eaLnBrk="1" hangingPunct="1">
              <a:lnSpc>
                <a:spcPct val="80000"/>
              </a:lnSpc>
              <a:spcBef>
                <a:spcPct val="0"/>
              </a:spcBef>
            </a:pPr>
            <a:r>
              <a:rPr lang="en-US" altLang="en-US" sz="2400" dirty="0"/>
              <a:t>MBCA</a:t>
            </a:r>
          </a:p>
          <a:p>
            <a:pPr lvl="1" eaLnBrk="1" hangingPunct="1">
              <a:lnSpc>
                <a:spcPct val="80000"/>
              </a:lnSpc>
              <a:spcBef>
                <a:spcPct val="0"/>
              </a:spcBef>
            </a:pPr>
            <a:r>
              <a:rPr lang="en-US" altLang="en-US" sz="2000" dirty="0"/>
              <a:t>MBCA §6.01(b) – “Minimum requirements”:</a:t>
            </a:r>
          </a:p>
          <a:p>
            <a:pPr lvl="2" eaLnBrk="1" hangingPunct="1">
              <a:lnSpc>
                <a:spcPct val="80000"/>
              </a:lnSpc>
              <a:spcBef>
                <a:spcPct val="0"/>
              </a:spcBef>
            </a:pPr>
            <a:r>
              <a:rPr lang="en-US" altLang="en-US" sz="1900" dirty="0"/>
              <a:t>At least one class of shares with unlimited voting rights</a:t>
            </a:r>
          </a:p>
          <a:p>
            <a:pPr lvl="2" eaLnBrk="1" hangingPunct="1">
              <a:lnSpc>
                <a:spcPct val="80000"/>
              </a:lnSpc>
              <a:spcBef>
                <a:spcPct val="0"/>
              </a:spcBef>
            </a:pPr>
            <a:r>
              <a:rPr lang="en-US" altLang="en-US" sz="1900" dirty="0"/>
              <a:t>At least one class of shares with a residual claim (i.e., the right to receive the net assets of the corporation upon dissolution) – doesn’t have to be the class with unlimited voting rights</a:t>
            </a:r>
          </a:p>
          <a:p>
            <a:pPr lvl="1" eaLnBrk="1" hangingPunct="1">
              <a:lnSpc>
                <a:spcPct val="80000"/>
              </a:lnSpc>
              <a:spcBef>
                <a:spcPct val="0"/>
              </a:spcBef>
            </a:pPr>
            <a:r>
              <a:rPr lang="en-US" altLang="en-US" sz="2000" dirty="0"/>
              <a:t>MBCA §6.01(c) – Authorizes non-voting stock, convertible stock, and other characteristics of stock</a:t>
            </a:r>
            <a:endParaRPr lang="en-US" altLang="en-US" sz="2400" dirty="0"/>
          </a:p>
        </p:txBody>
      </p:sp>
    </p:spTree>
    <p:extLst>
      <p:ext uri="{BB962C8B-B14F-4D97-AF65-F5344CB8AC3E}">
        <p14:creationId xmlns:p14="http://schemas.microsoft.com/office/powerpoint/2010/main" val="80074946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dirty="0"/>
              <a:t>Customizing via constitutional docs</a:t>
            </a:r>
            <a:br>
              <a:rPr lang="en-US" altLang="en-US" dirty="0"/>
            </a:br>
            <a:r>
              <a:rPr lang="en-US" altLang="en-US" sz="3500" dirty="0"/>
              <a:t>Stock specifications</a:t>
            </a:r>
          </a:p>
        </p:txBody>
      </p:sp>
      <p:sp>
        <p:nvSpPr>
          <p:cNvPr id="20483" name="Rectangle 3"/>
          <p:cNvSpPr>
            <a:spLocks noGrp="1" noChangeArrowheads="1"/>
          </p:cNvSpPr>
          <p:nvPr>
            <p:ph type="body" idx="1"/>
          </p:nvPr>
        </p:nvSpPr>
        <p:spPr>
          <a:xfrm>
            <a:off x="0" y="1447800"/>
            <a:ext cx="9144000" cy="5410200"/>
          </a:xfrm>
        </p:spPr>
        <p:txBody>
          <a:bodyPr/>
          <a:lstStyle/>
          <a:p>
            <a:pPr eaLnBrk="1" hangingPunct="1">
              <a:lnSpc>
                <a:spcPct val="90000"/>
              </a:lnSpc>
              <a:spcBef>
                <a:spcPct val="0"/>
              </a:spcBef>
            </a:pPr>
            <a:r>
              <a:rPr lang="en-US" altLang="en-US" sz="2400" b="1" dirty="0"/>
              <a:t>Authorized shares</a:t>
            </a:r>
            <a:r>
              <a:rPr lang="en-US" altLang="en-US" sz="2400" dirty="0"/>
              <a:t>: Maximum # of shares corporation can have</a:t>
            </a:r>
          </a:p>
          <a:p>
            <a:pPr lvl="1" eaLnBrk="1" hangingPunct="1">
              <a:lnSpc>
                <a:spcPct val="90000"/>
              </a:lnSpc>
              <a:spcBef>
                <a:spcPct val="0"/>
              </a:spcBef>
            </a:pPr>
            <a:r>
              <a:rPr lang="en-US" altLang="en-US" sz="2000" dirty="0"/>
              <a:t>Board has authority to issue shares, up to the authorized number (DGCL §161)</a:t>
            </a:r>
          </a:p>
          <a:p>
            <a:pPr lvl="1" eaLnBrk="1" hangingPunct="1">
              <a:lnSpc>
                <a:spcPct val="90000"/>
              </a:lnSpc>
              <a:spcBef>
                <a:spcPct val="0"/>
              </a:spcBef>
            </a:pPr>
            <a:r>
              <a:rPr lang="en-US" altLang="en-US" sz="2000" dirty="0">
                <a:solidFill>
                  <a:srgbClr val="FF0000"/>
                </a:solidFill>
              </a:rPr>
              <a:t>What purpose do authorized shares serve? </a:t>
            </a:r>
            <a:r>
              <a:rPr lang="en-US" altLang="en-US" sz="2000" dirty="0"/>
              <a:t>(Note: number of authorized shares must be specified in charter; changes to charter require both board &amp; SH vote)</a:t>
            </a:r>
          </a:p>
          <a:p>
            <a:pPr eaLnBrk="1" hangingPunct="1">
              <a:lnSpc>
                <a:spcPct val="90000"/>
              </a:lnSpc>
              <a:spcBef>
                <a:spcPct val="0"/>
              </a:spcBef>
            </a:pPr>
            <a:r>
              <a:rPr lang="en-US" altLang="en-US" sz="2400" b="1" dirty="0"/>
              <a:t>Outstanding shares</a:t>
            </a:r>
            <a:r>
              <a:rPr lang="en-US" altLang="en-US" sz="2400" dirty="0"/>
              <a:t>: # of shares </a:t>
            </a:r>
            <a:r>
              <a:rPr lang="en-US" altLang="en-US" sz="2400" dirty="0" err="1"/>
              <a:t>corp</a:t>
            </a:r>
            <a:r>
              <a:rPr lang="en-US" altLang="en-US" sz="2400" dirty="0"/>
              <a:t> issued (&amp; not repurchased)</a:t>
            </a:r>
          </a:p>
          <a:p>
            <a:pPr eaLnBrk="1" hangingPunct="1">
              <a:lnSpc>
                <a:spcPct val="90000"/>
              </a:lnSpc>
              <a:spcBef>
                <a:spcPct val="0"/>
              </a:spcBef>
            </a:pPr>
            <a:r>
              <a:rPr lang="en-US" altLang="en-US" sz="2400" b="1" dirty="0"/>
              <a:t>Authorized but unissued shares</a:t>
            </a:r>
            <a:r>
              <a:rPr lang="en-US" altLang="en-US" sz="2400" dirty="0"/>
              <a:t>: Shares that are authorized but have not been issued by the firm (or were issued &amp; repurchased)</a:t>
            </a:r>
          </a:p>
          <a:p>
            <a:pPr lvl="1" eaLnBrk="1" hangingPunct="1">
              <a:lnSpc>
                <a:spcPct val="90000"/>
              </a:lnSpc>
              <a:spcBef>
                <a:spcPct val="0"/>
              </a:spcBef>
            </a:pPr>
            <a:r>
              <a:rPr lang="en-US" altLang="en-US" sz="2000" dirty="0"/>
              <a:t>Example: Acme’s charter says it has 1,000 authorized shares. Acme’s board issues 200 shares to investors. Acme now has 1,000 authorized shares, 200 outstanding shares, 800 authorized but unissued shares</a:t>
            </a:r>
          </a:p>
          <a:p>
            <a:pPr eaLnBrk="1" hangingPunct="1">
              <a:lnSpc>
                <a:spcPct val="90000"/>
              </a:lnSpc>
              <a:spcBef>
                <a:spcPct val="0"/>
              </a:spcBef>
            </a:pPr>
            <a:r>
              <a:rPr lang="en-US" altLang="en-US" sz="2400" b="1" dirty="0"/>
              <a:t>Treasury shares</a:t>
            </a:r>
            <a:r>
              <a:rPr lang="en-US" altLang="en-US" sz="2400" dirty="0"/>
              <a:t> (DGCL): shares that have been issued in the past, but later repurchased by the issuing corporation</a:t>
            </a:r>
          </a:p>
          <a:p>
            <a:pPr lvl="1" eaLnBrk="1" hangingPunct="1">
              <a:lnSpc>
                <a:spcPct val="90000"/>
              </a:lnSpc>
              <a:spcBef>
                <a:spcPct val="0"/>
              </a:spcBef>
            </a:pPr>
            <a:r>
              <a:rPr lang="en-US" altLang="en-US" sz="2000" dirty="0"/>
              <a:t>Example: Acme Corp. now repurchases 50 of its 200 outstanding shares. After purchase, it has 1,000 authorized shares, 150 outstanding shares, 50 treasury shares, 800 authorized but unissued shares</a:t>
            </a:r>
          </a:p>
          <a:p>
            <a:pPr lvl="1" eaLnBrk="1" hangingPunct="1">
              <a:lnSpc>
                <a:spcPct val="90000"/>
              </a:lnSpc>
              <a:spcBef>
                <a:spcPct val="0"/>
              </a:spcBef>
            </a:pPr>
            <a:r>
              <a:rPr lang="en-US" altLang="en-US" sz="2000" dirty="0"/>
              <a:t>MBCA classifies treasury shares as authorized but unissued shares </a:t>
            </a:r>
            <a:r>
              <a:rPr lang="en-US" altLang="en-US" sz="1500" dirty="0"/>
              <a:t>(MBCA §6.31(a))</a:t>
            </a:r>
          </a:p>
          <a:p>
            <a:pPr lvl="2" eaLnBrk="1" hangingPunct="1">
              <a:lnSpc>
                <a:spcPct val="90000"/>
              </a:lnSpc>
              <a:spcBef>
                <a:spcPct val="0"/>
              </a:spcBef>
            </a:pPr>
            <a:r>
              <a:rPr lang="en-US" altLang="en-US" sz="1900" dirty="0"/>
              <a:t>I.e., Acme has 1,000 authorized shares, 150 outstanding shares, 850 authorized but unissued shares</a:t>
            </a:r>
          </a:p>
        </p:txBody>
      </p:sp>
    </p:spTree>
    <p:extLst>
      <p:ext uri="{BB962C8B-B14F-4D97-AF65-F5344CB8AC3E}">
        <p14:creationId xmlns:p14="http://schemas.microsoft.com/office/powerpoint/2010/main" val="5458105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2"/>
          <p:cNvSpPr>
            <a:spLocks noGrp="1" noChangeArrowheads="1"/>
          </p:cNvSpPr>
          <p:nvPr>
            <p:ph type="title"/>
          </p:nvPr>
        </p:nvSpPr>
        <p:spPr>
          <a:xfrm>
            <a:off x="0" y="0"/>
            <a:ext cx="9144000" cy="1295400"/>
          </a:xfrm>
        </p:spPr>
        <p:txBody>
          <a:bodyPr/>
          <a:lstStyle/>
          <a:p>
            <a:pPr algn="ctr" eaLnBrk="1" hangingPunct="1"/>
            <a:r>
              <a:rPr lang="en-US" altLang="en-US" dirty="0"/>
              <a:t>Customizing via constitutional docs</a:t>
            </a:r>
            <a:br>
              <a:rPr lang="en-US" altLang="en-US" dirty="0"/>
            </a:br>
            <a:r>
              <a:rPr lang="en-US" altLang="en-US" sz="3500" dirty="0"/>
              <a:t>Policy on customizing control rights</a:t>
            </a:r>
          </a:p>
        </p:txBody>
      </p:sp>
      <p:sp>
        <p:nvSpPr>
          <p:cNvPr id="23557"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dirty="0"/>
              <a:t>Hypo 1: Acme Corp. has only one class of stock. SHs are entitled to dividends (if board authorizes dividend distribution) &amp; to Acme’s net assets upon dissolution, but not entitled to vote</a:t>
            </a:r>
          </a:p>
          <a:p>
            <a:pPr lvl="1" eaLnBrk="1" hangingPunct="1">
              <a:spcBef>
                <a:spcPct val="0"/>
              </a:spcBef>
            </a:pPr>
            <a:r>
              <a:rPr lang="en-US" altLang="en-US" sz="2000" dirty="0">
                <a:solidFill>
                  <a:srgbClr val="FF0000"/>
                </a:solidFill>
              </a:rPr>
              <a:t>Is this permitted by MBCA §6.01?</a:t>
            </a:r>
          </a:p>
          <a:p>
            <a:pPr lvl="1" eaLnBrk="1" hangingPunct="1">
              <a:spcBef>
                <a:spcPct val="0"/>
              </a:spcBef>
            </a:pPr>
            <a:r>
              <a:rPr lang="en-US" altLang="en-US" sz="2000" dirty="0">
                <a:solidFill>
                  <a:srgbClr val="FF0000"/>
                </a:solidFill>
              </a:rPr>
              <a:t>Are there any risks to this capital structure?</a:t>
            </a:r>
            <a:endParaRPr lang="en-US" altLang="en-US" sz="2000" dirty="0"/>
          </a:p>
          <a:p>
            <a:pPr eaLnBrk="1" hangingPunct="1">
              <a:spcBef>
                <a:spcPct val="0"/>
              </a:spcBef>
            </a:pPr>
            <a:r>
              <a:rPr lang="en-US" altLang="en-US" sz="2400" dirty="0"/>
              <a:t>Hypo 2: Acme has instead two classes of stock</a:t>
            </a:r>
          </a:p>
          <a:p>
            <a:pPr lvl="1" eaLnBrk="1" hangingPunct="1">
              <a:spcBef>
                <a:spcPct val="0"/>
              </a:spcBef>
            </a:pPr>
            <a:r>
              <a:rPr lang="en-US" altLang="en-US" sz="2000" dirty="0"/>
              <a:t>Class A shares are the same as in the above hypo (entitled to dividends &amp; net assets upon dissolution, but not entitled to vote)</a:t>
            </a:r>
          </a:p>
          <a:p>
            <a:pPr lvl="1" eaLnBrk="1" hangingPunct="1">
              <a:spcBef>
                <a:spcPct val="0"/>
              </a:spcBef>
            </a:pPr>
            <a:r>
              <a:rPr lang="en-US" altLang="en-US" sz="2000" dirty="0"/>
              <a:t>Class B shareholders have the same rights as Class A, except that each Class B share also has one vote</a:t>
            </a:r>
          </a:p>
          <a:p>
            <a:pPr lvl="1" eaLnBrk="1" hangingPunct="1">
              <a:spcBef>
                <a:spcPct val="0"/>
              </a:spcBef>
            </a:pPr>
            <a:r>
              <a:rPr lang="en-US" altLang="en-US" sz="2000" dirty="0">
                <a:solidFill>
                  <a:srgbClr val="FF0000"/>
                </a:solidFill>
              </a:rPr>
              <a:t>Is this permitted by MBCA §6.01?</a:t>
            </a:r>
          </a:p>
          <a:p>
            <a:pPr lvl="1" eaLnBrk="1" hangingPunct="1">
              <a:spcBef>
                <a:spcPct val="0"/>
              </a:spcBef>
            </a:pPr>
            <a:r>
              <a:rPr lang="en-US" altLang="en-US" sz="2000" dirty="0">
                <a:solidFill>
                  <a:srgbClr val="FF0000"/>
                </a:solidFill>
              </a:rPr>
              <a:t>Are there any risks to this capital structure?</a:t>
            </a:r>
            <a:endParaRPr lang="en-US" altLang="en-US" sz="2100" dirty="0"/>
          </a:p>
        </p:txBody>
      </p:sp>
    </p:spTree>
    <p:extLst>
      <p:ext uri="{BB962C8B-B14F-4D97-AF65-F5344CB8AC3E}">
        <p14:creationId xmlns:p14="http://schemas.microsoft.com/office/powerpoint/2010/main" val="85812332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2"/>
          <p:cNvSpPr>
            <a:spLocks noGrp="1" noChangeArrowheads="1"/>
          </p:cNvSpPr>
          <p:nvPr>
            <p:ph type="title"/>
          </p:nvPr>
        </p:nvSpPr>
        <p:spPr>
          <a:xfrm>
            <a:off x="0" y="0"/>
            <a:ext cx="9144000" cy="1295400"/>
          </a:xfrm>
        </p:spPr>
        <p:txBody>
          <a:bodyPr/>
          <a:lstStyle/>
          <a:p>
            <a:pPr eaLnBrk="1" hangingPunct="1"/>
            <a:r>
              <a:rPr lang="en-US" altLang="en-US" dirty="0"/>
              <a:t>Customizing via constitutional docs</a:t>
            </a:r>
            <a:br>
              <a:rPr lang="en-US" altLang="en-US" dirty="0"/>
            </a:br>
            <a:r>
              <a:rPr lang="en-US" altLang="en-US" sz="3500" dirty="0"/>
              <a:t>Policy on customizing control rights</a:t>
            </a:r>
          </a:p>
        </p:txBody>
      </p:sp>
      <p:sp>
        <p:nvSpPr>
          <p:cNvPr id="24581"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dirty="0"/>
              <a:t>Can the market protect itself?</a:t>
            </a:r>
          </a:p>
          <a:p>
            <a:pPr lvl="1" eaLnBrk="1" hangingPunct="1">
              <a:spcBef>
                <a:spcPct val="0"/>
              </a:spcBef>
            </a:pPr>
            <a:r>
              <a:rPr lang="en-US" altLang="en-US" sz="2000" dirty="0"/>
              <a:t>Abe is offered Acme non-voting shares; economic value of 1 Acme share is $10</a:t>
            </a:r>
          </a:p>
          <a:p>
            <a:pPr lvl="1" eaLnBrk="1" hangingPunct="1">
              <a:spcBef>
                <a:spcPct val="0"/>
              </a:spcBef>
            </a:pPr>
            <a:r>
              <a:rPr lang="en-US" altLang="en-US" sz="2000" dirty="0"/>
              <a:t>Abe thinks Acme’s directors are a bunch of thieves</a:t>
            </a:r>
          </a:p>
          <a:p>
            <a:pPr lvl="2" eaLnBrk="1" hangingPunct="1">
              <a:spcBef>
                <a:spcPct val="0"/>
              </a:spcBef>
            </a:pPr>
            <a:r>
              <a:rPr lang="en-US" altLang="en-US" sz="1900" dirty="0"/>
              <a:t>Abe estimates that they will “steal” $10M ($1/share)</a:t>
            </a:r>
          </a:p>
          <a:p>
            <a:pPr lvl="2" eaLnBrk="1" hangingPunct="1">
              <a:spcBef>
                <a:spcPct val="0"/>
              </a:spcBef>
            </a:pPr>
            <a:r>
              <a:rPr lang="en-US" altLang="en-US" sz="1900" dirty="0"/>
              <a:t>Abe agrees to buy a share for $9 ($10-$1 stolen)</a:t>
            </a:r>
          </a:p>
          <a:p>
            <a:pPr lvl="1" eaLnBrk="1" hangingPunct="1">
              <a:spcBef>
                <a:spcPct val="0"/>
              </a:spcBef>
            </a:pPr>
            <a:r>
              <a:rPr lang="en-US" altLang="en-US" sz="2000" dirty="0"/>
              <a:t>If SH can assess the decrease in share value caused by the inability to keep board accountable, then there’s no harm from non-voting shares</a:t>
            </a:r>
          </a:p>
          <a:p>
            <a:pPr lvl="2" eaLnBrk="1" hangingPunct="1">
              <a:spcBef>
                <a:spcPct val="0"/>
              </a:spcBef>
            </a:pPr>
            <a:r>
              <a:rPr lang="en-US" altLang="en-US" sz="1900" dirty="0"/>
              <a:t>SH pay a price proportionate to their (limited) rights</a:t>
            </a:r>
          </a:p>
          <a:p>
            <a:pPr lvl="2" eaLnBrk="1" hangingPunct="1">
              <a:spcBef>
                <a:spcPct val="0"/>
              </a:spcBef>
            </a:pPr>
            <a:r>
              <a:rPr lang="en-US" altLang="en-US" sz="1900" dirty="0"/>
              <a:t>Companies who want to raise capital more cheaply can give voting rights to SH &amp; receive a higher price per share</a:t>
            </a:r>
          </a:p>
          <a:p>
            <a:pPr lvl="1" eaLnBrk="1" hangingPunct="1">
              <a:spcBef>
                <a:spcPct val="0"/>
              </a:spcBef>
            </a:pPr>
            <a:r>
              <a:rPr lang="en-US" altLang="en-US" sz="2000" dirty="0">
                <a:solidFill>
                  <a:srgbClr val="FF0000"/>
                </a:solidFill>
              </a:rPr>
              <a:t>Can SH assess the harm from an unaccountable board?</a:t>
            </a:r>
            <a:endParaRPr lang="en-US" altLang="en-US" sz="2000" dirty="0"/>
          </a:p>
          <a:p>
            <a:pPr eaLnBrk="1" hangingPunct="1">
              <a:spcBef>
                <a:spcPts val="0"/>
              </a:spcBef>
            </a:pPr>
            <a:r>
              <a:rPr lang="en-US" altLang="en-US" sz="2400" dirty="0"/>
              <a:t>Does FD suffice?</a:t>
            </a:r>
          </a:p>
          <a:p>
            <a:pPr lvl="1" eaLnBrk="1" hangingPunct="1">
              <a:spcBef>
                <a:spcPts val="0"/>
              </a:spcBef>
            </a:pPr>
            <a:r>
              <a:rPr lang="en-US" altLang="en-US" sz="2000" dirty="0"/>
              <a:t>Suppose that there is no way to assess the discount for lacking the ability to keep the board accountable. Nonetheless, a board action that is not in SHs’ interest violates directors’ FD.</a:t>
            </a:r>
          </a:p>
          <a:p>
            <a:pPr lvl="1" eaLnBrk="1" hangingPunct="1">
              <a:spcBef>
                <a:spcPts val="0"/>
              </a:spcBef>
            </a:pPr>
            <a:r>
              <a:rPr lang="en-US" altLang="en-US" sz="2000" dirty="0">
                <a:solidFill>
                  <a:srgbClr val="FF0000"/>
                </a:solidFill>
              </a:rPr>
              <a:t>Isn’t it enough to give SHs right to sue the board for breach of FD?</a:t>
            </a:r>
            <a:endParaRPr lang="en-US" altLang="en-US" sz="2400" dirty="0"/>
          </a:p>
        </p:txBody>
      </p:sp>
    </p:spTree>
    <p:extLst>
      <p:ext uri="{BB962C8B-B14F-4D97-AF65-F5344CB8AC3E}">
        <p14:creationId xmlns:p14="http://schemas.microsoft.com/office/powerpoint/2010/main" val="145235082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Rectangle 2"/>
          <p:cNvSpPr>
            <a:spLocks noGrp="1" noChangeArrowheads="1"/>
          </p:cNvSpPr>
          <p:nvPr>
            <p:ph type="title"/>
          </p:nvPr>
        </p:nvSpPr>
        <p:spPr>
          <a:xfrm>
            <a:off x="0" y="0"/>
            <a:ext cx="9144000" cy="1295400"/>
          </a:xfrm>
        </p:spPr>
        <p:txBody>
          <a:bodyPr/>
          <a:lstStyle/>
          <a:p>
            <a:pPr eaLnBrk="1" hangingPunct="1"/>
            <a:r>
              <a:rPr lang="en-US" altLang="en-US" dirty="0"/>
              <a:t>Customizing via constitutional docs</a:t>
            </a:r>
            <a:br>
              <a:rPr lang="en-US" altLang="en-US" dirty="0"/>
            </a:br>
            <a:r>
              <a:rPr lang="en-US" altLang="en-US" sz="3500" dirty="0"/>
              <a:t>Policy on customizing control rights</a:t>
            </a:r>
            <a:endParaRPr lang="en-US" altLang="en-US" dirty="0"/>
          </a:p>
        </p:txBody>
      </p:sp>
      <p:sp>
        <p:nvSpPr>
          <p:cNvPr id="26629" name="Rectangle 3"/>
          <p:cNvSpPr>
            <a:spLocks noGrp="1" noChangeArrowheads="1"/>
          </p:cNvSpPr>
          <p:nvPr>
            <p:ph type="body" idx="1"/>
          </p:nvPr>
        </p:nvSpPr>
        <p:spPr>
          <a:xfrm>
            <a:off x="0" y="1447800"/>
            <a:ext cx="9144000" cy="5410200"/>
          </a:xfrm>
        </p:spPr>
        <p:txBody>
          <a:bodyPr/>
          <a:lstStyle/>
          <a:p>
            <a:pPr eaLnBrk="1" hangingPunct="1">
              <a:spcBef>
                <a:spcPts val="0"/>
              </a:spcBef>
            </a:pPr>
            <a:r>
              <a:rPr lang="en-US" altLang="en-US" sz="2400" dirty="0"/>
              <a:t>If we can’t trust the market to protect itself &amp; we can’t trust FD to protect nonvoting SHs, why not prohibit nonvoting shares?</a:t>
            </a:r>
          </a:p>
          <a:p>
            <a:pPr lvl="1" eaLnBrk="1" hangingPunct="1">
              <a:spcBef>
                <a:spcPts val="0"/>
              </a:spcBef>
            </a:pPr>
            <a:r>
              <a:rPr lang="en-US" altLang="en-US" sz="2000" dirty="0"/>
              <a:t>Can still bypass with “</a:t>
            </a:r>
            <a:r>
              <a:rPr lang="en-US" altLang="en-US" sz="2000" dirty="0" err="1"/>
              <a:t>supervoting</a:t>
            </a:r>
            <a:r>
              <a:rPr lang="en-US" altLang="en-US" sz="2000" dirty="0"/>
              <a:t>” shares</a:t>
            </a:r>
          </a:p>
          <a:p>
            <a:pPr lvl="2" eaLnBrk="1" hangingPunct="1">
              <a:spcBef>
                <a:spcPts val="0"/>
              </a:spcBef>
            </a:pPr>
            <a:r>
              <a:rPr lang="en-US" altLang="en-US" sz="1900" dirty="0"/>
              <a:t>E.g., 1 class A share has 1 vote; 1 class B share has 1M votes</a:t>
            </a:r>
          </a:p>
          <a:p>
            <a:pPr lvl="1" eaLnBrk="1" hangingPunct="1">
              <a:spcBef>
                <a:spcPts val="0"/>
              </a:spcBef>
            </a:pPr>
            <a:r>
              <a:rPr lang="en-US" altLang="en-US" sz="2000" dirty="0"/>
              <a:t>So why not require each share to have equal voting power (“1 share, 1 vote”)?</a:t>
            </a:r>
          </a:p>
          <a:p>
            <a:pPr eaLnBrk="1" hangingPunct="1">
              <a:spcBef>
                <a:spcPct val="0"/>
              </a:spcBef>
            </a:pPr>
            <a:r>
              <a:rPr lang="en-US" altLang="en-US" sz="2400" dirty="0"/>
              <a:t>Equal voting power: SEC’s attempt</a:t>
            </a:r>
          </a:p>
          <a:p>
            <a:pPr lvl="1" eaLnBrk="1" hangingPunct="1">
              <a:spcBef>
                <a:spcPct val="0"/>
              </a:spcBef>
            </a:pPr>
            <a:r>
              <a:rPr lang="en-US" altLang="en-US" sz="2000" dirty="0"/>
              <a:t>In 1988, the SEC adopted Rule 19c-4, prohibiting any stock exchange or mutual securities association from listing any stock of a corporation that takes any action to the effect of nullifying, restricting or disparately reducing the per share voting rights of existing common SH.</a:t>
            </a:r>
          </a:p>
          <a:p>
            <a:pPr lvl="1" eaLnBrk="1" hangingPunct="1">
              <a:spcBef>
                <a:spcPct val="0"/>
              </a:spcBef>
            </a:pPr>
            <a:r>
              <a:rPr lang="en-US" altLang="en-US" sz="2000" i="1" dirty="0"/>
              <a:t>The Business Roundtable v. SEC</a:t>
            </a:r>
            <a:r>
              <a:rPr lang="en-US" altLang="en-US" sz="2000" dirty="0"/>
              <a:t> (D.C. Cir., 1990): Court vacates the rule on the ground that it exceeds SEC’s authority</a:t>
            </a:r>
          </a:p>
          <a:p>
            <a:pPr lvl="2" eaLnBrk="1" hangingPunct="1">
              <a:spcBef>
                <a:spcPct val="0"/>
              </a:spcBef>
            </a:pPr>
            <a:r>
              <a:rPr lang="en-US" altLang="en-US" sz="1900" dirty="0"/>
              <a:t>SEC instead informally pressures stock exchanges to adopt similar requirements in their listing rules</a:t>
            </a:r>
          </a:p>
          <a:p>
            <a:pPr eaLnBrk="1" hangingPunct="1">
              <a:spcBef>
                <a:spcPct val="0"/>
              </a:spcBef>
            </a:pPr>
            <a:r>
              <a:rPr lang="en-US" altLang="en-US" sz="2400" dirty="0"/>
              <a:t>But does an equal voting power rule solve the problem?</a:t>
            </a:r>
          </a:p>
        </p:txBody>
      </p:sp>
    </p:spTree>
    <p:extLst>
      <p:ext uri="{BB962C8B-B14F-4D97-AF65-F5344CB8AC3E}">
        <p14:creationId xmlns:p14="http://schemas.microsoft.com/office/powerpoint/2010/main" val="494967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25" name="Rectangle 2"/>
          <p:cNvSpPr>
            <a:spLocks noGrp="1" noChangeArrowheads="1"/>
          </p:cNvSpPr>
          <p:nvPr>
            <p:ph type="title" idx="4294967295"/>
          </p:nvPr>
        </p:nvSpPr>
        <p:spPr/>
        <p:txBody>
          <a:bodyPr/>
          <a:lstStyle/>
          <a:p>
            <a:pPr eaLnBrk="1" hangingPunct="1"/>
            <a:r>
              <a:rPr lang="en-US" altLang="en-US" dirty="0"/>
              <a:t>Private paternalism</a:t>
            </a:r>
            <a:br>
              <a:rPr lang="en-US" altLang="en-US" dirty="0"/>
            </a:br>
            <a:r>
              <a:rPr lang="en-US" altLang="en-US" sz="3500" dirty="0"/>
              <a:t>Solutions to minimizing the agency problem</a:t>
            </a:r>
          </a:p>
        </p:txBody>
      </p:sp>
      <p:graphicFrame>
        <p:nvGraphicFramePr>
          <p:cNvPr id="6" name="Table 5"/>
          <p:cNvGraphicFramePr>
            <a:graphicFrameLocks noGrp="1"/>
          </p:cNvGraphicFramePr>
          <p:nvPr>
            <p:extLst>
              <p:ext uri="{D42A27DB-BD31-4B8C-83A1-F6EECF244321}">
                <p14:modId xmlns:p14="http://schemas.microsoft.com/office/powerpoint/2010/main" val="1807460707"/>
              </p:ext>
            </p:extLst>
          </p:nvPr>
        </p:nvGraphicFramePr>
        <p:xfrm>
          <a:off x="0" y="1501900"/>
          <a:ext cx="9144000" cy="3383280"/>
        </p:xfrm>
        <a:graphic>
          <a:graphicData uri="http://schemas.openxmlformats.org/drawingml/2006/table">
            <a:tbl>
              <a:tblPr firstRow="1" bandRow="1">
                <a:tableStyleId>{22838BEF-8BB2-4498-84A7-C5851F593DF1}</a:tableStyleId>
              </a:tblPr>
              <a:tblGrid>
                <a:gridCol w="4038600">
                  <a:extLst>
                    <a:ext uri="{9D8B030D-6E8A-4147-A177-3AD203B41FA5}">
                      <a16:colId xmlns:a16="http://schemas.microsoft.com/office/drawing/2014/main" val="20000"/>
                    </a:ext>
                  </a:extLst>
                </a:gridCol>
                <a:gridCol w="5105400">
                  <a:extLst>
                    <a:ext uri="{9D8B030D-6E8A-4147-A177-3AD203B41FA5}">
                      <a16:colId xmlns:a16="http://schemas.microsoft.com/office/drawing/2014/main" val="20001"/>
                    </a:ext>
                  </a:extLst>
                </a:gridCol>
              </a:tblGrid>
              <a:tr h="358775">
                <a:tc>
                  <a:txBody>
                    <a:bodyPr/>
                    <a:lstStyle/>
                    <a:p>
                      <a:pPr marL="0" marR="0" algn="l">
                        <a:lnSpc>
                          <a:spcPct val="100000"/>
                        </a:lnSpc>
                        <a:spcBef>
                          <a:spcPts val="0"/>
                        </a:spcBef>
                        <a:spcAft>
                          <a:spcPts val="0"/>
                        </a:spcAft>
                      </a:pPr>
                      <a:r>
                        <a:rPr lang="en-US" sz="1800" b="1" u="sng" dirty="0">
                          <a:effectLst/>
                        </a:rPr>
                        <a:t>Bonding</a:t>
                      </a:r>
                      <a:r>
                        <a:rPr lang="en-US" sz="1800" b="1" dirty="0">
                          <a:effectLst/>
                        </a:rPr>
                        <a:t>: Align A’s welfare with B’s welfare</a:t>
                      </a:r>
                      <a:endParaRPr lang="en-US" sz="1800" b="1" dirty="0">
                        <a:effectLst/>
                        <a:latin typeface="Times New Roman" panose="02020603050405020304" pitchFamily="18" charset="0"/>
                        <a:ea typeface="Calibri" panose="020F0502020204030204" pitchFamily="34" charset="0"/>
                        <a:cs typeface="Arial" panose="020B0604020202020204" pitchFamily="34" charset="0"/>
                      </a:endParaRPr>
                    </a:p>
                  </a:txBody>
                  <a:tcPr>
                    <a:solidFill>
                      <a:schemeClr val="accent3">
                        <a:lumMod val="60000"/>
                        <a:lumOff val="40000"/>
                      </a:schemeClr>
                    </a:solidFill>
                  </a:tcPr>
                </a:tc>
                <a:tc>
                  <a:txBody>
                    <a:bodyPr/>
                    <a:lstStyle/>
                    <a:p>
                      <a:pPr marL="0" marR="0" algn="l">
                        <a:lnSpc>
                          <a:spcPct val="100000"/>
                        </a:lnSpc>
                        <a:spcBef>
                          <a:spcPts val="0"/>
                        </a:spcBef>
                        <a:spcAft>
                          <a:spcPts val="0"/>
                        </a:spcAft>
                      </a:pPr>
                      <a:r>
                        <a:rPr lang="en-US" sz="1800" b="1" dirty="0">
                          <a:effectLst/>
                        </a:rPr>
                        <a:t>Morality/identity</a:t>
                      </a:r>
                      <a:br>
                        <a:rPr lang="en-US" sz="1800" b="1" dirty="0">
                          <a:effectLst/>
                        </a:rPr>
                      </a:br>
                      <a:r>
                        <a:rPr lang="en-US" sz="1800" b="1" dirty="0">
                          <a:effectLst/>
                        </a:rPr>
                        <a:t>Joint ownership/performance-based compensation</a:t>
                      </a:r>
                      <a:endParaRPr lang="en-US" sz="1800" b="1" dirty="0">
                        <a:effectLst/>
                        <a:latin typeface="Times New Roman" panose="02020603050405020304" pitchFamily="18" charset="0"/>
                        <a:ea typeface="Calibri" panose="020F0502020204030204" pitchFamily="34" charset="0"/>
                        <a:cs typeface="Arial" panose="020B0604020202020204" pitchFamily="34" charset="0"/>
                      </a:endParaRPr>
                    </a:p>
                  </a:txBody>
                  <a:tcPr>
                    <a:solidFill>
                      <a:schemeClr val="accent3">
                        <a:lumMod val="60000"/>
                        <a:lumOff val="40000"/>
                      </a:schemeClr>
                    </a:solidFill>
                  </a:tcPr>
                </a:tc>
                <a:extLst>
                  <a:ext uri="{0D108BD9-81ED-4DB2-BD59-A6C34878D82A}">
                    <a16:rowId xmlns:a16="http://schemas.microsoft.com/office/drawing/2014/main" val="10000"/>
                  </a:ext>
                </a:extLst>
              </a:tr>
              <a:tr h="3530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u="sng" dirty="0">
                          <a:effectLst/>
                        </a:rPr>
                        <a:t>Voice</a:t>
                      </a:r>
                      <a:r>
                        <a:rPr lang="en-US" sz="1800" dirty="0">
                          <a:effectLst/>
                        </a:rPr>
                        <a:t>: Give B unilateral powers that affect A’s behavior</a:t>
                      </a:r>
                      <a:endParaRPr lang="en-US" sz="1800" dirty="0">
                        <a:effectLst/>
                        <a:latin typeface="Times New Roman" panose="02020603050405020304" pitchFamily="18" charset="0"/>
                        <a:ea typeface="Calibri" panose="020F0502020204030204" pitchFamily="34" charset="0"/>
                        <a:cs typeface="Arial" panose="020B0604020202020204" pitchFamily="34" charset="0"/>
                      </a:endParaRPr>
                    </a:p>
                  </a:txBody>
                  <a:tcPr>
                    <a:solidFill>
                      <a:schemeClr val="accent3">
                        <a:lumMod val="20000"/>
                        <a:lumOff val="80000"/>
                      </a:schemeClr>
                    </a:solidFill>
                  </a:tcPr>
                </a:tc>
                <a:tc>
                  <a:txBody>
                    <a:bodyPr/>
                    <a:lstStyle/>
                    <a:p>
                      <a:pPr marL="0" marR="0" algn="l">
                        <a:lnSpc>
                          <a:spcPct val="100000"/>
                        </a:lnSpc>
                        <a:spcBef>
                          <a:spcPts val="0"/>
                        </a:spcBef>
                        <a:spcAft>
                          <a:spcPts val="0"/>
                        </a:spcAft>
                      </a:pPr>
                      <a:r>
                        <a:rPr lang="en-US" sz="1800" dirty="0">
                          <a:effectLst/>
                        </a:rPr>
                        <a:t>Appointment / removal</a:t>
                      </a:r>
                    </a:p>
                    <a:p>
                      <a:pPr marL="0" marR="0" algn="l">
                        <a:lnSpc>
                          <a:spcPct val="100000"/>
                        </a:lnSpc>
                        <a:spcBef>
                          <a:spcPts val="0"/>
                        </a:spcBef>
                        <a:spcAft>
                          <a:spcPts val="0"/>
                        </a:spcAft>
                      </a:pPr>
                      <a:r>
                        <a:rPr lang="en-US" sz="1800" dirty="0">
                          <a:effectLst/>
                        </a:rPr>
                        <a:t>Control (authority</a:t>
                      </a:r>
                      <a:r>
                        <a:rPr lang="en-US" sz="1800" baseline="0" dirty="0">
                          <a:effectLst/>
                        </a:rPr>
                        <a:t>/a</a:t>
                      </a:r>
                      <a:r>
                        <a:rPr lang="en-US" sz="1800" dirty="0">
                          <a:effectLst/>
                        </a:rPr>
                        <a:t>pproval)</a:t>
                      </a:r>
                      <a:br>
                        <a:rPr lang="en-US" sz="1800" dirty="0">
                          <a:effectLst/>
                        </a:rPr>
                      </a:br>
                      <a:r>
                        <a:rPr lang="en-US" sz="1800" dirty="0">
                          <a:effectLst/>
                        </a:rPr>
                        <a:t>Protest</a:t>
                      </a:r>
                      <a:endParaRPr lang="en-US" sz="1800" dirty="0">
                        <a:effectLst/>
                        <a:latin typeface="Times New Roman" panose="02020603050405020304" pitchFamily="18" charset="0"/>
                        <a:ea typeface="Calibri" panose="020F0502020204030204" pitchFamily="34" charset="0"/>
                        <a:cs typeface="Arial" panose="020B0604020202020204" pitchFamily="34" charset="0"/>
                      </a:endParaRPr>
                    </a:p>
                  </a:txBody>
                  <a:tcPr>
                    <a:solidFill>
                      <a:schemeClr val="accent3">
                        <a:lumMod val="20000"/>
                        <a:lumOff val="80000"/>
                      </a:schemeClr>
                    </a:solidFill>
                  </a:tcPr>
                </a:tc>
                <a:extLst>
                  <a:ext uri="{0D108BD9-81ED-4DB2-BD59-A6C34878D82A}">
                    <a16:rowId xmlns:a16="http://schemas.microsoft.com/office/drawing/2014/main" val="10001"/>
                  </a:ext>
                </a:extLst>
              </a:tr>
              <a:tr h="2330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u="sng" dirty="0">
                          <a:effectLst/>
                        </a:rPr>
                        <a:t>Exit</a:t>
                      </a:r>
                      <a:r>
                        <a:rPr lang="en-US" sz="1800" dirty="0">
                          <a:effectLst/>
                        </a:rPr>
                        <a:t>: Give B unilateral power to end association with A &amp; take her share of the value the association created</a:t>
                      </a:r>
                      <a:endParaRPr lang="en-US" sz="1800" dirty="0">
                        <a:effectLst/>
                        <a:latin typeface="Times New Roman" panose="02020603050405020304" pitchFamily="18" charset="0"/>
                        <a:ea typeface="Calibri" panose="020F0502020204030204" pitchFamily="34" charset="0"/>
                        <a:cs typeface="Arial" panose="020B0604020202020204" pitchFamily="34" charset="0"/>
                      </a:endParaRPr>
                    </a:p>
                  </a:txBody>
                  <a:tcPr>
                    <a:solidFill>
                      <a:schemeClr val="accent3">
                        <a:lumMod val="20000"/>
                        <a:lumOff val="80000"/>
                      </a:schemeClr>
                    </a:solidFill>
                  </a:tcPr>
                </a:tc>
                <a:tc>
                  <a:txBody>
                    <a:bodyPr/>
                    <a:lstStyle/>
                    <a:p>
                      <a:pPr marL="0" marR="0" algn="l">
                        <a:lnSpc>
                          <a:spcPct val="100000"/>
                        </a:lnSpc>
                        <a:spcBef>
                          <a:spcPts val="0"/>
                        </a:spcBef>
                        <a:spcAft>
                          <a:spcPts val="0"/>
                        </a:spcAft>
                      </a:pPr>
                      <a:r>
                        <a:rPr lang="en-US" sz="1800" dirty="0">
                          <a:effectLst/>
                        </a:rPr>
                        <a:t>Termination (dissolution)</a:t>
                      </a:r>
                    </a:p>
                    <a:p>
                      <a:pPr marL="0" marR="0" algn="l">
                        <a:lnSpc>
                          <a:spcPct val="100000"/>
                        </a:lnSpc>
                        <a:spcBef>
                          <a:spcPts val="0"/>
                        </a:spcBef>
                        <a:spcAft>
                          <a:spcPts val="0"/>
                        </a:spcAft>
                      </a:pPr>
                      <a:r>
                        <a:rPr lang="en-US" sz="1800" dirty="0">
                          <a:effectLst/>
                        </a:rPr>
                        <a:t>Dissociation</a:t>
                      </a:r>
                      <a:br>
                        <a:rPr lang="en-US" sz="1800" dirty="0">
                          <a:effectLst/>
                        </a:rPr>
                      </a:br>
                      <a:r>
                        <a:rPr lang="en-US" sz="1800" dirty="0">
                          <a:effectLst/>
                        </a:rPr>
                        <a:t>Alienation</a:t>
                      </a:r>
                      <a:endParaRPr lang="en-US" sz="1800" dirty="0">
                        <a:effectLst/>
                        <a:latin typeface="Times New Roman" panose="02020603050405020304" pitchFamily="18" charset="0"/>
                        <a:ea typeface="Calibri" panose="020F0502020204030204" pitchFamily="34" charset="0"/>
                        <a:cs typeface="Arial" panose="020B0604020202020204" pitchFamily="34" charset="0"/>
                      </a:endParaRPr>
                    </a:p>
                  </a:txBody>
                  <a:tcPr>
                    <a:solidFill>
                      <a:schemeClr val="accent3">
                        <a:lumMod val="20000"/>
                        <a:lumOff val="80000"/>
                      </a:schemeClr>
                    </a:solidFill>
                  </a:tcPr>
                </a:tc>
                <a:extLst>
                  <a:ext uri="{0D108BD9-81ED-4DB2-BD59-A6C34878D82A}">
                    <a16:rowId xmlns:a16="http://schemas.microsoft.com/office/drawing/2014/main" val="10002"/>
                  </a:ext>
                </a:extLst>
              </a:tr>
              <a:tr h="2901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u="sng" dirty="0">
                          <a:effectLst/>
                        </a:rPr>
                        <a:t>Adjudication</a:t>
                      </a:r>
                      <a:r>
                        <a:rPr lang="en-US" sz="1800" dirty="0">
                          <a:effectLst/>
                        </a:rPr>
                        <a:t>: Let independent party (</a:t>
                      </a:r>
                      <a:r>
                        <a:rPr lang="en-US" sz="1800" baseline="0" dirty="0">
                          <a:effectLst/>
                        </a:rPr>
                        <a:t>judge</a:t>
                      </a:r>
                      <a:r>
                        <a:rPr lang="en-US" sz="1800" dirty="0">
                          <a:effectLst/>
                        </a:rPr>
                        <a:t>) is given discretion to determine  appropriate behavior by A</a:t>
                      </a:r>
                      <a:endParaRPr lang="en-US" sz="1800" dirty="0">
                        <a:effectLst/>
                        <a:latin typeface="Times New Roman" panose="02020603050405020304" pitchFamily="18" charset="0"/>
                        <a:ea typeface="Calibri" panose="020F0502020204030204" pitchFamily="34" charset="0"/>
                        <a:cs typeface="Arial" panose="020B0604020202020204" pitchFamily="34" charset="0"/>
                      </a:endParaRPr>
                    </a:p>
                  </a:txBody>
                  <a:tcPr>
                    <a:solidFill>
                      <a:schemeClr val="accent3">
                        <a:lumMod val="20000"/>
                        <a:lumOff val="80000"/>
                      </a:schemeClr>
                    </a:solidFill>
                  </a:tcPr>
                </a:tc>
                <a:tc>
                  <a:txBody>
                    <a:bodyPr/>
                    <a:lstStyle/>
                    <a:p>
                      <a:pPr marL="0" marR="0" algn="l">
                        <a:lnSpc>
                          <a:spcPct val="100000"/>
                        </a:lnSpc>
                        <a:spcBef>
                          <a:spcPts val="0"/>
                        </a:spcBef>
                        <a:spcAft>
                          <a:spcPts val="0"/>
                        </a:spcAft>
                      </a:pPr>
                      <a:r>
                        <a:rPr lang="en-US" sz="1800" dirty="0">
                          <a:effectLst/>
                        </a:rPr>
                        <a:t>Fiduciary duty</a:t>
                      </a:r>
                    </a:p>
                  </a:txBody>
                  <a:tcPr>
                    <a:solidFill>
                      <a:schemeClr val="accent3">
                        <a:lumMod val="20000"/>
                        <a:lumOff val="80000"/>
                      </a:schemeClr>
                    </a:solidFill>
                  </a:tcPr>
                </a:tc>
                <a:extLst>
                  <a:ext uri="{0D108BD9-81ED-4DB2-BD59-A6C34878D82A}">
                    <a16:rowId xmlns:a16="http://schemas.microsoft.com/office/drawing/2014/main" val="10003"/>
                  </a:ext>
                </a:extLst>
              </a:tr>
            </a:tbl>
          </a:graphicData>
        </a:graphic>
      </p:graphicFrame>
      <p:sp>
        <p:nvSpPr>
          <p:cNvPr id="2" name="TextBox 1"/>
          <p:cNvSpPr txBox="1"/>
          <p:nvPr/>
        </p:nvSpPr>
        <p:spPr>
          <a:xfrm>
            <a:off x="0" y="4953000"/>
            <a:ext cx="9144000" cy="1661993"/>
          </a:xfrm>
          <a:prstGeom prst="rect">
            <a:avLst/>
          </a:prstGeom>
          <a:noFill/>
        </p:spPr>
        <p:txBody>
          <a:bodyPr wrap="square" rtlCol="0">
            <a:spAutoFit/>
          </a:bodyPr>
          <a:lstStyle/>
          <a:p>
            <a:r>
              <a:rPr lang="en-US" sz="2400" dirty="0"/>
              <a:t>Limitations:</a:t>
            </a:r>
          </a:p>
          <a:p>
            <a:pPr marL="342900" indent="-342900">
              <a:buFont typeface="Arial" panose="020B0604020202020204" pitchFamily="34" charset="0"/>
              <a:buChar char="•"/>
            </a:pPr>
            <a:r>
              <a:rPr lang="en-US" sz="2000" dirty="0"/>
              <a:t>Not every job is conducive to appeal to morality/identity</a:t>
            </a:r>
          </a:p>
          <a:p>
            <a:pPr marL="342900" indent="-342900">
              <a:buFont typeface="Arial" panose="020B0604020202020204" pitchFamily="34" charset="0"/>
              <a:buChar char="•"/>
            </a:pPr>
            <a:r>
              <a:rPr lang="en-US" dirty="0"/>
              <a:t>Joint ownership less effective than 100% ownership &amp; works poorly when there are many As</a:t>
            </a:r>
          </a:p>
          <a:p>
            <a:pPr marL="342900" indent="-342900">
              <a:buFont typeface="Arial" panose="020B0604020202020204" pitchFamily="34" charset="0"/>
              <a:buChar char="•"/>
            </a:pPr>
            <a:r>
              <a:rPr lang="en-US" sz="2000" dirty="0"/>
              <a:t>Performance-based compensation requires ability to identify relevant benchmarks, observe performance &amp; punish sufficiently to deter</a:t>
            </a:r>
          </a:p>
        </p:txBody>
      </p:sp>
    </p:spTree>
    <p:extLst>
      <p:ext uri="{BB962C8B-B14F-4D97-AF65-F5344CB8AC3E}">
        <p14:creationId xmlns:p14="http://schemas.microsoft.com/office/powerpoint/2010/main" val="201871706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a:spLocks noGrp="1" noChangeArrowheads="1"/>
          </p:cNvSpPr>
          <p:nvPr>
            <p:ph type="title"/>
          </p:nvPr>
        </p:nvSpPr>
        <p:spPr>
          <a:xfrm>
            <a:off x="0" y="0"/>
            <a:ext cx="9144000" cy="1295400"/>
          </a:xfrm>
        </p:spPr>
        <p:txBody>
          <a:bodyPr/>
          <a:lstStyle/>
          <a:p>
            <a:pPr eaLnBrk="1" hangingPunct="1"/>
            <a:r>
              <a:rPr lang="en-US" altLang="en-US" dirty="0"/>
              <a:t>Customizing via constitutional docs</a:t>
            </a:r>
            <a:br>
              <a:rPr lang="en-US" altLang="en-US" sz="3500" i="1" dirty="0"/>
            </a:br>
            <a:r>
              <a:rPr lang="en-US" altLang="en-US" sz="3500" dirty="0"/>
              <a:t>Policy on customizing control rights</a:t>
            </a:r>
            <a:endParaRPr lang="en-US" altLang="en-US" sz="2400" dirty="0"/>
          </a:p>
        </p:txBody>
      </p:sp>
      <p:sp>
        <p:nvSpPr>
          <p:cNvPr id="27653" name="Rectangle 3"/>
          <p:cNvSpPr>
            <a:spLocks noGrp="1" noChangeArrowheads="1"/>
          </p:cNvSpPr>
          <p:nvPr>
            <p:ph type="body" idx="1"/>
          </p:nvPr>
        </p:nvSpPr>
        <p:spPr>
          <a:xfrm>
            <a:off x="0" y="1447800"/>
            <a:ext cx="9144000" cy="5410200"/>
          </a:xfrm>
        </p:spPr>
        <p:txBody>
          <a:bodyPr/>
          <a:lstStyle/>
          <a:p>
            <a:pPr eaLnBrk="1" hangingPunct="1">
              <a:lnSpc>
                <a:spcPct val="80000"/>
              </a:lnSpc>
              <a:spcBef>
                <a:spcPct val="0"/>
              </a:spcBef>
            </a:pPr>
            <a:r>
              <a:rPr lang="en-US" altLang="en-US" sz="2400" dirty="0"/>
              <a:t>Hypo based on </a:t>
            </a:r>
            <a:r>
              <a:rPr lang="en-US" altLang="en-US" sz="2400" i="1" dirty="0"/>
              <a:t>Stroh v. Blackhawk Holding Corp</a:t>
            </a:r>
            <a:r>
              <a:rPr lang="en-US" altLang="en-US" sz="2400" dirty="0"/>
              <a:t>. [Ill. 1971]: Chris forms Blackhawk Corp., with two classes of shares:</a:t>
            </a:r>
          </a:p>
          <a:p>
            <a:pPr lvl="1" eaLnBrk="1" hangingPunct="1">
              <a:lnSpc>
                <a:spcPct val="80000"/>
              </a:lnSpc>
              <a:spcBef>
                <a:spcPct val="0"/>
              </a:spcBef>
            </a:pPr>
            <a:r>
              <a:rPr lang="en-US" altLang="en-US" sz="2000" dirty="0"/>
              <a:t>Class A – “Normal shares”</a:t>
            </a:r>
          </a:p>
          <a:p>
            <a:pPr lvl="2" eaLnBrk="1" hangingPunct="1">
              <a:lnSpc>
                <a:spcPct val="80000"/>
              </a:lnSpc>
              <a:spcBef>
                <a:spcPct val="0"/>
              </a:spcBef>
            </a:pPr>
            <a:r>
              <a:rPr lang="en-US" altLang="en-US" sz="1900" dirty="0"/>
              <a:t>Chris buys 50,000 shares for $2/share (firm receives $100K)</a:t>
            </a:r>
          </a:p>
          <a:p>
            <a:pPr lvl="1" eaLnBrk="1" hangingPunct="1">
              <a:lnSpc>
                <a:spcPct val="80000"/>
              </a:lnSpc>
              <a:spcBef>
                <a:spcPct val="0"/>
              </a:spcBef>
            </a:pPr>
            <a:r>
              <a:rPr lang="en-US" altLang="en-US" sz="2000" dirty="0"/>
              <a:t>Class B – Voting rights, but no econ rights </a:t>
            </a:r>
            <a:r>
              <a:rPr lang="en-US" altLang="en-US" sz="1600" dirty="0"/>
              <a:t>(no rights to dividends or assets in dissolution)</a:t>
            </a:r>
          </a:p>
          <a:p>
            <a:pPr lvl="2" eaLnBrk="1" hangingPunct="1">
              <a:lnSpc>
                <a:spcPct val="80000"/>
              </a:lnSpc>
              <a:spcBef>
                <a:spcPct val="0"/>
              </a:spcBef>
            </a:pPr>
            <a:r>
              <a:rPr lang="en-US" altLang="en-US" sz="1900" dirty="0"/>
              <a:t>Chris buys 500K such shares for 0.1¢/share (firm receives $500)</a:t>
            </a:r>
          </a:p>
          <a:p>
            <a:pPr eaLnBrk="1" hangingPunct="1">
              <a:lnSpc>
                <a:spcPct val="80000"/>
              </a:lnSpc>
              <a:spcBef>
                <a:spcPct val="0"/>
              </a:spcBef>
            </a:pPr>
            <a:r>
              <a:rPr lang="en-US" altLang="en-US" sz="2400" dirty="0"/>
              <a:t>Blackhawk sells to public 500K Class A shares at $4/share </a:t>
            </a:r>
            <a:r>
              <a:rPr lang="en-US" altLang="en-US" sz="1500" dirty="0"/>
              <a:t>(firm receives $2M)</a:t>
            </a:r>
          </a:p>
          <a:p>
            <a:pPr eaLnBrk="1" hangingPunct="1">
              <a:lnSpc>
                <a:spcPct val="80000"/>
              </a:lnSpc>
              <a:spcBef>
                <a:spcPct val="0"/>
              </a:spcBef>
            </a:pPr>
            <a:endParaRPr lang="en-US" altLang="en-US" sz="2400" dirty="0"/>
          </a:p>
          <a:p>
            <a:pPr eaLnBrk="1" hangingPunct="1">
              <a:lnSpc>
                <a:spcPct val="80000"/>
              </a:lnSpc>
              <a:spcBef>
                <a:spcPct val="0"/>
              </a:spcBef>
            </a:pPr>
            <a:endParaRPr lang="en-US" altLang="en-US" sz="2400" dirty="0"/>
          </a:p>
          <a:p>
            <a:pPr eaLnBrk="1" hangingPunct="1">
              <a:lnSpc>
                <a:spcPct val="80000"/>
              </a:lnSpc>
              <a:spcBef>
                <a:spcPct val="0"/>
              </a:spcBef>
            </a:pPr>
            <a:endParaRPr lang="en-US" altLang="en-US" sz="2400" dirty="0"/>
          </a:p>
          <a:p>
            <a:pPr eaLnBrk="1" hangingPunct="1">
              <a:lnSpc>
                <a:spcPct val="80000"/>
              </a:lnSpc>
              <a:spcBef>
                <a:spcPct val="0"/>
              </a:spcBef>
            </a:pPr>
            <a:endParaRPr lang="en-US" altLang="en-US" sz="2400" dirty="0"/>
          </a:p>
          <a:p>
            <a:pPr eaLnBrk="1" hangingPunct="1">
              <a:lnSpc>
                <a:spcPct val="80000"/>
              </a:lnSpc>
              <a:spcBef>
                <a:spcPct val="0"/>
              </a:spcBef>
            </a:pPr>
            <a:endParaRPr lang="en-US" altLang="en-US" sz="2400" dirty="0"/>
          </a:p>
          <a:p>
            <a:pPr eaLnBrk="1" hangingPunct="1">
              <a:lnSpc>
                <a:spcPct val="80000"/>
              </a:lnSpc>
              <a:spcBef>
                <a:spcPct val="0"/>
              </a:spcBef>
            </a:pPr>
            <a:endParaRPr lang="en-US" altLang="en-US" sz="2400" dirty="0"/>
          </a:p>
          <a:p>
            <a:pPr eaLnBrk="1" hangingPunct="1">
              <a:lnSpc>
                <a:spcPct val="80000"/>
              </a:lnSpc>
              <a:spcBef>
                <a:spcPct val="0"/>
              </a:spcBef>
            </a:pPr>
            <a:endParaRPr lang="en-US" altLang="en-US" sz="2400" dirty="0"/>
          </a:p>
          <a:p>
            <a:pPr eaLnBrk="1" hangingPunct="1">
              <a:lnSpc>
                <a:spcPct val="80000"/>
              </a:lnSpc>
              <a:spcBef>
                <a:spcPct val="0"/>
              </a:spcBef>
            </a:pPr>
            <a:r>
              <a:rPr lang="en-US" altLang="en-US" sz="2400" dirty="0"/>
              <a:t>Do Blackhawk’s shares offer equal voting power? Yes (was required by the Illinois constitution at the time)</a:t>
            </a:r>
          </a:p>
          <a:p>
            <a:pPr eaLnBrk="1" hangingPunct="1">
              <a:lnSpc>
                <a:spcPct val="80000"/>
              </a:lnSpc>
              <a:spcBef>
                <a:spcPct val="0"/>
              </a:spcBef>
            </a:pPr>
            <a:r>
              <a:rPr lang="en-US" altLang="en-US" sz="2400" dirty="0"/>
              <a:t>Does this prevent a split between control &amp; economic rights? No</a:t>
            </a:r>
          </a:p>
        </p:txBody>
      </p:sp>
      <p:graphicFrame>
        <p:nvGraphicFramePr>
          <p:cNvPr id="6" name="Group 4"/>
          <p:cNvGraphicFramePr>
            <a:graphicFrameLocks/>
          </p:cNvGraphicFramePr>
          <p:nvPr>
            <p:extLst>
              <p:ext uri="{D42A27DB-BD31-4B8C-83A1-F6EECF244321}">
                <p14:modId xmlns:p14="http://schemas.microsoft.com/office/powerpoint/2010/main" val="3026244829"/>
              </p:ext>
            </p:extLst>
          </p:nvPr>
        </p:nvGraphicFramePr>
        <p:xfrm>
          <a:off x="457200" y="3429000"/>
          <a:ext cx="8001000" cy="1828800"/>
        </p:xfrm>
        <a:graphic>
          <a:graphicData uri="http://schemas.openxmlformats.org/drawingml/2006/table">
            <a:tbl>
              <a:tblPr/>
              <a:tblGrid>
                <a:gridCol w="838200">
                  <a:extLst>
                    <a:ext uri="{9D8B030D-6E8A-4147-A177-3AD203B41FA5}">
                      <a16:colId xmlns:a16="http://schemas.microsoft.com/office/drawing/2014/main" val="20000"/>
                    </a:ext>
                  </a:extLst>
                </a:gridCol>
                <a:gridCol w="1905000">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3"/>
                    </a:ext>
                  </a:extLst>
                </a:gridCol>
                <a:gridCol w="2133600">
                  <a:extLst>
                    <a:ext uri="{9D8B030D-6E8A-4147-A177-3AD203B41FA5}">
                      <a16:colId xmlns:a16="http://schemas.microsoft.com/office/drawing/2014/main" val="20004"/>
                    </a:ext>
                  </a:extLst>
                </a:gridCol>
              </a:tblGrid>
              <a:tr h="355600">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sng" strike="noStrike" cap="none" normalizeH="0" baseline="0" dirty="0">
                          <a:ln>
                            <a:noFill/>
                          </a:ln>
                          <a:solidFill>
                            <a:schemeClr val="tx1"/>
                          </a:solidFill>
                          <a:effectLst/>
                          <a:latin typeface="Arial" charset="0"/>
                          <a:cs typeface="Arial" charset="0"/>
                        </a:rPr>
                        <a:t>Buyer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sng" strike="noStrike" cap="none" normalizeH="0" baseline="0" dirty="0">
                          <a:ln>
                            <a:noFill/>
                          </a:ln>
                          <a:solidFill>
                            <a:schemeClr val="tx1"/>
                          </a:solidFill>
                          <a:effectLst/>
                          <a:latin typeface="Arial" charset="0"/>
                          <a:cs typeface="Arial" charset="0"/>
                        </a:rPr>
                        <a:t>Shares Acquired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sng" strike="noStrike" cap="none" normalizeH="0" baseline="0">
                          <a:ln>
                            <a:noFill/>
                          </a:ln>
                          <a:solidFill>
                            <a:schemeClr val="tx1"/>
                          </a:solidFill>
                          <a:effectLst/>
                          <a:latin typeface="Arial" charset="0"/>
                          <a:cs typeface="Arial" charset="0"/>
                        </a:rPr>
                        <a:t>Cost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sng" strike="noStrike" cap="none" normalizeH="0" baseline="0">
                          <a:ln>
                            <a:noFill/>
                          </a:ln>
                          <a:solidFill>
                            <a:schemeClr val="tx1"/>
                          </a:solidFill>
                          <a:effectLst/>
                          <a:latin typeface="Arial" charset="0"/>
                          <a:cs typeface="Arial" charset="0"/>
                        </a:rPr>
                        <a:t>Votes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sng" strike="noStrike" cap="none" normalizeH="0" baseline="0">
                          <a:ln>
                            <a:noFill/>
                          </a:ln>
                          <a:solidFill>
                            <a:schemeClr val="tx1"/>
                          </a:solidFill>
                          <a:effectLst/>
                          <a:latin typeface="Arial" charset="0"/>
                          <a:cs typeface="Arial" charset="0"/>
                        </a:rPr>
                        <a:t>Economic Rights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5560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Chris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50K Class 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$100K </a:t>
                      </a:r>
                      <a:r>
                        <a:rPr kumimoji="0" lang="en-US" sz="1400" b="0" i="0" u="none" strike="noStrike" cap="none" normalizeH="0" baseline="0" dirty="0">
                          <a:ln>
                            <a:noFill/>
                          </a:ln>
                          <a:solidFill>
                            <a:schemeClr val="tx1"/>
                          </a:solidFill>
                          <a:effectLst/>
                          <a:latin typeface="Arial" charset="0"/>
                          <a:cs typeface="Arial" charset="0"/>
                        </a:rPr>
                        <a:t>(~4.8%)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50K </a:t>
                      </a:r>
                      <a:r>
                        <a:rPr kumimoji="0" lang="en-US" sz="1400" b="0" i="0" u="none" strike="noStrike" cap="none" normalizeH="0" baseline="0" dirty="0">
                          <a:ln>
                            <a:noFill/>
                          </a:ln>
                          <a:solidFill>
                            <a:schemeClr val="tx1"/>
                          </a:solidFill>
                          <a:effectLst/>
                          <a:latin typeface="Arial" charset="0"/>
                          <a:cs typeface="Arial" charset="0"/>
                        </a:rPr>
                        <a:t>(~4.8%)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50K</a:t>
                      </a:r>
                      <a:r>
                        <a:rPr kumimoji="0" lang="en-US" sz="1400" b="0" i="0" u="none" strike="noStrike" cap="none" normalizeH="0" baseline="0" dirty="0">
                          <a:ln>
                            <a:noFill/>
                          </a:ln>
                          <a:solidFill>
                            <a:schemeClr val="tx1"/>
                          </a:solidFill>
                          <a:effectLst/>
                          <a:latin typeface="Arial" charset="0"/>
                          <a:cs typeface="Arial" charset="0"/>
                        </a:rPr>
                        <a:t> (~9%)</a:t>
                      </a:r>
                      <a:endParaRPr kumimoji="0" lang="en-US" sz="18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5560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Chris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500K Class 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$500</a:t>
                      </a:r>
                      <a:r>
                        <a:rPr kumimoji="0" lang="en-US" sz="1400" b="0" i="0" u="none" strike="noStrike" cap="none" normalizeH="0" baseline="0" dirty="0">
                          <a:ln>
                            <a:noFill/>
                          </a:ln>
                          <a:solidFill>
                            <a:schemeClr val="tx1"/>
                          </a:solidFill>
                          <a:effectLst/>
                          <a:latin typeface="Arial" charset="0"/>
                          <a:cs typeface="Arial" charset="0"/>
                        </a:rPr>
                        <a:t> (~0%)</a:t>
                      </a:r>
                      <a:endParaRPr kumimoji="0" lang="en-US" sz="18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500K</a:t>
                      </a:r>
                      <a:r>
                        <a:rPr kumimoji="0" lang="en-US" sz="1600" b="0" i="0" u="none" strike="noStrike" cap="none" normalizeH="0" baseline="0" dirty="0">
                          <a:ln>
                            <a:noFill/>
                          </a:ln>
                          <a:solidFill>
                            <a:schemeClr val="tx1"/>
                          </a:solidFill>
                          <a:effectLst/>
                          <a:latin typeface="Arial" charset="0"/>
                          <a:cs typeface="Arial" charset="0"/>
                        </a:rPr>
                        <a:t> </a:t>
                      </a:r>
                      <a:r>
                        <a:rPr kumimoji="0" lang="en-US" sz="1400" b="0" i="0" u="none" strike="noStrike" cap="none" normalizeH="0" baseline="0" dirty="0">
                          <a:ln>
                            <a:noFill/>
                          </a:ln>
                          <a:solidFill>
                            <a:schemeClr val="tx1"/>
                          </a:solidFill>
                          <a:effectLst/>
                          <a:latin typeface="Arial" charset="0"/>
                          <a:cs typeface="Arial" charset="0"/>
                        </a:rPr>
                        <a:t>(~47.6%)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0</a:t>
                      </a:r>
                      <a:r>
                        <a:rPr kumimoji="0" lang="en-US" sz="1400" b="0" i="0" u="none" strike="noStrike" cap="none" normalizeH="0" baseline="0" dirty="0">
                          <a:ln>
                            <a:noFill/>
                          </a:ln>
                          <a:solidFill>
                            <a:schemeClr val="tx1"/>
                          </a:solidFill>
                          <a:effectLst/>
                          <a:latin typeface="Arial" charset="0"/>
                          <a:cs typeface="Arial" charset="0"/>
                        </a:rPr>
                        <a:t> (0%)</a:t>
                      </a:r>
                      <a:endParaRPr kumimoji="0" lang="en-US" sz="18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5560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Public</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a:ln>
                            <a:noFill/>
                          </a:ln>
                          <a:solidFill>
                            <a:schemeClr val="tx1"/>
                          </a:solidFill>
                          <a:effectLst/>
                          <a:latin typeface="Arial" charset="0"/>
                          <a:cs typeface="Arial" charset="0"/>
                        </a:rPr>
                        <a:t>500K Class 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$2M </a:t>
                      </a:r>
                      <a:r>
                        <a:rPr kumimoji="0" lang="en-US" sz="1400" b="0" i="0" u="none" strike="noStrike" cap="none" normalizeH="0" baseline="0" dirty="0">
                          <a:ln>
                            <a:noFill/>
                          </a:ln>
                          <a:solidFill>
                            <a:schemeClr val="tx1"/>
                          </a:solidFill>
                          <a:effectLst/>
                          <a:latin typeface="Arial" charset="0"/>
                          <a:cs typeface="Arial" charset="0"/>
                        </a:rPr>
                        <a:t>(~95.2%)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500K</a:t>
                      </a:r>
                      <a:r>
                        <a:rPr kumimoji="0" lang="en-US" sz="1400" b="0" i="0" u="none" strike="noStrike" cap="none" normalizeH="0" baseline="0" dirty="0">
                          <a:ln>
                            <a:noFill/>
                          </a:ln>
                          <a:solidFill>
                            <a:schemeClr val="tx1"/>
                          </a:solidFill>
                          <a:effectLst/>
                          <a:latin typeface="Arial" charset="0"/>
                          <a:cs typeface="Arial" charset="0"/>
                        </a:rPr>
                        <a:t> (~47.6%)</a:t>
                      </a:r>
                      <a:endParaRPr kumimoji="0" lang="en-US" sz="18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500K</a:t>
                      </a:r>
                      <a:r>
                        <a:rPr kumimoji="0" lang="en-US" sz="1400" b="0" i="0" u="none" strike="noStrike" cap="none" normalizeH="0" baseline="0" dirty="0">
                          <a:ln>
                            <a:noFill/>
                          </a:ln>
                          <a:solidFill>
                            <a:schemeClr val="tx1"/>
                          </a:solidFill>
                          <a:effectLst/>
                          <a:latin typeface="Arial" charset="0"/>
                          <a:cs typeface="Arial" charset="0"/>
                        </a:rPr>
                        <a:t> (~91%)</a:t>
                      </a:r>
                      <a:endParaRPr kumimoji="0" lang="en-US" sz="1800" b="0" i="0" u="none" strike="noStrike" cap="none" normalizeH="0" baseline="0" dirty="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55600">
                <a:tc>
                  <a:txBody>
                    <a:bodyPr/>
                    <a:lstStyle/>
                    <a:p>
                      <a:pPr marL="0" marR="0" lvl="0" indent="0" algn="l"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Total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endParaRPr kumimoji="0" lang="en-US" sz="1800" b="0" i="0" u="none" strike="noStrike" cap="none" normalizeH="0" baseline="0">
                        <a:ln>
                          <a:noFill/>
                        </a:ln>
                        <a:solidFill>
                          <a:schemeClr val="tx1"/>
                        </a:solidFill>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$2,100,500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1,050,000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0000"/>
                        <a:buFont typeface="Wingdings" pitchFamily="2" charset="2"/>
                        <a:buNone/>
                        <a:tabLst/>
                      </a:pPr>
                      <a:r>
                        <a:rPr kumimoji="0" lang="en-US" sz="1800" b="0" i="0" u="none" strike="noStrike" cap="none" normalizeH="0" baseline="0" dirty="0">
                          <a:ln>
                            <a:noFill/>
                          </a:ln>
                          <a:solidFill>
                            <a:schemeClr val="tx1"/>
                          </a:solidFill>
                          <a:effectLst/>
                          <a:latin typeface="Arial" charset="0"/>
                          <a:cs typeface="Arial" charset="0"/>
                        </a:rPr>
                        <a:t>550,000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91382214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2"/>
          <p:cNvSpPr>
            <a:spLocks noGrp="1" noChangeArrowheads="1"/>
          </p:cNvSpPr>
          <p:nvPr>
            <p:ph type="title"/>
          </p:nvPr>
        </p:nvSpPr>
        <p:spPr>
          <a:xfrm>
            <a:off x="0" y="0"/>
            <a:ext cx="9144000" cy="1295400"/>
          </a:xfrm>
        </p:spPr>
        <p:txBody>
          <a:bodyPr/>
          <a:lstStyle/>
          <a:p>
            <a:pPr eaLnBrk="1" hangingPunct="1"/>
            <a:r>
              <a:rPr lang="en-US" altLang="en-US" dirty="0"/>
              <a:t>Customizing via constitutional docs</a:t>
            </a:r>
            <a:br>
              <a:rPr lang="en-US" altLang="en-US" sz="4400" dirty="0"/>
            </a:br>
            <a:r>
              <a:rPr lang="en-US" altLang="en-US" sz="3500" dirty="0"/>
              <a:t>Addressing SH right misappropriation</a:t>
            </a:r>
          </a:p>
        </p:txBody>
      </p:sp>
      <p:sp>
        <p:nvSpPr>
          <p:cNvPr id="39941" name="Rectangle 3"/>
          <p:cNvSpPr>
            <a:spLocks noGrp="1" noChangeArrowheads="1"/>
          </p:cNvSpPr>
          <p:nvPr>
            <p:ph type="body" idx="1"/>
          </p:nvPr>
        </p:nvSpPr>
        <p:spPr>
          <a:xfrm>
            <a:off x="0" y="1447800"/>
            <a:ext cx="9144000" cy="5410200"/>
          </a:xfrm>
        </p:spPr>
        <p:txBody>
          <a:bodyPr/>
          <a:lstStyle/>
          <a:p>
            <a:pPr eaLnBrk="1" hangingPunct="1">
              <a:lnSpc>
                <a:spcPct val="80000"/>
              </a:lnSpc>
              <a:spcBef>
                <a:spcPct val="0"/>
              </a:spcBef>
            </a:pPr>
            <a:r>
              <a:rPr lang="en-US" altLang="en-US" sz="2400" b="1" dirty="0"/>
              <a:t>Problem of “watered stocks”</a:t>
            </a:r>
            <a:r>
              <a:rPr lang="en-US" altLang="en-US" sz="2400" dirty="0"/>
              <a:t>: </a:t>
            </a:r>
            <a:r>
              <a:rPr lang="en-US" altLang="en-US" sz="2000" dirty="0"/>
              <a:t>Acme worth $100, has 10 shares outstanding</a:t>
            </a:r>
          </a:p>
          <a:p>
            <a:pPr lvl="1" eaLnBrk="1" hangingPunct="1">
              <a:lnSpc>
                <a:spcPct val="80000"/>
              </a:lnSpc>
              <a:spcBef>
                <a:spcPct val="0"/>
              </a:spcBef>
            </a:pPr>
            <a:r>
              <a:rPr lang="en-US" altLang="en-US" sz="2000" dirty="0">
                <a:solidFill>
                  <a:srgbClr val="FF0000"/>
                </a:solidFill>
              </a:rPr>
              <a:t>How much is each share of Acme worth?</a:t>
            </a:r>
          </a:p>
          <a:p>
            <a:pPr lvl="1" eaLnBrk="1" hangingPunct="1">
              <a:lnSpc>
                <a:spcPct val="80000"/>
              </a:lnSpc>
              <a:spcBef>
                <a:spcPct val="0"/>
              </a:spcBef>
            </a:pPr>
            <a:r>
              <a:rPr lang="en-US" altLang="en-US" sz="2000" dirty="0"/>
              <a:t>Acme’s board issues 10 new shares to Jill for $2/share</a:t>
            </a:r>
            <a:r>
              <a:rPr lang="en-US" altLang="en-US" sz="1800" dirty="0"/>
              <a:t> ($20 total)</a:t>
            </a:r>
          </a:p>
          <a:p>
            <a:pPr lvl="1" eaLnBrk="1" hangingPunct="1">
              <a:lnSpc>
                <a:spcPct val="80000"/>
              </a:lnSpc>
              <a:spcBef>
                <a:spcPct val="0"/>
              </a:spcBef>
            </a:pPr>
            <a:r>
              <a:rPr lang="en-US" altLang="en-US" sz="2000" dirty="0">
                <a:solidFill>
                  <a:srgbClr val="FF0000"/>
                </a:solidFill>
              </a:rPr>
              <a:t>What is Acme worth now?</a:t>
            </a:r>
          </a:p>
          <a:p>
            <a:pPr lvl="1" eaLnBrk="1" hangingPunct="1">
              <a:lnSpc>
                <a:spcPct val="80000"/>
              </a:lnSpc>
              <a:spcBef>
                <a:spcPct val="0"/>
              </a:spcBef>
            </a:pPr>
            <a:r>
              <a:rPr lang="en-US" altLang="en-US" sz="2000" dirty="0">
                <a:solidFill>
                  <a:srgbClr val="FF0000"/>
                </a:solidFill>
              </a:rPr>
              <a:t>How many shares does Acme have now?</a:t>
            </a:r>
          </a:p>
          <a:p>
            <a:pPr lvl="1" eaLnBrk="1" hangingPunct="1">
              <a:lnSpc>
                <a:spcPct val="80000"/>
              </a:lnSpc>
              <a:spcBef>
                <a:spcPct val="0"/>
              </a:spcBef>
            </a:pPr>
            <a:r>
              <a:rPr lang="en-US" altLang="en-US" sz="2000" dirty="0">
                <a:solidFill>
                  <a:srgbClr val="FF0000"/>
                </a:solidFill>
              </a:rPr>
              <a:t>How much is one Acme share worth now?</a:t>
            </a:r>
          </a:p>
          <a:p>
            <a:pPr lvl="1" eaLnBrk="1" hangingPunct="1">
              <a:lnSpc>
                <a:spcPct val="80000"/>
              </a:lnSpc>
              <a:spcBef>
                <a:spcPct val="0"/>
              </a:spcBef>
            </a:pPr>
            <a:r>
              <a:rPr lang="en-US" altLang="en-US" sz="2000" dirty="0">
                <a:solidFill>
                  <a:srgbClr val="FF0000"/>
                </a:solidFill>
              </a:rPr>
              <a:t>Value of Jill’s shares?  Value of other SHs shares?</a:t>
            </a:r>
          </a:p>
          <a:p>
            <a:pPr eaLnBrk="1" hangingPunct="1">
              <a:lnSpc>
                <a:spcPct val="80000"/>
              </a:lnSpc>
              <a:spcBef>
                <a:spcPct val="0"/>
              </a:spcBef>
            </a:pPr>
            <a:r>
              <a:rPr lang="en-US" altLang="en-US" sz="2400" b="1" dirty="0"/>
              <a:t>Legal solutions to the misappropriation</a:t>
            </a:r>
          </a:p>
          <a:p>
            <a:pPr marL="971550" lvl="1" indent="-571500" eaLnBrk="1" hangingPunct="1">
              <a:lnSpc>
                <a:spcPct val="80000"/>
              </a:lnSpc>
              <a:spcBef>
                <a:spcPct val="0"/>
              </a:spcBef>
              <a:buFont typeface="Wingdings" pitchFamily="2" charset="2"/>
              <a:buAutoNum type="arabicPeriod"/>
            </a:pPr>
            <a:r>
              <a:rPr lang="en-US" altLang="en-US" sz="2000" dirty="0"/>
              <a:t>Limit the number of shares that the board is allowed to issue without authorization from the existing shareholders</a:t>
            </a:r>
          </a:p>
          <a:p>
            <a:pPr marL="1239838" lvl="2" indent="-495300" eaLnBrk="1" hangingPunct="1">
              <a:lnSpc>
                <a:spcPct val="80000"/>
              </a:lnSpc>
              <a:spcBef>
                <a:spcPct val="0"/>
              </a:spcBef>
            </a:pPr>
            <a:r>
              <a:rPr lang="en-US" altLang="en-US" sz="1900" b="1" u="sng" dirty="0"/>
              <a:t>Authorized shares</a:t>
            </a:r>
            <a:r>
              <a:rPr lang="en-US" altLang="en-US" sz="1900" dirty="0"/>
              <a:t>: maximum number of shares that the firm can have</a:t>
            </a:r>
          </a:p>
          <a:p>
            <a:pPr marL="1239838" lvl="2" indent="-495300" eaLnBrk="1" hangingPunct="1">
              <a:lnSpc>
                <a:spcPct val="80000"/>
              </a:lnSpc>
              <a:spcBef>
                <a:spcPct val="0"/>
              </a:spcBef>
            </a:pPr>
            <a:r>
              <a:rPr lang="en-US" altLang="en-US" sz="1900" dirty="0"/>
              <a:t>Charter must specify the number of shares the corporation is authorized to issue (their number can only be changed by changing the charter)</a:t>
            </a:r>
          </a:p>
          <a:p>
            <a:pPr marL="1239838" lvl="2" indent="-495300" eaLnBrk="1" hangingPunct="1">
              <a:lnSpc>
                <a:spcPct val="80000"/>
              </a:lnSpc>
              <a:spcBef>
                <a:spcPct val="0"/>
              </a:spcBef>
            </a:pPr>
            <a:r>
              <a:rPr lang="en-US" altLang="en-US" sz="1900" dirty="0"/>
              <a:t>Both MBCA [§1.40(2)] &amp; DGCL [§161] use this concept</a:t>
            </a:r>
          </a:p>
          <a:p>
            <a:pPr marL="971550" lvl="1" indent="-571500" eaLnBrk="1" hangingPunct="1">
              <a:lnSpc>
                <a:spcPct val="80000"/>
              </a:lnSpc>
              <a:spcBef>
                <a:spcPct val="0"/>
              </a:spcBef>
              <a:buFont typeface="Wingdings" pitchFamily="2" charset="2"/>
              <a:buAutoNum type="arabicPeriod"/>
            </a:pPr>
            <a:r>
              <a:rPr lang="en-US" altLang="en-US" sz="2000" dirty="0"/>
              <a:t>Set a minimum price for the shares</a:t>
            </a:r>
            <a:endParaRPr lang="en-US" altLang="en-US" sz="1800" dirty="0"/>
          </a:p>
          <a:p>
            <a:pPr marL="1239838" lvl="2" indent="-495300" eaLnBrk="1" hangingPunct="1">
              <a:lnSpc>
                <a:spcPct val="80000"/>
              </a:lnSpc>
              <a:spcBef>
                <a:spcPct val="0"/>
              </a:spcBef>
            </a:pPr>
            <a:r>
              <a:rPr lang="en-US" altLang="en-US" sz="1900" b="1" u="sng" dirty="0"/>
              <a:t>Par value</a:t>
            </a:r>
            <a:r>
              <a:rPr lang="en-US" altLang="en-US" sz="1900" dirty="0"/>
              <a:t> is the minimum price for which a share can be issued (doesn’t affect the price share is sold by the SH to a new SH)</a:t>
            </a:r>
          </a:p>
          <a:p>
            <a:pPr marL="1239838" lvl="2" indent="-495300" eaLnBrk="1" hangingPunct="1">
              <a:lnSpc>
                <a:spcPct val="80000"/>
              </a:lnSpc>
              <a:spcBef>
                <a:spcPct val="0"/>
              </a:spcBef>
            </a:pPr>
            <a:r>
              <a:rPr lang="en-US" altLang="en-US" sz="1900" dirty="0"/>
              <a:t>E.g., Acme has 1M common shares, with a par value of $1. If Acme issues a new share to Sarah, it must receive consideration of no less than $1.  Sarah, however, is free to sell the share at any price (or give it as a gift).</a:t>
            </a:r>
          </a:p>
          <a:p>
            <a:pPr marL="1239838" lvl="2" indent="-495300" eaLnBrk="1" hangingPunct="1">
              <a:lnSpc>
                <a:spcPct val="80000"/>
              </a:lnSpc>
              <a:spcBef>
                <a:spcPct val="0"/>
              </a:spcBef>
            </a:pPr>
            <a:r>
              <a:rPr lang="en-US" altLang="en-US" sz="1900" dirty="0"/>
              <a:t>DGCL uses this concept [DGCL §153(a)]; MBCA does not</a:t>
            </a:r>
          </a:p>
        </p:txBody>
      </p:sp>
    </p:spTree>
    <p:extLst>
      <p:ext uri="{BB962C8B-B14F-4D97-AF65-F5344CB8AC3E}">
        <p14:creationId xmlns:p14="http://schemas.microsoft.com/office/powerpoint/2010/main" val="245471065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2"/>
          <p:cNvSpPr>
            <a:spLocks noGrp="1" noChangeArrowheads="1"/>
          </p:cNvSpPr>
          <p:nvPr>
            <p:ph type="title"/>
          </p:nvPr>
        </p:nvSpPr>
        <p:spPr>
          <a:xfrm>
            <a:off x="0" y="0"/>
            <a:ext cx="9144000" cy="1295400"/>
          </a:xfrm>
        </p:spPr>
        <p:txBody>
          <a:bodyPr/>
          <a:lstStyle/>
          <a:p>
            <a:pPr eaLnBrk="1" hangingPunct="1"/>
            <a:r>
              <a:rPr lang="en-US" altLang="en-US" dirty="0"/>
              <a:t>Customizing via constitutional docs</a:t>
            </a:r>
            <a:br>
              <a:rPr lang="en-US" altLang="en-US" dirty="0"/>
            </a:br>
            <a:r>
              <a:rPr lang="en-US" altLang="en-US" sz="3500" dirty="0"/>
              <a:t>Addressing creditor right misappropriation</a:t>
            </a:r>
          </a:p>
        </p:txBody>
      </p:sp>
      <p:sp>
        <p:nvSpPr>
          <p:cNvPr id="41989" name="Rectangle 3"/>
          <p:cNvSpPr>
            <a:spLocks noGrp="1" noChangeArrowheads="1"/>
          </p:cNvSpPr>
          <p:nvPr>
            <p:ph type="body" idx="1"/>
          </p:nvPr>
        </p:nvSpPr>
        <p:spPr>
          <a:xfrm>
            <a:off x="0" y="1447800"/>
            <a:ext cx="9144000" cy="5410200"/>
          </a:xfrm>
        </p:spPr>
        <p:txBody>
          <a:bodyPr/>
          <a:lstStyle/>
          <a:p>
            <a:pPr eaLnBrk="1" hangingPunct="1">
              <a:lnSpc>
                <a:spcPct val="90000"/>
              </a:lnSpc>
              <a:spcBef>
                <a:spcPct val="0"/>
              </a:spcBef>
            </a:pPr>
            <a:r>
              <a:rPr lang="en-US" altLang="en-US" sz="2400" b="1" dirty="0"/>
              <a:t>Problem of siphoning assets to SHs</a:t>
            </a:r>
            <a:r>
              <a:rPr lang="en-US" altLang="en-US" sz="2400" dirty="0"/>
              <a:t>: Acme has 10 shares outstanding, $100 in assets, no debt</a:t>
            </a:r>
          </a:p>
          <a:p>
            <a:pPr lvl="1" eaLnBrk="1" hangingPunct="1">
              <a:lnSpc>
                <a:spcPct val="90000"/>
              </a:lnSpc>
              <a:spcBef>
                <a:spcPct val="0"/>
              </a:spcBef>
            </a:pPr>
            <a:r>
              <a:rPr lang="en-US" altLang="en-US" sz="2000" dirty="0"/>
              <a:t>Acme issues $50 of one-year bonds, bearing 10% interest</a:t>
            </a:r>
          </a:p>
          <a:p>
            <a:pPr lvl="2" eaLnBrk="1" hangingPunct="1">
              <a:lnSpc>
                <a:spcPct val="90000"/>
              </a:lnSpc>
              <a:spcBef>
                <a:spcPct val="0"/>
              </a:spcBef>
            </a:pPr>
            <a:r>
              <a:rPr lang="en-US" altLang="en-US" sz="1900" dirty="0"/>
              <a:t>Acme’s net assets are now $150; it will need to pay $55 in 1 year</a:t>
            </a:r>
          </a:p>
          <a:p>
            <a:pPr lvl="2" eaLnBrk="1" hangingPunct="1">
              <a:lnSpc>
                <a:spcPct val="90000"/>
              </a:lnSpc>
              <a:spcBef>
                <a:spcPct val="0"/>
              </a:spcBef>
            </a:pPr>
            <a:r>
              <a:rPr lang="en-US" altLang="en-US" sz="1900" dirty="0"/>
              <a:t>A year later, Acme lost $70; it has $80 in assets ($150-70)</a:t>
            </a:r>
          </a:p>
          <a:p>
            <a:pPr lvl="2" eaLnBrk="1" hangingPunct="1">
              <a:lnSpc>
                <a:spcPct val="90000"/>
              </a:lnSpc>
              <a:spcBef>
                <a:spcPct val="0"/>
              </a:spcBef>
            </a:pPr>
            <a:r>
              <a:rPr lang="en-US" altLang="en-US" sz="1900" dirty="0">
                <a:solidFill>
                  <a:srgbClr val="FF0000"/>
                </a:solidFill>
              </a:rPr>
              <a:t>How much are the bondholders entitled to?</a:t>
            </a:r>
          </a:p>
          <a:p>
            <a:pPr lvl="1" eaLnBrk="1" hangingPunct="1">
              <a:lnSpc>
                <a:spcPct val="90000"/>
              </a:lnSpc>
              <a:spcBef>
                <a:spcPct val="0"/>
              </a:spcBef>
            </a:pPr>
            <a:r>
              <a:rPr lang="en-US" altLang="en-US" sz="2000" dirty="0"/>
              <a:t>Before bonds mature, Acme declares $8/share dividend</a:t>
            </a:r>
            <a:endParaRPr lang="en-US" altLang="en-US" sz="1600" dirty="0"/>
          </a:p>
          <a:p>
            <a:pPr lvl="2" eaLnBrk="1" hangingPunct="1">
              <a:lnSpc>
                <a:spcPct val="90000"/>
              </a:lnSpc>
              <a:spcBef>
                <a:spcPct val="0"/>
              </a:spcBef>
            </a:pPr>
            <a:r>
              <a:rPr lang="en-US" altLang="en-US" sz="1900" dirty="0"/>
              <a:t>SHs receive 100% of Acme’s assets ($80); bondholders receive nothing</a:t>
            </a:r>
          </a:p>
          <a:p>
            <a:pPr lvl="1" eaLnBrk="1" hangingPunct="1">
              <a:lnSpc>
                <a:spcPct val="90000"/>
              </a:lnSpc>
              <a:spcBef>
                <a:spcPct val="0"/>
              </a:spcBef>
            </a:pPr>
            <a:r>
              <a:rPr lang="en-US" altLang="en-US" sz="2000" dirty="0"/>
              <a:t>Instead of dividend, Acme repurchases 8 of its shares at $10 each</a:t>
            </a:r>
          </a:p>
          <a:p>
            <a:pPr lvl="2" eaLnBrk="1" hangingPunct="1">
              <a:lnSpc>
                <a:spcPct val="90000"/>
              </a:lnSpc>
              <a:spcBef>
                <a:spcPct val="0"/>
              </a:spcBef>
            </a:pPr>
            <a:r>
              <a:rPr lang="en-US" altLang="en-US" sz="1700" dirty="0"/>
              <a:t>80% of SHs receive 100% of Acme’s assets; bondholders &amp; 20% of SHs receive nothing</a:t>
            </a:r>
          </a:p>
          <a:p>
            <a:pPr eaLnBrk="1" hangingPunct="1">
              <a:lnSpc>
                <a:spcPct val="90000"/>
              </a:lnSpc>
              <a:spcBef>
                <a:spcPct val="0"/>
              </a:spcBef>
            </a:pPr>
            <a:r>
              <a:rPr lang="en-US" altLang="en-US" sz="2400" b="1" dirty="0"/>
              <a:t>Legal solutions to the misappropriation</a:t>
            </a:r>
          </a:p>
          <a:p>
            <a:pPr marL="971550" lvl="1" indent="-571500" eaLnBrk="1" hangingPunct="1">
              <a:lnSpc>
                <a:spcPct val="90000"/>
              </a:lnSpc>
              <a:spcBef>
                <a:spcPct val="0"/>
              </a:spcBef>
              <a:buFont typeface="Wingdings" pitchFamily="2" charset="2"/>
              <a:buAutoNum type="arabicPeriod"/>
            </a:pPr>
            <a:r>
              <a:rPr lang="en-US" altLang="en-US" sz="2400" dirty="0"/>
              <a:t>Contractual approach: </a:t>
            </a:r>
            <a:r>
              <a:rPr lang="en-US" altLang="en-US" sz="2200" dirty="0"/>
              <a:t>bond agreement can create limits on dividends/repurchases or state that if certain financial ratios indicate firm approaches insolvency, firm must pay debt immediately</a:t>
            </a:r>
          </a:p>
          <a:p>
            <a:pPr marL="971550" lvl="1" indent="-571500" eaLnBrk="1" hangingPunct="1">
              <a:lnSpc>
                <a:spcPct val="90000"/>
              </a:lnSpc>
              <a:spcBef>
                <a:spcPct val="0"/>
              </a:spcBef>
              <a:buFont typeface="Wingdings" pitchFamily="2" charset="2"/>
              <a:buAutoNum type="arabicPeriod"/>
            </a:pPr>
            <a:r>
              <a:rPr lang="en-US" altLang="en-US" sz="2400" dirty="0"/>
              <a:t>DGCL approach: specify a minimum amount of assets that dividends cannot compromise (“legal capital”)</a:t>
            </a:r>
          </a:p>
          <a:p>
            <a:pPr marL="971550" lvl="1" indent="-571500" eaLnBrk="1" hangingPunct="1">
              <a:lnSpc>
                <a:spcPct val="90000"/>
              </a:lnSpc>
              <a:spcBef>
                <a:spcPct val="0"/>
              </a:spcBef>
              <a:buFont typeface="Wingdings" pitchFamily="2" charset="2"/>
              <a:buAutoNum type="arabicPeriod"/>
            </a:pPr>
            <a:r>
              <a:rPr lang="en-US" altLang="en-US" sz="2400" dirty="0"/>
              <a:t>MBCA approach: prohibit a dividend that causes insolvency</a:t>
            </a:r>
          </a:p>
        </p:txBody>
      </p:sp>
    </p:spTree>
    <p:extLst>
      <p:ext uri="{BB962C8B-B14F-4D97-AF65-F5344CB8AC3E}">
        <p14:creationId xmlns:p14="http://schemas.microsoft.com/office/powerpoint/2010/main" val="177254215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0" y="0"/>
            <a:ext cx="9144000" cy="1295400"/>
          </a:xfrm>
        </p:spPr>
        <p:txBody>
          <a:bodyPr/>
          <a:lstStyle/>
          <a:p>
            <a:pPr eaLnBrk="1" hangingPunct="1"/>
            <a:r>
              <a:rPr lang="en-US" altLang="en-US" dirty="0"/>
              <a:t>Customizing via SH agreements</a:t>
            </a:r>
            <a:br>
              <a:rPr lang="en-US" altLang="en-US" dirty="0"/>
            </a:br>
            <a:r>
              <a:rPr lang="en-US" altLang="en-US" sz="3500" dirty="0"/>
              <a:t>Why is agreement enforcement a major issue?</a:t>
            </a:r>
          </a:p>
        </p:txBody>
      </p:sp>
      <p:sp>
        <p:nvSpPr>
          <p:cNvPr id="73731" name="Rectangle 3"/>
          <p:cNvSpPr>
            <a:spLocks noGrp="1" noChangeArrowheads="1"/>
          </p:cNvSpPr>
          <p:nvPr>
            <p:ph type="body" idx="1"/>
          </p:nvPr>
        </p:nvSpPr>
        <p:spPr>
          <a:xfrm>
            <a:off x="0" y="1447800"/>
            <a:ext cx="9144000" cy="5410200"/>
          </a:xfrm>
        </p:spPr>
        <p:txBody>
          <a:bodyPr/>
          <a:lstStyle/>
          <a:p>
            <a:pPr eaLnBrk="1" hangingPunct="1">
              <a:spcBef>
                <a:spcPts val="0"/>
              </a:spcBef>
            </a:pPr>
            <a:r>
              <a:rPr lang="en-US" altLang="en-US" sz="2800" dirty="0"/>
              <a:t>SHs in a close corporation sign a SH agreement obligating them to vote in favor of a specified slate of directors</a:t>
            </a:r>
          </a:p>
          <a:p>
            <a:pPr lvl="1" eaLnBrk="1" hangingPunct="1">
              <a:spcBef>
                <a:spcPts val="0"/>
              </a:spcBef>
            </a:pPr>
            <a:r>
              <a:rPr lang="en-US" altLang="en-US" sz="2400" dirty="0"/>
              <a:t>Directors favor expanding into the widget market</a:t>
            </a:r>
          </a:p>
          <a:p>
            <a:pPr eaLnBrk="1" hangingPunct="1">
              <a:spcBef>
                <a:spcPts val="0"/>
              </a:spcBef>
            </a:pPr>
            <a:r>
              <a:rPr lang="en-US" altLang="en-US" sz="2800" dirty="0"/>
              <a:t>Some SHs renege on the agreement; vote for directors who refuse to expand into widgets</a:t>
            </a:r>
          </a:p>
          <a:p>
            <a:pPr lvl="1" eaLnBrk="1" hangingPunct="1">
              <a:spcBef>
                <a:spcPts val="0"/>
              </a:spcBef>
            </a:pPr>
            <a:r>
              <a:rPr lang="en-US" altLang="en-US" sz="2400" dirty="0"/>
              <a:t>As a result, Acme does not expand into widgets</a:t>
            </a:r>
          </a:p>
          <a:p>
            <a:pPr eaLnBrk="1" hangingPunct="1">
              <a:spcBef>
                <a:spcPts val="0"/>
              </a:spcBef>
            </a:pPr>
            <a:r>
              <a:rPr lang="en-US" altLang="en-US" sz="2800" dirty="0"/>
              <a:t>Other SHs sue for breach of the agreement</a:t>
            </a:r>
          </a:p>
          <a:p>
            <a:pPr lvl="1" eaLnBrk="1" hangingPunct="1">
              <a:spcBef>
                <a:spcPts val="0"/>
              </a:spcBef>
            </a:pPr>
            <a:r>
              <a:rPr lang="en-US" altLang="en-US" sz="2400" dirty="0">
                <a:solidFill>
                  <a:srgbClr val="FF0000"/>
                </a:solidFill>
              </a:rPr>
              <a:t>What are the damages? How easy is it to prove them?</a:t>
            </a:r>
          </a:p>
          <a:p>
            <a:pPr lvl="1" eaLnBrk="1" hangingPunct="1">
              <a:spcBef>
                <a:spcPts val="0"/>
              </a:spcBef>
            </a:pPr>
            <a:r>
              <a:rPr lang="en-US" altLang="en-US" sz="2400" dirty="0"/>
              <a:t>How can you make the agreement easier to enforce?</a:t>
            </a:r>
          </a:p>
        </p:txBody>
      </p:sp>
    </p:spTree>
    <p:extLst>
      <p:ext uri="{BB962C8B-B14F-4D97-AF65-F5344CB8AC3E}">
        <p14:creationId xmlns:p14="http://schemas.microsoft.com/office/powerpoint/2010/main" val="107953506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0" y="0"/>
            <a:ext cx="9144000" cy="1295400"/>
          </a:xfrm>
        </p:spPr>
        <p:txBody>
          <a:bodyPr/>
          <a:lstStyle/>
          <a:p>
            <a:pPr eaLnBrk="1" hangingPunct="1"/>
            <a:r>
              <a:rPr lang="en-US" altLang="en-US" dirty="0"/>
              <a:t>Customizing via SH agreements</a:t>
            </a:r>
            <a:br>
              <a:rPr lang="en-US" altLang="en-US" dirty="0"/>
            </a:br>
            <a:r>
              <a:rPr lang="en-US" altLang="en-US" sz="3500" dirty="0"/>
              <a:t>1. Voting trust</a:t>
            </a:r>
          </a:p>
        </p:txBody>
      </p:sp>
      <p:sp>
        <p:nvSpPr>
          <p:cNvPr id="74755" name="Rectangle 3"/>
          <p:cNvSpPr>
            <a:spLocks noGrp="1" noChangeArrowheads="1"/>
          </p:cNvSpPr>
          <p:nvPr>
            <p:ph type="body" idx="1"/>
          </p:nvPr>
        </p:nvSpPr>
        <p:spPr>
          <a:xfrm>
            <a:off x="0" y="1447800"/>
            <a:ext cx="9144000" cy="5410200"/>
          </a:xfrm>
        </p:spPr>
        <p:txBody>
          <a:bodyPr/>
          <a:lstStyle/>
          <a:p>
            <a:pPr marL="571500" indent="-571500" eaLnBrk="1" hangingPunct="1">
              <a:spcBef>
                <a:spcPct val="0"/>
              </a:spcBef>
            </a:pPr>
            <a:r>
              <a:rPr lang="en-US" altLang="en-US" sz="2400" dirty="0"/>
              <a:t>Title of shares transferred to a trust</a:t>
            </a:r>
          </a:p>
          <a:p>
            <a:pPr marL="571500" indent="-571500" eaLnBrk="1" hangingPunct="1">
              <a:spcBef>
                <a:spcPct val="0"/>
              </a:spcBef>
            </a:pPr>
            <a:r>
              <a:rPr lang="en-US" altLang="en-US" sz="2400" dirty="0"/>
              <a:t>Agreement forming the trust gives trustee power to vote the shares</a:t>
            </a:r>
          </a:p>
          <a:p>
            <a:pPr marL="571500" indent="-571500" eaLnBrk="1" hangingPunct="1">
              <a:spcBef>
                <a:spcPct val="0"/>
              </a:spcBef>
            </a:pPr>
            <a:r>
              <a:rPr lang="en-US" altLang="en-US" sz="2400" dirty="0">
                <a:solidFill>
                  <a:srgbClr val="FF0000"/>
                </a:solidFill>
              </a:rPr>
              <a:t>Disadvantages?</a:t>
            </a:r>
          </a:p>
          <a:p>
            <a:pPr marL="571500" indent="-571500">
              <a:spcBef>
                <a:spcPct val="0"/>
              </a:spcBef>
            </a:pPr>
            <a:r>
              <a:rPr lang="en-US" altLang="en-US" sz="2400" dirty="0"/>
              <a:t>Statutory restrictions</a:t>
            </a:r>
          </a:p>
          <a:p>
            <a:pPr lvl="1">
              <a:spcBef>
                <a:spcPct val="0"/>
              </a:spcBef>
            </a:pPr>
            <a:r>
              <a:rPr lang="en-US" altLang="en-US" sz="2000" dirty="0"/>
              <a:t>Publicity: some states require the voting trust to be made public (e.g., DGCL §218), or to submit to the firm information on participating SHs (e.g., MBCA §7.30), which makes this info accessible to MSHs through SH inspection rights</a:t>
            </a:r>
          </a:p>
          <a:p>
            <a:pPr lvl="1">
              <a:spcBef>
                <a:spcPct val="0"/>
              </a:spcBef>
            </a:pPr>
            <a:r>
              <a:rPr lang="en-US" altLang="en-US" sz="2000" dirty="0"/>
              <a:t>Duration: some states limit the duration of voting trusts (MBCA used to have a 10-year limit, but no longer does)</a:t>
            </a:r>
          </a:p>
        </p:txBody>
      </p:sp>
    </p:spTree>
    <p:extLst>
      <p:ext uri="{BB962C8B-B14F-4D97-AF65-F5344CB8AC3E}">
        <p14:creationId xmlns:p14="http://schemas.microsoft.com/office/powerpoint/2010/main" val="329119425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0" y="0"/>
            <a:ext cx="9144000" cy="1295400"/>
          </a:xfrm>
        </p:spPr>
        <p:txBody>
          <a:bodyPr/>
          <a:lstStyle/>
          <a:p>
            <a:pPr eaLnBrk="1" hangingPunct="1"/>
            <a:r>
              <a:rPr lang="en-US" altLang="en-US" dirty="0"/>
              <a:t>Customizing via SH agreements</a:t>
            </a:r>
            <a:br>
              <a:rPr lang="en-US" altLang="en-US" dirty="0"/>
            </a:br>
            <a:r>
              <a:rPr lang="en-US" altLang="en-US" sz="3500" dirty="0"/>
              <a:t>2. Contractual enforcement</a:t>
            </a:r>
          </a:p>
        </p:txBody>
      </p:sp>
      <p:sp>
        <p:nvSpPr>
          <p:cNvPr id="75779" name="Rectangle 3"/>
          <p:cNvSpPr>
            <a:spLocks noGrp="1" noChangeArrowheads="1"/>
          </p:cNvSpPr>
          <p:nvPr>
            <p:ph type="body" idx="1"/>
          </p:nvPr>
        </p:nvSpPr>
        <p:spPr>
          <a:xfrm>
            <a:off x="0" y="1447800"/>
            <a:ext cx="9144000" cy="5410200"/>
          </a:xfrm>
        </p:spPr>
        <p:txBody>
          <a:bodyPr/>
          <a:lstStyle/>
          <a:p>
            <a:pPr marL="571500" indent="-571500" eaLnBrk="1" hangingPunct="1">
              <a:lnSpc>
                <a:spcPct val="90000"/>
              </a:lnSpc>
              <a:spcBef>
                <a:spcPts val="0"/>
              </a:spcBef>
              <a:buFont typeface="Wingdings" pitchFamily="2" charset="2"/>
              <a:buAutoNum type="alphaLcParenR"/>
            </a:pPr>
            <a:r>
              <a:rPr lang="en-US" altLang="en-US" sz="2400" dirty="0"/>
              <a:t>Specific performance</a:t>
            </a:r>
          </a:p>
          <a:p>
            <a:pPr marL="971550" lvl="1" indent="-571500" eaLnBrk="1" hangingPunct="1">
              <a:lnSpc>
                <a:spcPct val="90000"/>
              </a:lnSpc>
              <a:spcBef>
                <a:spcPts val="0"/>
              </a:spcBef>
            </a:pPr>
            <a:r>
              <a:rPr lang="en-US" altLang="en-US" sz="2000" dirty="0"/>
              <a:t>DGCL §218(c) allows voting agreements, implicitly allows a remedy of specific performance</a:t>
            </a:r>
          </a:p>
          <a:p>
            <a:pPr marL="971550" lvl="1" indent="-571500" eaLnBrk="1" hangingPunct="1">
              <a:lnSpc>
                <a:spcPct val="90000"/>
              </a:lnSpc>
              <a:spcBef>
                <a:spcPts val="0"/>
              </a:spcBef>
            </a:pPr>
            <a:r>
              <a:rPr lang="en-US" altLang="en-US" sz="2000" dirty="0"/>
              <a:t>MBCA §7.31(b) states that voting agreements are specifically enforceable</a:t>
            </a:r>
          </a:p>
          <a:p>
            <a:pPr marL="971550" lvl="1" indent="-571500" eaLnBrk="1" hangingPunct="1">
              <a:lnSpc>
                <a:spcPct val="90000"/>
              </a:lnSpc>
              <a:spcBef>
                <a:spcPts val="0"/>
              </a:spcBef>
            </a:pPr>
            <a:r>
              <a:rPr lang="en-US" altLang="en-US" sz="2000" dirty="0"/>
              <a:t>Court may refuse to enforce due to oppression / violation of other SHs’ rights</a:t>
            </a:r>
          </a:p>
          <a:p>
            <a:pPr marL="571500" indent="-571500" eaLnBrk="1" hangingPunct="1">
              <a:lnSpc>
                <a:spcPct val="90000"/>
              </a:lnSpc>
              <a:spcBef>
                <a:spcPts val="0"/>
              </a:spcBef>
              <a:buFont typeface="Wingdings" pitchFamily="2" charset="2"/>
              <a:buAutoNum type="alphaLcParenR" startAt="2"/>
            </a:pPr>
            <a:r>
              <a:rPr lang="en-US" altLang="en-US" sz="2400" dirty="0"/>
              <a:t>Irrevocable Proxies</a:t>
            </a:r>
          </a:p>
          <a:p>
            <a:pPr marL="971550" lvl="1" indent="-571500" eaLnBrk="1" hangingPunct="1">
              <a:lnSpc>
                <a:spcPct val="90000"/>
              </a:lnSpc>
              <a:spcBef>
                <a:spcPts val="0"/>
              </a:spcBef>
            </a:pPr>
            <a:r>
              <a:rPr lang="en-US" altLang="en-US" sz="2000" dirty="0"/>
              <a:t>Proxies usually revocable; can be made irrevocable if attached to an interest [MBCA §7.22(d)]</a:t>
            </a:r>
          </a:p>
          <a:p>
            <a:pPr marL="971550" lvl="1" indent="-571500" eaLnBrk="1" hangingPunct="1">
              <a:lnSpc>
                <a:spcPct val="90000"/>
              </a:lnSpc>
              <a:spcBef>
                <a:spcPts val="0"/>
              </a:spcBef>
            </a:pPr>
            <a:r>
              <a:rPr lang="en-US" altLang="en-US" sz="2000" dirty="0"/>
              <a:t>Being a party to a </a:t>
            </a:r>
            <a:r>
              <a:rPr lang="en-US" altLang="en-US" sz="2000" u="sng" dirty="0"/>
              <a:t>voting agreement</a:t>
            </a:r>
            <a:r>
              <a:rPr lang="en-US" altLang="en-US" sz="2000" dirty="0"/>
              <a:t> is considered an interest </a:t>
            </a:r>
            <a:r>
              <a:rPr lang="en-US" altLang="en-US" sz="1400" dirty="0"/>
              <a:t>[MBCA §7.22(d)(5)]</a:t>
            </a:r>
          </a:p>
          <a:p>
            <a:pPr marL="971550" lvl="1" indent="-571500" eaLnBrk="1" hangingPunct="1">
              <a:lnSpc>
                <a:spcPct val="90000"/>
              </a:lnSpc>
              <a:spcBef>
                <a:spcPts val="0"/>
              </a:spcBef>
            </a:pPr>
            <a:r>
              <a:rPr lang="en-US" altLang="en-US" sz="2000" dirty="0"/>
              <a:t>So, the proxy tends to be an enforcement mechanism that is ancillary to a voting agreement</a:t>
            </a:r>
            <a:endParaRPr lang="en-US" altLang="en-US" sz="2400" dirty="0"/>
          </a:p>
          <a:p>
            <a:pPr marL="571500" indent="-571500" eaLnBrk="1" hangingPunct="1">
              <a:lnSpc>
                <a:spcPct val="90000"/>
              </a:lnSpc>
              <a:spcBef>
                <a:spcPts val="0"/>
              </a:spcBef>
              <a:buFont typeface="Wingdings" pitchFamily="2" charset="2"/>
              <a:buAutoNum type="alphaLcParenR" startAt="3"/>
            </a:pPr>
            <a:r>
              <a:rPr lang="en-US" altLang="en-US" sz="2400" dirty="0"/>
              <a:t>Is the SH agreement valid?</a:t>
            </a:r>
          </a:p>
          <a:p>
            <a:pPr marL="971550" lvl="1" indent="-571500" eaLnBrk="1" hangingPunct="1">
              <a:lnSpc>
                <a:spcPct val="90000"/>
              </a:lnSpc>
              <a:spcBef>
                <a:spcPts val="0"/>
              </a:spcBef>
            </a:pPr>
            <a:r>
              <a:rPr lang="en-US" altLang="en-US" sz="2400" dirty="0"/>
              <a:t>If it constrains discretion that isn’t subject to FDs</a:t>
            </a:r>
            <a:r>
              <a:rPr lang="en-US" altLang="en-US" sz="1400" dirty="0"/>
              <a:t> (e.g., appointing directors)</a:t>
            </a:r>
          </a:p>
          <a:p>
            <a:pPr marL="1239838" lvl="2" indent="-495300" eaLnBrk="1" hangingPunct="1">
              <a:lnSpc>
                <a:spcPct val="90000"/>
              </a:lnSpc>
              <a:spcBef>
                <a:spcPts val="0"/>
              </a:spcBef>
            </a:pPr>
            <a:r>
              <a:rPr lang="en-US" altLang="en-US" sz="2000" dirty="0"/>
              <a:t>Voting agreements generally permissible [DGCL §218(c); MBCA §7.31]</a:t>
            </a:r>
          </a:p>
          <a:p>
            <a:pPr marL="971550" lvl="1" indent="-571500" eaLnBrk="1" hangingPunct="1">
              <a:lnSpc>
                <a:spcPct val="90000"/>
              </a:lnSpc>
              <a:spcBef>
                <a:spcPts val="0"/>
              </a:spcBef>
            </a:pPr>
            <a:r>
              <a:rPr lang="en-US" altLang="en-US" sz="2400" dirty="0"/>
              <a:t>If it constrains discretion that is subject to FDs </a:t>
            </a:r>
            <a:r>
              <a:rPr lang="en-US" altLang="en-US" sz="1400" dirty="0"/>
              <a:t>(e.g., appointing officers)</a:t>
            </a:r>
          </a:p>
          <a:p>
            <a:pPr marL="1239838" lvl="2" indent="-495300" eaLnBrk="1" hangingPunct="1">
              <a:lnSpc>
                <a:spcPct val="90000"/>
              </a:lnSpc>
              <a:spcBef>
                <a:spcPts val="0"/>
              </a:spcBef>
            </a:pPr>
            <a:r>
              <a:rPr lang="en-US" altLang="en-US" sz="2000" dirty="0"/>
              <a:t>Does it impermissibly constrain the board’s discretion? </a:t>
            </a:r>
            <a:r>
              <a:rPr lang="en-US" altLang="en-US" sz="1400" dirty="0"/>
              <a:t>[</a:t>
            </a:r>
            <a:r>
              <a:rPr lang="en-US" altLang="en-US" sz="1400" i="1" dirty="0" err="1"/>
              <a:t>McQuade</a:t>
            </a:r>
            <a:r>
              <a:rPr lang="en-US" altLang="en-US" sz="1400" dirty="0"/>
              <a:t>/</a:t>
            </a:r>
            <a:r>
              <a:rPr lang="en-US" altLang="en-US" sz="1400" i="1" dirty="0"/>
              <a:t>Clark</a:t>
            </a:r>
            <a:r>
              <a:rPr lang="en-US" altLang="en-US" sz="1400" dirty="0"/>
              <a:t>]</a:t>
            </a:r>
          </a:p>
        </p:txBody>
      </p:sp>
    </p:spTree>
    <p:extLst>
      <p:ext uri="{BB962C8B-B14F-4D97-AF65-F5344CB8AC3E}">
        <p14:creationId xmlns:p14="http://schemas.microsoft.com/office/powerpoint/2010/main" val="286794222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0" y="0"/>
            <a:ext cx="9144000" cy="1295400"/>
          </a:xfrm>
        </p:spPr>
        <p:txBody>
          <a:bodyPr/>
          <a:lstStyle/>
          <a:p>
            <a:pPr eaLnBrk="1" hangingPunct="1"/>
            <a:r>
              <a:rPr lang="en-US" altLang="en-US" dirty="0"/>
              <a:t>Customizing via SH agreements</a:t>
            </a:r>
            <a:br>
              <a:rPr lang="en-US" altLang="en-US" sz="4300" dirty="0"/>
            </a:br>
            <a:r>
              <a:rPr lang="en-US" altLang="en-US" sz="3500" i="1" dirty="0" err="1"/>
              <a:t>McQuade</a:t>
            </a:r>
            <a:r>
              <a:rPr lang="en-US" altLang="en-US" sz="3500" i="1" dirty="0"/>
              <a:t> v. Stoneham</a:t>
            </a:r>
            <a:r>
              <a:rPr lang="en-US" altLang="en-US" sz="3300" dirty="0"/>
              <a:t> </a:t>
            </a:r>
            <a:r>
              <a:rPr lang="en-US" altLang="en-US" sz="2400" dirty="0"/>
              <a:t>[NY 1934]</a:t>
            </a:r>
            <a:endParaRPr lang="en-US" altLang="en-US" sz="3300" i="1" dirty="0"/>
          </a:p>
        </p:txBody>
      </p:sp>
      <p:sp>
        <p:nvSpPr>
          <p:cNvPr id="78851" name="Rectangle 3"/>
          <p:cNvSpPr>
            <a:spLocks noGrp="1" noChangeArrowheads="1"/>
          </p:cNvSpPr>
          <p:nvPr>
            <p:ph type="body" idx="1"/>
          </p:nvPr>
        </p:nvSpPr>
        <p:spPr>
          <a:xfrm>
            <a:off x="0" y="1447800"/>
            <a:ext cx="9144000" cy="5410200"/>
          </a:xfrm>
        </p:spPr>
        <p:txBody>
          <a:bodyPr/>
          <a:lstStyle/>
          <a:p>
            <a:pPr eaLnBrk="1" hangingPunct="1">
              <a:spcBef>
                <a:spcPts val="0"/>
              </a:spcBef>
            </a:pPr>
            <a:r>
              <a:rPr lang="en-US" altLang="en-US" sz="2400" dirty="0"/>
              <a:t>Stoneham owned a majority of the stock of the NY Giants</a:t>
            </a:r>
          </a:p>
          <a:p>
            <a:pPr eaLnBrk="1" hangingPunct="1">
              <a:spcBef>
                <a:spcPts val="0"/>
              </a:spcBef>
            </a:pPr>
            <a:r>
              <a:rPr lang="en-US" altLang="en-US" sz="2400" dirty="0"/>
              <a:t>McGraw (the Giants’ manager) &amp; </a:t>
            </a:r>
            <a:r>
              <a:rPr lang="en-US" altLang="en-US" sz="2400" dirty="0" err="1"/>
              <a:t>McQuade</a:t>
            </a:r>
            <a:r>
              <a:rPr lang="en-US" altLang="en-US" sz="2400" dirty="0"/>
              <a:t> (a city magistrate) bought</a:t>
            </a:r>
            <a:br>
              <a:rPr lang="en-US" altLang="en-US" sz="2400" dirty="0"/>
            </a:br>
            <a:r>
              <a:rPr lang="en-US" altLang="en-US" sz="2400" dirty="0"/>
              <a:t>a small amount of stock from Stoneham</a:t>
            </a:r>
          </a:p>
          <a:p>
            <a:pPr eaLnBrk="1" hangingPunct="1">
              <a:spcBef>
                <a:spcPts val="0"/>
              </a:spcBef>
            </a:pPr>
            <a:r>
              <a:rPr lang="en-US" altLang="en-US" sz="2400" dirty="0"/>
              <a:t>The three signed a SH agreement</a:t>
            </a:r>
          </a:p>
          <a:p>
            <a:pPr lvl="1" eaLnBrk="1" hangingPunct="1">
              <a:spcBef>
                <a:spcPts val="0"/>
              </a:spcBef>
            </a:pPr>
            <a:r>
              <a:rPr lang="en-US" altLang="en-US" sz="2000" dirty="0"/>
              <a:t>Agreed to do their best to elect each other as directors</a:t>
            </a:r>
            <a:br>
              <a:rPr lang="en-US" altLang="en-US" sz="2000" dirty="0"/>
            </a:br>
            <a:r>
              <a:rPr lang="en-US" altLang="en-US" sz="2000" dirty="0"/>
              <a:t>&amp; appoint each other officers at specified salaries</a:t>
            </a:r>
          </a:p>
          <a:p>
            <a:pPr eaLnBrk="1" hangingPunct="1">
              <a:spcBef>
                <a:spcPts val="0"/>
              </a:spcBef>
            </a:pPr>
            <a:r>
              <a:rPr lang="en-US" altLang="en-US" sz="2400" dirty="0" err="1"/>
              <a:t>McQuade</a:t>
            </a:r>
            <a:r>
              <a:rPr lang="en-US" altLang="en-US" sz="2400" dirty="0"/>
              <a:t> lost Stoneham’s favor &amp; was fired</a:t>
            </a:r>
          </a:p>
          <a:p>
            <a:pPr lvl="1" eaLnBrk="1" hangingPunct="1">
              <a:spcBef>
                <a:spcPts val="0"/>
              </a:spcBef>
            </a:pPr>
            <a:r>
              <a:rPr lang="en-US" altLang="en-US" sz="2000" dirty="0" err="1"/>
              <a:t>McQuade</a:t>
            </a:r>
            <a:r>
              <a:rPr lang="en-US" altLang="en-US" sz="2000" dirty="0"/>
              <a:t> sues for specific performance</a:t>
            </a:r>
            <a:endParaRPr lang="en-US" altLang="en-US" sz="2000" dirty="0">
              <a:solidFill>
                <a:srgbClr val="FF0000"/>
              </a:solidFill>
            </a:endParaRPr>
          </a:p>
          <a:p>
            <a:pPr eaLnBrk="1" hangingPunct="1">
              <a:spcBef>
                <a:spcPts val="0"/>
              </a:spcBef>
            </a:pPr>
            <a:r>
              <a:rPr lang="en-US" altLang="en-US" sz="2400" dirty="0"/>
              <a:t>Court:</a:t>
            </a:r>
          </a:p>
          <a:p>
            <a:pPr lvl="1" eaLnBrk="1" hangingPunct="1">
              <a:spcBef>
                <a:spcPts val="0"/>
              </a:spcBef>
            </a:pPr>
            <a:r>
              <a:rPr lang="en-US" altLang="en-US" sz="2000" dirty="0"/>
              <a:t>Board must exercise independent business judgment on behalf of </a:t>
            </a:r>
            <a:r>
              <a:rPr lang="en-US" altLang="en-US" sz="2000" b="1" u="sng" dirty="0"/>
              <a:t>all SHs</a:t>
            </a:r>
          </a:p>
          <a:p>
            <a:pPr lvl="1" eaLnBrk="1" hangingPunct="1">
              <a:spcBef>
                <a:spcPts val="0"/>
              </a:spcBef>
            </a:pPr>
            <a:r>
              <a:rPr lang="en-US" altLang="en-US" sz="2000" dirty="0"/>
              <a:t>If directors agree in advance to constrain board’s judgment, SH will not receive the benefits of their independence</a:t>
            </a:r>
          </a:p>
          <a:p>
            <a:pPr lvl="1" eaLnBrk="1" hangingPunct="1">
              <a:spcBef>
                <a:spcPts val="0"/>
              </a:spcBef>
            </a:pPr>
            <a:r>
              <a:rPr lang="en-US" altLang="en-US" sz="2000" dirty="0"/>
              <a:t>Therefore, agreement is void as against public policy</a:t>
            </a:r>
          </a:p>
          <a:p>
            <a:pPr eaLnBrk="1" hangingPunct="1">
              <a:spcBef>
                <a:spcPts val="0"/>
              </a:spcBef>
            </a:pPr>
            <a:r>
              <a:rPr lang="en-US" altLang="en-US" sz="2400" dirty="0"/>
              <a:t>Protection in the SH agreement didn’t save </a:t>
            </a:r>
            <a:r>
              <a:rPr lang="en-US" altLang="en-US" sz="2400" dirty="0" err="1"/>
              <a:t>McQuade</a:t>
            </a:r>
            <a:endParaRPr lang="en-US" altLang="en-US" sz="2400" dirty="0"/>
          </a:p>
          <a:p>
            <a:pPr lvl="1" eaLnBrk="1" hangingPunct="1">
              <a:spcBef>
                <a:spcPts val="0"/>
              </a:spcBef>
            </a:pPr>
            <a:r>
              <a:rPr lang="en-US" altLang="en-US" sz="2000" dirty="0">
                <a:solidFill>
                  <a:srgbClr val="FF0000"/>
                </a:solidFill>
              </a:rPr>
              <a:t>How can he protect himself from being fired?</a:t>
            </a:r>
            <a:endParaRPr lang="en-US" altLang="en-US" sz="2400" dirty="0"/>
          </a:p>
        </p:txBody>
      </p:sp>
      <p:pic>
        <p:nvPicPr>
          <p:cNvPr id="78852" name="Picture 10" descr="MCj0324700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
            <a:ext cx="114427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987306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0" y="0"/>
            <a:ext cx="9144000" cy="1295400"/>
          </a:xfrm>
        </p:spPr>
        <p:txBody>
          <a:bodyPr/>
          <a:lstStyle/>
          <a:p>
            <a:pPr eaLnBrk="1" hangingPunct="1"/>
            <a:r>
              <a:rPr lang="en-US" altLang="en-US" dirty="0"/>
              <a:t>Customizing via SH agreements</a:t>
            </a:r>
            <a:br>
              <a:rPr lang="en-US" altLang="en-US" sz="4300" dirty="0"/>
            </a:br>
            <a:r>
              <a:rPr lang="en-US" altLang="en-US" sz="3500" i="1" dirty="0" err="1"/>
              <a:t>McQuade</a:t>
            </a:r>
            <a:r>
              <a:rPr lang="en-US" altLang="en-US" sz="3500" i="1" dirty="0"/>
              <a:t> v. Stoneham</a:t>
            </a:r>
          </a:p>
        </p:txBody>
      </p:sp>
      <p:sp>
        <p:nvSpPr>
          <p:cNvPr id="80899" name="Rectangle 3"/>
          <p:cNvSpPr>
            <a:spLocks noGrp="1" noChangeArrowheads="1"/>
          </p:cNvSpPr>
          <p:nvPr>
            <p:ph type="body" idx="1"/>
          </p:nvPr>
        </p:nvSpPr>
        <p:spPr>
          <a:xfrm>
            <a:off x="0" y="1447800"/>
            <a:ext cx="9144000" cy="5410200"/>
          </a:xfrm>
        </p:spPr>
        <p:txBody>
          <a:bodyPr/>
          <a:lstStyle/>
          <a:p>
            <a:pPr eaLnBrk="1" hangingPunct="1">
              <a:spcBef>
                <a:spcPts val="0"/>
              </a:spcBef>
            </a:pPr>
            <a:r>
              <a:rPr lang="en-US" altLang="en-US" sz="2800" dirty="0" err="1"/>
              <a:t>McQuade</a:t>
            </a:r>
            <a:r>
              <a:rPr lang="en-US" altLang="en-US" sz="2800" dirty="0"/>
              <a:t> seems to offer a bright line rule</a:t>
            </a:r>
          </a:p>
          <a:p>
            <a:pPr eaLnBrk="1" hangingPunct="1">
              <a:spcBef>
                <a:spcPts val="0"/>
              </a:spcBef>
            </a:pPr>
            <a:endParaRPr lang="en-US" altLang="en-US" sz="2800" dirty="0"/>
          </a:p>
          <a:p>
            <a:pPr eaLnBrk="1" hangingPunct="1">
              <a:spcBef>
                <a:spcPts val="0"/>
              </a:spcBef>
              <a:buFont typeface="Wingdings" pitchFamily="2" charset="2"/>
              <a:buNone/>
            </a:pPr>
            <a:r>
              <a:rPr lang="en-US" altLang="en-US" sz="6000" dirty="0"/>
              <a:t>		</a:t>
            </a:r>
            <a:r>
              <a:rPr lang="en-US" altLang="en-US" sz="6000" dirty="0">
                <a:solidFill>
                  <a:srgbClr val="008000"/>
                </a:solidFill>
              </a:rPr>
              <a:t>Valid</a:t>
            </a:r>
            <a:r>
              <a:rPr lang="en-US" altLang="en-US" sz="6000" dirty="0"/>
              <a:t>			</a:t>
            </a:r>
            <a:r>
              <a:rPr lang="en-US" altLang="en-US" sz="6000" dirty="0">
                <a:solidFill>
                  <a:srgbClr val="FF0000"/>
                </a:solidFill>
              </a:rPr>
              <a:t>Void</a:t>
            </a:r>
          </a:p>
          <a:p>
            <a:pPr eaLnBrk="1" hangingPunct="1">
              <a:spcBef>
                <a:spcPts val="0"/>
              </a:spcBef>
            </a:pPr>
            <a:endParaRPr lang="en-US" altLang="en-US" sz="2800" dirty="0"/>
          </a:p>
          <a:p>
            <a:pPr eaLnBrk="1" hangingPunct="1">
              <a:spcBef>
                <a:spcPts val="0"/>
              </a:spcBef>
            </a:pPr>
            <a:endParaRPr lang="en-US" altLang="en-US" sz="2800" dirty="0"/>
          </a:p>
          <a:p>
            <a:pPr eaLnBrk="1" hangingPunct="1">
              <a:spcBef>
                <a:spcPts val="0"/>
              </a:spcBef>
            </a:pPr>
            <a:endParaRPr lang="en-US" altLang="en-US" sz="2800" dirty="0"/>
          </a:p>
          <a:p>
            <a:pPr eaLnBrk="1" hangingPunct="1">
              <a:spcBef>
                <a:spcPts val="0"/>
              </a:spcBef>
            </a:pPr>
            <a:endParaRPr lang="en-US" altLang="en-US" sz="2800" dirty="0"/>
          </a:p>
          <a:p>
            <a:pPr eaLnBrk="1" hangingPunct="1">
              <a:spcBef>
                <a:spcPts val="0"/>
              </a:spcBef>
            </a:pPr>
            <a:r>
              <a:rPr lang="en-US" altLang="en-US" sz="2800" dirty="0"/>
              <a:t>But the rule is not so bright</a:t>
            </a:r>
          </a:p>
        </p:txBody>
      </p:sp>
      <p:sp>
        <p:nvSpPr>
          <p:cNvPr id="80900" name="Line 8"/>
          <p:cNvSpPr>
            <a:spLocks noChangeShapeType="1"/>
          </p:cNvSpPr>
          <p:nvPr/>
        </p:nvSpPr>
        <p:spPr bwMode="auto">
          <a:xfrm>
            <a:off x="3733800" y="2514600"/>
            <a:ext cx="0" cy="1905000"/>
          </a:xfrm>
          <a:prstGeom prst="line">
            <a:avLst/>
          </a:prstGeom>
          <a:noFill/>
          <a:ln w="7620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0901" name="Text Box 9"/>
          <p:cNvSpPr txBox="1">
            <a:spLocks noChangeArrowheads="1"/>
          </p:cNvSpPr>
          <p:nvPr/>
        </p:nvSpPr>
        <p:spPr bwMode="auto">
          <a:xfrm>
            <a:off x="685800" y="3536950"/>
            <a:ext cx="2438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50000"/>
              </a:spcBef>
              <a:buFontTx/>
              <a:buNone/>
            </a:pPr>
            <a:r>
              <a:rPr lang="en-US" altLang="en-US" sz="2400">
                <a:solidFill>
                  <a:srgbClr val="008000"/>
                </a:solidFill>
                <a:latin typeface="Arial" charset="0"/>
              </a:rPr>
              <a:t>Constrain</a:t>
            </a:r>
            <a:br>
              <a:rPr lang="en-US" altLang="en-US" sz="2400">
                <a:solidFill>
                  <a:srgbClr val="008000"/>
                </a:solidFill>
                <a:latin typeface="Arial" charset="0"/>
              </a:rPr>
            </a:br>
            <a:r>
              <a:rPr lang="en-US" altLang="en-US" sz="2400">
                <a:solidFill>
                  <a:srgbClr val="008000"/>
                </a:solidFill>
                <a:latin typeface="Arial" charset="0"/>
              </a:rPr>
              <a:t>SH judgment</a:t>
            </a:r>
          </a:p>
        </p:txBody>
      </p:sp>
      <p:sp>
        <p:nvSpPr>
          <p:cNvPr id="80902" name="Text Box 10"/>
          <p:cNvSpPr txBox="1">
            <a:spLocks noChangeArrowheads="1"/>
          </p:cNvSpPr>
          <p:nvPr/>
        </p:nvSpPr>
        <p:spPr bwMode="auto">
          <a:xfrm>
            <a:off x="4191000" y="3200400"/>
            <a:ext cx="25908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50000"/>
              </a:spcBef>
              <a:buFontTx/>
              <a:buNone/>
            </a:pPr>
            <a:r>
              <a:rPr lang="en-US" altLang="en-US" sz="2400" dirty="0">
                <a:solidFill>
                  <a:srgbClr val="FF0000"/>
                </a:solidFill>
                <a:latin typeface="Arial" charset="0"/>
              </a:rPr>
              <a:t>Constrain</a:t>
            </a:r>
            <a:br>
              <a:rPr lang="en-US" altLang="en-US" sz="2400" dirty="0">
                <a:solidFill>
                  <a:srgbClr val="FF0000"/>
                </a:solidFill>
                <a:latin typeface="Arial" charset="0"/>
              </a:rPr>
            </a:br>
            <a:r>
              <a:rPr lang="en-US" altLang="en-US" sz="2400" dirty="0">
                <a:solidFill>
                  <a:srgbClr val="FF0000"/>
                </a:solidFill>
                <a:latin typeface="Arial" charset="0"/>
              </a:rPr>
              <a:t>director/officer judgment</a:t>
            </a:r>
          </a:p>
        </p:txBody>
      </p:sp>
    </p:spTree>
    <p:extLst>
      <p:ext uri="{BB962C8B-B14F-4D97-AF65-F5344CB8AC3E}">
        <p14:creationId xmlns:p14="http://schemas.microsoft.com/office/powerpoint/2010/main" val="61276639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0" y="0"/>
            <a:ext cx="9144000" cy="1295400"/>
          </a:xfrm>
        </p:spPr>
        <p:txBody>
          <a:bodyPr/>
          <a:lstStyle/>
          <a:p>
            <a:pPr eaLnBrk="1" hangingPunct="1"/>
            <a:r>
              <a:rPr lang="en-US" altLang="en-US" dirty="0"/>
              <a:t>Customizing via SH agreements</a:t>
            </a:r>
            <a:br>
              <a:rPr lang="en-US" altLang="en-US" sz="4300" dirty="0"/>
            </a:br>
            <a:r>
              <a:rPr lang="en-US" altLang="en-US" sz="3500" i="1" dirty="0"/>
              <a:t>Clark v. Dodge</a:t>
            </a:r>
            <a:r>
              <a:rPr lang="en-US" altLang="en-US" sz="2400" dirty="0"/>
              <a:t> [NY 1936]</a:t>
            </a:r>
            <a:endParaRPr lang="en-US" altLang="en-US" sz="3500" i="1" dirty="0"/>
          </a:p>
        </p:txBody>
      </p:sp>
      <p:sp>
        <p:nvSpPr>
          <p:cNvPr id="81923" name="Rectangle 3"/>
          <p:cNvSpPr>
            <a:spLocks noGrp="1" noChangeArrowheads="1"/>
          </p:cNvSpPr>
          <p:nvPr>
            <p:ph type="body" idx="1"/>
          </p:nvPr>
        </p:nvSpPr>
        <p:spPr>
          <a:xfrm>
            <a:off x="0" y="1447800"/>
            <a:ext cx="9144000" cy="5410200"/>
          </a:xfrm>
        </p:spPr>
        <p:txBody>
          <a:bodyPr/>
          <a:lstStyle/>
          <a:p>
            <a:pPr eaLnBrk="1" hangingPunct="1">
              <a:spcBef>
                <a:spcPts val="0"/>
              </a:spcBef>
            </a:pPr>
            <a:r>
              <a:rPr lang="en-US" altLang="en-US" sz="2800" dirty="0"/>
              <a:t>Clark knows a valuable secret formula. Dodge contributes money. They form two drug companies.</a:t>
            </a:r>
          </a:p>
          <a:p>
            <a:pPr eaLnBrk="1" hangingPunct="1">
              <a:spcBef>
                <a:spcPts val="0"/>
              </a:spcBef>
            </a:pPr>
            <a:r>
              <a:rPr lang="en-US" altLang="en-US" sz="2800" dirty="0"/>
              <a:t>Clark and Dodge sign an agreement:</a:t>
            </a:r>
          </a:p>
          <a:p>
            <a:pPr lvl="1" eaLnBrk="1" hangingPunct="1">
              <a:spcBef>
                <a:spcPts val="0"/>
              </a:spcBef>
            </a:pPr>
            <a:r>
              <a:rPr lang="en-US" altLang="en-US" sz="2400" dirty="0"/>
              <a:t>Clark agrees to disclose his secret formula</a:t>
            </a:r>
          </a:p>
          <a:p>
            <a:pPr lvl="1" eaLnBrk="1" hangingPunct="1">
              <a:spcBef>
                <a:spcPts val="0"/>
              </a:spcBef>
            </a:pPr>
            <a:r>
              <a:rPr lang="en-US" altLang="en-US" sz="2400" dirty="0"/>
              <a:t>Dodge agrees to invest the required money</a:t>
            </a:r>
          </a:p>
          <a:p>
            <a:pPr lvl="1" eaLnBrk="1" hangingPunct="1">
              <a:spcBef>
                <a:spcPts val="0"/>
              </a:spcBef>
            </a:pPr>
            <a:r>
              <a:rPr lang="en-US" altLang="en-US" sz="2400" dirty="0"/>
              <a:t>Clark receives 25% of profits (salary &amp; dividends)</a:t>
            </a:r>
          </a:p>
          <a:p>
            <a:pPr lvl="1" eaLnBrk="1" hangingPunct="1">
              <a:spcBef>
                <a:spcPts val="0"/>
              </a:spcBef>
            </a:pPr>
            <a:r>
              <a:rPr lang="en-US" altLang="en-US" sz="2400" dirty="0"/>
              <a:t>Dodge would vote, both as SH &amp; director, to assure that Clark would be a director &amp; General Manager as long as his performance was faithful, efficient and competent</a:t>
            </a:r>
          </a:p>
          <a:p>
            <a:pPr lvl="1" eaLnBrk="1" hangingPunct="1">
              <a:spcBef>
                <a:spcPts val="0"/>
              </a:spcBef>
            </a:pPr>
            <a:r>
              <a:rPr lang="en-US" altLang="en-US" sz="2400" dirty="0">
                <a:solidFill>
                  <a:srgbClr val="FF0000"/>
                </a:solidFill>
              </a:rPr>
              <a:t>Why does Clark need the agreement?  Why does Dodge?</a:t>
            </a:r>
          </a:p>
          <a:p>
            <a:pPr eaLnBrk="1" hangingPunct="1">
              <a:spcBef>
                <a:spcPts val="0"/>
              </a:spcBef>
            </a:pPr>
            <a:r>
              <a:rPr lang="en-US" altLang="en-US" sz="2800" dirty="0"/>
              <a:t>Clark discloses secret formula. Dodge eventually fires Clark.</a:t>
            </a:r>
          </a:p>
          <a:p>
            <a:pPr lvl="1" eaLnBrk="1" hangingPunct="1">
              <a:spcBef>
                <a:spcPts val="0"/>
              </a:spcBef>
            </a:pPr>
            <a:r>
              <a:rPr lang="en-US" altLang="en-US" sz="2400" dirty="0"/>
              <a:t>Clark sues.  Dodge claims SH agreement is void.</a:t>
            </a:r>
          </a:p>
          <a:p>
            <a:pPr lvl="1" eaLnBrk="1" hangingPunct="1">
              <a:spcBef>
                <a:spcPts val="0"/>
              </a:spcBef>
            </a:pPr>
            <a:r>
              <a:rPr lang="en-US" altLang="en-US" sz="2400" dirty="0">
                <a:solidFill>
                  <a:srgbClr val="FF0000"/>
                </a:solidFill>
              </a:rPr>
              <a:t>Apply the reasoning in </a:t>
            </a:r>
            <a:r>
              <a:rPr lang="en-US" altLang="en-US" sz="2400" i="1" dirty="0" err="1">
                <a:solidFill>
                  <a:srgbClr val="FF0000"/>
                </a:solidFill>
              </a:rPr>
              <a:t>McQuade</a:t>
            </a:r>
            <a:r>
              <a:rPr lang="en-US" altLang="en-US" sz="2400" dirty="0">
                <a:solidFill>
                  <a:srgbClr val="FF0000"/>
                </a:solidFill>
              </a:rPr>
              <a:t> to this case</a:t>
            </a:r>
            <a:endParaRPr lang="en-US" altLang="en-US" sz="2000" dirty="0">
              <a:solidFill>
                <a:srgbClr val="FF0000"/>
              </a:solidFill>
            </a:endParaRPr>
          </a:p>
        </p:txBody>
      </p:sp>
      <p:pic>
        <p:nvPicPr>
          <p:cNvPr id="81924" name="Picture 20" descr="MCj0293710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460722"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098201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0" y="0"/>
            <a:ext cx="9144000" cy="1295400"/>
          </a:xfrm>
        </p:spPr>
        <p:txBody>
          <a:bodyPr/>
          <a:lstStyle/>
          <a:p>
            <a:pPr eaLnBrk="1" hangingPunct="1"/>
            <a:r>
              <a:rPr lang="en-US" altLang="en-US" dirty="0"/>
              <a:t>Customizing via SH agreements</a:t>
            </a:r>
            <a:br>
              <a:rPr lang="en-US" altLang="en-US" sz="4300" dirty="0"/>
            </a:br>
            <a:r>
              <a:rPr lang="en-US" altLang="en-US" sz="3500" i="1" dirty="0"/>
              <a:t>Clark v. Dodge</a:t>
            </a:r>
          </a:p>
        </p:txBody>
      </p:sp>
      <p:sp>
        <p:nvSpPr>
          <p:cNvPr id="84995" name="Rectangle 3"/>
          <p:cNvSpPr>
            <a:spLocks noGrp="1" noChangeArrowheads="1"/>
          </p:cNvSpPr>
          <p:nvPr>
            <p:ph type="body" idx="1"/>
          </p:nvPr>
        </p:nvSpPr>
        <p:spPr>
          <a:xfrm>
            <a:off x="0" y="1447800"/>
            <a:ext cx="9144000" cy="5410200"/>
          </a:xfrm>
        </p:spPr>
        <p:txBody>
          <a:bodyPr/>
          <a:lstStyle/>
          <a:p>
            <a:pPr eaLnBrk="1" hangingPunct="1">
              <a:spcBef>
                <a:spcPts val="0"/>
              </a:spcBef>
            </a:pPr>
            <a:r>
              <a:rPr lang="en-US" altLang="en-US" sz="2400" i="1" dirty="0"/>
              <a:t>Clark</a:t>
            </a:r>
            <a:r>
              <a:rPr lang="en-US" altLang="en-US" sz="2400" dirty="0"/>
              <a:t> court: MSHs aren’t harmed by a commitment to keep someone as an officer “as long as he is faithful, efficient and competent”</a:t>
            </a:r>
          </a:p>
          <a:p>
            <a:pPr lvl="1" eaLnBrk="1" hangingPunct="1">
              <a:spcBef>
                <a:spcPts val="0"/>
              </a:spcBef>
            </a:pPr>
            <a:r>
              <a:rPr lang="en-US" altLang="en-US" sz="2000" dirty="0"/>
              <a:t>I.e., SH agreements are valid if SH merely agree to do as directors what they could do validly anyway</a:t>
            </a:r>
          </a:p>
          <a:p>
            <a:pPr eaLnBrk="1" hangingPunct="1">
              <a:spcBef>
                <a:spcPts val="0"/>
              </a:spcBef>
            </a:pPr>
            <a:r>
              <a:rPr lang="en-US" altLang="en-US" sz="2400" dirty="0"/>
              <a:t>This contradicts the holding in </a:t>
            </a:r>
            <a:r>
              <a:rPr lang="en-US" altLang="en-US" sz="2400" i="1" dirty="0" err="1"/>
              <a:t>McQuade</a:t>
            </a:r>
            <a:endParaRPr lang="en-US" altLang="en-US" sz="2400" dirty="0"/>
          </a:p>
          <a:p>
            <a:pPr lvl="1" eaLnBrk="1" hangingPunct="1">
              <a:spcBef>
                <a:spcPts val="0"/>
              </a:spcBef>
            </a:pPr>
            <a:r>
              <a:rPr lang="en-US" altLang="en-US" sz="2000" dirty="0"/>
              <a:t>Also, SHs may be harmed by an obligation not to fire without cause (e.g., downsizing; better/cheaper candidate)</a:t>
            </a:r>
          </a:p>
          <a:p>
            <a:pPr eaLnBrk="1" hangingPunct="1">
              <a:spcBef>
                <a:spcPts val="0"/>
              </a:spcBef>
            </a:pPr>
            <a:r>
              <a:rPr lang="en-US" altLang="en-US" sz="2400" i="1" dirty="0"/>
              <a:t>Clark</a:t>
            </a:r>
            <a:r>
              <a:rPr lang="en-US" altLang="en-US" sz="2400" dirty="0"/>
              <a:t> court: </a:t>
            </a:r>
            <a:r>
              <a:rPr lang="en-US" altLang="en-US" sz="2400" i="1" dirty="0" err="1"/>
              <a:t>McQuade</a:t>
            </a:r>
            <a:r>
              <a:rPr lang="en-US" altLang="en-US" sz="2400" dirty="0"/>
              <a:t> was designed to protect MSHs who were not parties to the agreement</a:t>
            </a:r>
          </a:p>
          <a:p>
            <a:pPr lvl="1" eaLnBrk="1" hangingPunct="1">
              <a:spcBef>
                <a:spcPts val="0"/>
              </a:spcBef>
            </a:pPr>
            <a:r>
              <a:rPr lang="en-US" altLang="en-US" sz="2000" dirty="0"/>
              <a:t>In </a:t>
            </a:r>
            <a:r>
              <a:rPr lang="en-US" altLang="en-US" sz="2000" i="1" dirty="0"/>
              <a:t>Clark</a:t>
            </a:r>
            <a:r>
              <a:rPr lang="en-US" altLang="en-US" sz="2000" dirty="0"/>
              <a:t>, all SHs are parties to the SH agreement</a:t>
            </a:r>
          </a:p>
          <a:p>
            <a:pPr eaLnBrk="1" hangingPunct="1">
              <a:spcBef>
                <a:spcPts val="0"/>
              </a:spcBef>
            </a:pPr>
            <a:r>
              <a:rPr lang="en-US" altLang="en-US" sz="2400" i="1" dirty="0"/>
              <a:t>Clark</a:t>
            </a:r>
            <a:r>
              <a:rPr lang="en-US" altLang="en-US" sz="2400" dirty="0"/>
              <a:t> creates an exception to </a:t>
            </a:r>
            <a:r>
              <a:rPr lang="en-US" altLang="en-US" sz="2400" i="1" dirty="0" err="1"/>
              <a:t>McQuade</a:t>
            </a:r>
            <a:r>
              <a:rPr lang="en-US" altLang="en-US" sz="2400" dirty="0"/>
              <a:t> when all SHs are parties to the SH agreement</a:t>
            </a:r>
          </a:p>
          <a:p>
            <a:pPr eaLnBrk="1" hangingPunct="1">
              <a:spcBef>
                <a:spcPts val="0"/>
              </a:spcBef>
            </a:pPr>
            <a:r>
              <a:rPr lang="en-US" altLang="en-US" sz="2400" dirty="0">
                <a:solidFill>
                  <a:srgbClr val="FF0000"/>
                </a:solidFill>
              </a:rPr>
              <a:t>How can Dodge avoid the SH agreement (reach </a:t>
            </a:r>
            <a:r>
              <a:rPr lang="en-US" altLang="en-US" sz="2400" i="1" dirty="0" err="1">
                <a:solidFill>
                  <a:srgbClr val="FF0000"/>
                </a:solidFill>
              </a:rPr>
              <a:t>McQuade</a:t>
            </a:r>
            <a:r>
              <a:rPr lang="en-US" altLang="en-US" sz="2400" dirty="0">
                <a:solidFill>
                  <a:srgbClr val="FF0000"/>
                </a:solidFill>
              </a:rPr>
              <a:t> outcome)?</a:t>
            </a:r>
            <a:endParaRPr lang="en-US" altLang="en-US" sz="2400" dirty="0"/>
          </a:p>
        </p:txBody>
      </p:sp>
    </p:spTree>
    <p:extLst>
      <p:ext uri="{BB962C8B-B14F-4D97-AF65-F5344CB8AC3E}">
        <p14:creationId xmlns:p14="http://schemas.microsoft.com/office/powerpoint/2010/main" val="1421256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25" name="Rectangle 2"/>
          <p:cNvSpPr>
            <a:spLocks noGrp="1" noChangeArrowheads="1"/>
          </p:cNvSpPr>
          <p:nvPr>
            <p:ph type="title" idx="4294967295"/>
          </p:nvPr>
        </p:nvSpPr>
        <p:spPr/>
        <p:txBody>
          <a:bodyPr/>
          <a:lstStyle/>
          <a:p>
            <a:pPr eaLnBrk="1" hangingPunct="1"/>
            <a:r>
              <a:rPr lang="en-US" altLang="en-US" dirty="0"/>
              <a:t>Private paternalism</a:t>
            </a:r>
            <a:br>
              <a:rPr lang="en-US" altLang="en-US" dirty="0"/>
            </a:br>
            <a:r>
              <a:rPr lang="en-US" altLang="en-US" sz="3500" dirty="0"/>
              <a:t>Solutions to minimizing the agency problem</a:t>
            </a:r>
          </a:p>
        </p:txBody>
      </p:sp>
      <p:graphicFrame>
        <p:nvGraphicFramePr>
          <p:cNvPr id="6" name="Table 5"/>
          <p:cNvGraphicFramePr>
            <a:graphicFrameLocks noGrp="1"/>
          </p:cNvGraphicFramePr>
          <p:nvPr>
            <p:extLst>
              <p:ext uri="{D42A27DB-BD31-4B8C-83A1-F6EECF244321}">
                <p14:modId xmlns:p14="http://schemas.microsoft.com/office/powerpoint/2010/main" val="2869877040"/>
              </p:ext>
            </p:extLst>
          </p:nvPr>
        </p:nvGraphicFramePr>
        <p:xfrm>
          <a:off x="0" y="1501900"/>
          <a:ext cx="9144000" cy="3383280"/>
        </p:xfrm>
        <a:graphic>
          <a:graphicData uri="http://schemas.openxmlformats.org/drawingml/2006/table">
            <a:tbl>
              <a:tblPr firstRow="1" bandRow="1">
                <a:tableStyleId>{22838BEF-8BB2-4498-84A7-C5851F593DF1}</a:tableStyleId>
              </a:tblPr>
              <a:tblGrid>
                <a:gridCol w="4038600">
                  <a:extLst>
                    <a:ext uri="{9D8B030D-6E8A-4147-A177-3AD203B41FA5}">
                      <a16:colId xmlns:a16="http://schemas.microsoft.com/office/drawing/2014/main" val="20000"/>
                    </a:ext>
                  </a:extLst>
                </a:gridCol>
                <a:gridCol w="5105400">
                  <a:extLst>
                    <a:ext uri="{9D8B030D-6E8A-4147-A177-3AD203B41FA5}">
                      <a16:colId xmlns:a16="http://schemas.microsoft.com/office/drawing/2014/main" val="20001"/>
                    </a:ext>
                  </a:extLst>
                </a:gridCol>
              </a:tblGrid>
              <a:tr h="358775">
                <a:tc>
                  <a:txBody>
                    <a:bodyPr/>
                    <a:lstStyle/>
                    <a:p>
                      <a:pPr marL="0" marR="0" algn="l">
                        <a:lnSpc>
                          <a:spcPct val="100000"/>
                        </a:lnSpc>
                        <a:spcBef>
                          <a:spcPts val="0"/>
                        </a:spcBef>
                        <a:spcAft>
                          <a:spcPts val="0"/>
                        </a:spcAft>
                      </a:pPr>
                      <a:r>
                        <a:rPr lang="en-US" sz="1800" b="0" u="sng" dirty="0">
                          <a:effectLst/>
                        </a:rPr>
                        <a:t>Bonding</a:t>
                      </a:r>
                      <a:r>
                        <a:rPr lang="en-US" sz="1800" b="0" dirty="0">
                          <a:effectLst/>
                        </a:rPr>
                        <a:t>: Align A’s welfare with B’s welfare</a:t>
                      </a:r>
                      <a:endParaRPr lang="en-US" sz="1800" b="0" dirty="0">
                        <a:effectLst/>
                        <a:latin typeface="Times New Roman" panose="02020603050405020304" pitchFamily="18" charset="0"/>
                        <a:ea typeface="Calibri" panose="020F0502020204030204" pitchFamily="34" charset="0"/>
                        <a:cs typeface="Arial" panose="020B0604020202020204" pitchFamily="34" charset="0"/>
                      </a:endParaRPr>
                    </a:p>
                  </a:txBody>
                  <a:tcPr>
                    <a:solidFill>
                      <a:schemeClr val="accent3">
                        <a:lumMod val="20000"/>
                        <a:lumOff val="80000"/>
                      </a:schemeClr>
                    </a:solidFill>
                  </a:tcPr>
                </a:tc>
                <a:tc>
                  <a:txBody>
                    <a:bodyPr/>
                    <a:lstStyle/>
                    <a:p>
                      <a:pPr marL="0" marR="0" algn="l">
                        <a:lnSpc>
                          <a:spcPct val="100000"/>
                        </a:lnSpc>
                        <a:spcBef>
                          <a:spcPts val="0"/>
                        </a:spcBef>
                        <a:spcAft>
                          <a:spcPts val="0"/>
                        </a:spcAft>
                      </a:pPr>
                      <a:r>
                        <a:rPr lang="en-US" sz="1800" b="0" dirty="0">
                          <a:effectLst/>
                        </a:rPr>
                        <a:t>Morality/identity</a:t>
                      </a:r>
                      <a:br>
                        <a:rPr lang="en-US" sz="1800" b="0" dirty="0">
                          <a:effectLst/>
                        </a:rPr>
                      </a:br>
                      <a:r>
                        <a:rPr lang="en-US" sz="1800" b="0" dirty="0">
                          <a:effectLst/>
                        </a:rPr>
                        <a:t>Joint ownership/performance-based compensation</a:t>
                      </a:r>
                      <a:endParaRPr lang="en-US" sz="1800" b="0" dirty="0">
                        <a:effectLst/>
                        <a:latin typeface="Times New Roman" panose="02020603050405020304" pitchFamily="18" charset="0"/>
                        <a:ea typeface="Calibri" panose="020F0502020204030204" pitchFamily="34" charset="0"/>
                        <a:cs typeface="Arial" panose="020B0604020202020204" pitchFamily="34" charset="0"/>
                      </a:endParaRPr>
                    </a:p>
                  </a:txBody>
                  <a:tcPr>
                    <a:solidFill>
                      <a:schemeClr val="accent3">
                        <a:lumMod val="20000"/>
                        <a:lumOff val="80000"/>
                      </a:schemeClr>
                    </a:solidFill>
                  </a:tcPr>
                </a:tc>
                <a:extLst>
                  <a:ext uri="{0D108BD9-81ED-4DB2-BD59-A6C34878D82A}">
                    <a16:rowId xmlns:a16="http://schemas.microsoft.com/office/drawing/2014/main" val="10000"/>
                  </a:ext>
                </a:extLst>
              </a:tr>
              <a:tr h="3530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u="sng" dirty="0">
                          <a:effectLst/>
                        </a:rPr>
                        <a:t>Voice</a:t>
                      </a:r>
                      <a:r>
                        <a:rPr lang="en-US" sz="1800" b="1" dirty="0">
                          <a:effectLst/>
                        </a:rPr>
                        <a:t>: Give B unilateral powers that affect A’s behavior</a:t>
                      </a:r>
                      <a:endParaRPr lang="en-US" sz="1800" b="1" dirty="0">
                        <a:effectLst/>
                        <a:latin typeface="Times New Roman" panose="02020603050405020304" pitchFamily="18" charset="0"/>
                        <a:ea typeface="Calibri" panose="020F0502020204030204" pitchFamily="34" charset="0"/>
                        <a:cs typeface="Arial" panose="020B0604020202020204" pitchFamily="34" charset="0"/>
                      </a:endParaRPr>
                    </a:p>
                  </a:txBody>
                  <a:tcPr>
                    <a:solidFill>
                      <a:schemeClr val="accent3">
                        <a:lumMod val="60000"/>
                        <a:lumOff val="40000"/>
                      </a:schemeClr>
                    </a:solidFill>
                  </a:tcPr>
                </a:tc>
                <a:tc>
                  <a:txBody>
                    <a:bodyPr/>
                    <a:lstStyle/>
                    <a:p>
                      <a:pPr marL="0" marR="0" algn="l">
                        <a:lnSpc>
                          <a:spcPct val="100000"/>
                        </a:lnSpc>
                        <a:spcBef>
                          <a:spcPts val="0"/>
                        </a:spcBef>
                        <a:spcAft>
                          <a:spcPts val="0"/>
                        </a:spcAft>
                      </a:pPr>
                      <a:r>
                        <a:rPr lang="en-US" sz="1800" b="1" dirty="0">
                          <a:effectLst/>
                        </a:rPr>
                        <a:t>Appointment / removal</a:t>
                      </a:r>
                    </a:p>
                    <a:p>
                      <a:pPr marL="0" marR="0" algn="l">
                        <a:lnSpc>
                          <a:spcPct val="100000"/>
                        </a:lnSpc>
                        <a:spcBef>
                          <a:spcPts val="0"/>
                        </a:spcBef>
                        <a:spcAft>
                          <a:spcPts val="0"/>
                        </a:spcAft>
                      </a:pPr>
                      <a:r>
                        <a:rPr lang="en-US" sz="1800" b="1" dirty="0">
                          <a:effectLst/>
                        </a:rPr>
                        <a:t>Control (authority/approval)</a:t>
                      </a:r>
                      <a:br>
                        <a:rPr lang="en-US" sz="1800" b="1" dirty="0">
                          <a:effectLst/>
                        </a:rPr>
                      </a:br>
                      <a:r>
                        <a:rPr lang="en-US" sz="1800" b="1" dirty="0">
                          <a:effectLst/>
                        </a:rPr>
                        <a:t>Protest</a:t>
                      </a:r>
                      <a:endParaRPr lang="en-US" sz="1800" b="1" dirty="0">
                        <a:effectLst/>
                        <a:latin typeface="Times New Roman" panose="02020603050405020304" pitchFamily="18" charset="0"/>
                        <a:ea typeface="Calibri" panose="020F0502020204030204" pitchFamily="34" charset="0"/>
                        <a:cs typeface="Arial" panose="020B0604020202020204" pitchFamily="34" charset="0"/>
                      </a:endParaRPr>
                    </a:p>
                  </a:txBody>
                  <a:tcPr>
                    <a:solidFill>
                      <a:schemeClr val="accent3">
                        <a:lumMod val="60000"/>
                        <a:lumOff val="40000"/>
                      </a:schemeClr>
                    </a:solidFill>
                  </a:tcPr>
                </a:tc>
                <a:extLst>
                  <a:ext uri="{0D108BD9-81ED-4DB2-BD59-A6C34878D82A}">
                    <a16:rowId xmlns:a16="http://schemas.microsoft.com/office/drawing/2014/main" val="10001"/>
                  </a:ext>
                </a:extLst>
              </a:tr>
              <a:tr h="2330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u="sng" dirty="0">
                          <a:effectLst/>
                        </a:rPr>
                        <a:t>Exit</a:t>
                      </a:r>
                      <a:r>
                        <a:rPr lang="en-US" sz="1800" dirty="0">
                          <a:effectLst/>
                        </a:rPr>
                        <a:t>: Give B unilateral power to end association with A &amp; take her share of the value the association created</a:t>
                      </a:r>
                      <a:endParaRPr lang="en-US" sz="1800" dirty="0">
                        <a:effectLst/>
                        <a:latin typeface="Times New Roman" panose="02020603050405020304" pitchFamily="18" charset="0"/>
                        <a:ea typeface="Calibri" panose="020F0502020204030204" pitchFamily="34" charset="0"/>
                        <a:cs typeface="Arial" panose="020B0604020202020204" pitchFamily="34" charset="0"/>
                      </a:endParaRPr>
                    </a:p>
                  </a:txBody>
                  <a:tcPr>
                    <a:solidFill>
                      <a:schemeClr val="accent3">
                        <a:lumMod val="20000"/>
                        <a:lumOff val="80000"/>
                      </a:schemeClr>
                    </a:solidFill>
                  </a:tcPr>
                </a:tc>
                <a:tc>
                  <a:txBody>
                    <a:bodyPr/>
                    <a:lstStyle/>
                    <a:p>
                      <a:pPr marL="0" marR="0" algn="l">
                        <a:lnSpc>
                          <a:spcPct val="100000"/>
                        </a:lnSpc>
                        <a:spcBef>
                          <a:spcPts val="0"/>
                        </a:spcBef>
                        <a:spcAft>
                          <a:spcPts val="0"/>
                        </a:spcAft>
                      </a:pPr>
                      <a:r>
                        <a:rPr lang="en-US" sz="1800" dirty="0">
                          <a:effectLst/>
                        </a:rPr>
                        <a:t>Termination (dissolution)</a:t>
                      </a:r>
                    </a:p>
                    <a:p>
                      <a:pPr marL="0" marR="0" algn="l">
                        <a:lnSpc>
                          <a:spcPct val="100000"/>
                        </a:lnSpc>
                        <a:spcBef>
                          <a:spcPts val="0"/>
                        </a:spcBef>
                        <a:spcAft>
                          <a:spcPts val="0"/>
                        </a:spcAft>
                      </a:pPr>
                      <a:r>
                        <a:rPr lang="en-US" sz="1800" dirty="0">
                          <a:effectLst/>
                        </a:rPr>
                        <a:t>Dissociation</a:t>
                      </a:r>
                      <a:br>
                        <a:rPr lang="en-US" sz="1800" dirty="0">
                          <a:effectLst/>
                        </a:rPr>
                      </a:br>
                      <a:r>
                        <a:rPr lang="en-US" sz="1800" dirty="0">
                          <a:effectLst/>
                        </a:rPr>
                        <a:t>Alienation</a:t>
                      </a:r>
                      <a:endParaRPr lang="en-US" sz="1800" dirty="0">
                        <a:effectLst/>
                        <a:latin typeface="Times New Roman" panose="02020603050405020304" pitchFamily="18" charset="0"/>
                        <a:ea typeface="Calibri" panose="020F0502020204030204" pitchFamily="34" charset="0"/>
                        <a:cs typeface="Arial" panose="020B0604020202020204" pitchFamily="34" charset="0"/>
                      </a:endParaRPr>
                    </a:p>
                  </a:txBody>
                  <a:tcPr>
                    <a:solidFill>
                      <a:schemeClr val="accent3">
                        <a:lumMod val="20000"/>
                        <a:lumOff val="80000"/>
                      </a:schemeClr>
                    </a:solidFill>
                  </a:tcPr>
                </a:tc>
                <a:extLst>
                  <a:ext uri="{0D108BD9-81ED-4DB2-BD59-A6C34878D82A}">
                    <a16:rowId xmlns:a16="http://schemas.microsoft.com/office/drawing/2014/main" val="10002"/>
                  </a:ext>
                </a:extLst>
              </a:tr>
              <a:tr h="2901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u="sng" dirty="0">
                          <a:effectLst/>
                        </a:rPr>
                        <a:t>Adjudication</a:t>
                      </a:r>
                      <a:r>
                        <a:rPr lang="en-US" sz="1800" dirty="0">
                          <a:effectLst/>
                        </a:rPr>
                        <a:t>: </a:t>
                      </a:r>
                      <a:r>
                        <a:rPr lang="en-US" sz="1800" b="0" dirty="0">
                          <a:effectLst/>
                        </a:rPr>
                        <a:t>Let independent party (</a:t>
                      </a:r>
                      <a:r>
                        <a:rPr lang="en-US" sz="1800" b="0" baseline="0" dirty="0">
                          <a:effectLst/>
                        </a:rPr>
                        <a:t>judge</a:t>
                      </a:r>
                      <a:r>
                        <a:rPr lang="en-US" sz="1800" b="0" dirty="0">
                          <a:effectLst/>
                        </a:rPr>
                        <a:t>) is given discretion to determine  appropriate behavior by A</a:t>
                      </a:r>
                      <a:endParaRPr lang="en-US" sz="1800" b="0" dirty="0">
                        <a:effectLst/>
                        <a:latin typeface="Times New Roman" panose="02020603050405020304" pitchFamily="18" charset="0"/>
                        <a:ea typeface="Calibri" panose="020F0502020204030204" pitchFamily="34" charset="0"/>
                        <a:cs typeface="Arial" panose="020B0604020202020204" pitchFamily="34" charset="0"/>
                      </a:endParaRPr>
                    </a:p>
                  </a:txBody>
                  <a:tcPr>
                    <a:solidFill>
                      <a:schemeClr val="accent3">
                        <a:lumMod val="20000"/>
                        <a:lumOff val="80000"/>
                      </a:schemeClr>
                    </a:solidFill>
                  </a:tcPr>
                </a:tc>
                <a:tc>
                  <a:txBody>
                    <a:bodyPr/>
                    <a:lstStyle/>
                    <a:p>
                      <a:pPr marL="0" marR="0" algn="l">
                        <a:lnSpc>
                          <a:spcPct val="100000"/>
                        </a:lnSpc>
                        <a:spcBef>
                          <a:spcPts val="0"/>
                        </a:spcBef>
                        <a:spcAft>
                          <a:spcPts val="0"/>
                        </a:spcAft>
                      </a:pPr>
                      <a:r>
                        <a:rPr lang="en-US" sz="1800" dirty="0">
                          <a:effectLst/>
                        </a:rPr>
                        <a:t>Fiduciary duty</a:t>
                      </a:r>
                    </a:p>
                  </a:txBody>
                  <a:tcPr>
                    <a:solidFill>
                      <a:schemeClr val="accent3">
                        <a:lumMod val="20000"/>
                        <a:lumOff val="80000"/>
                      </a:schemeClr>
                    </a:solidFill>
                  </a:tcPr>
                </a:tc>
                <a:extLst>
                  <a:ext uri="{0D108BD9-81ED-4DB2-BD59-A6C34878D82A}">
                    <a16:rowId xmlns:a16="http://schemas.microsoft.com/office/drawing/2014/main" val="10003"/>
                  </a:ext>
                </a:extLst>
              </a:tr>
            </a:tbl>
          </a:graphicData>
        </a:graphic>
      </p:graphicFrame>
      <p:sp>
        <p:nvSpPr>
          <p:cNvPr id="9" name="TextBox 8"/>
          <p:cNvSpPr txBox="1"/>
          <p:nvPr/>
        </p:nvSpPr>
        <p:spPr>
          <a:xfrm>
            <a:off x="0" y="4857452"/>
            <a:ext cx="9144000" cy="2000548"/>
          </a:xfrm>
          <a:prstGeom prst="rect">
            <a:avLst/>
          </a:prstGeom>
          <a:noFill/>
        </p:spPr>
        <p:txBody>
          <a:bodyPr wrap="square" rtlCol="0">
            <a:spAutoFit/>
          </a:bodyPr>
          <a:lstStyle/>
          <a:p>
            <a:r>
              <a:rPr lang="en-US" sz="2000" dirty="0"/>
              <a:t>Limitations:</a:t>
            </a:r>
          </a:p>
          <a:p>
            <a:pPr marL="342900" indent="-342900">
              <a:buFont typeface="Arial" panose="020B0604020202020204" pitchFamily="34" charset="0"/>
              <a:buChar char="•"/>
            </a:pPr>
            <a:r>
              <a:rPr lang="en-US" dirty="0"/>
              <a:t>SH rivalry: Voice can make the horizontal (majoritarian) agency problem worse by facilitating the majority’s tyranny of the minority </a:t>
            </a:r>
            <a:r>
              <a:rPr lang="en-US" sz="1500" dirty="0"/>
              <a:t>(or, if minority has veto power, the reverse)</a:t>
            </a:r>
          </a:p>
          <a:p>
            <a:pPr marL="342900" indent="-342900">
              <a:buFont typeface="Arial" panose="020B0604020202020204" pitchFamily="34" charset="0"/>
              <a:buChar char="•"/>
            </a:pPr>
            <a:r>
              <a:rPr lang="en-US" dirty="0"/>
              <a:t>SH apathy: Voice is not effective when beneficiaries cannot effectively govern collectively, yet this is precisely when the vertical agency problem is at its worst</a:t>
            </a:r>
          </a:p>
          <a:p>
            <a:pPr marL="800100" lvl="1" indent="-342900">
              <a:buFont typeface="Arial" panose="020B0604020202020204" pitchFamily="34" charset="0"/>
              <a:buChar char="•"/>
            </a:pPr>
            <a:r>
              <a:rPr lang="en-US" sz="1600" dirty="0"/>
              <a:t>When </a:t>
            </a:r>
            <a:r>
              <a:rPr lang="en-US" sz="1600" dirty="0" err="1"/>
              <a:t>Bs</a:t>
            </a:r>
            <a:r>
              <a:rPr lang="en-US" sz="1600" dirty="0"/>
              <a:t> are rationally apathetic, either no voice, or voice taken over by activists (who advance their own interests, which tend to be short-term)</a:t>
            </a:r>
          </a:p>
        </p:txBody>
      </p:sp>
    </p:spTree>
    <p:extLst>
      <p:ext uri="{BB962C8B-B14F-4D97-AF65-F5344CB8AC3E}">
        <p14:creationId xmlns:p14="http://schemas.microsoft.com/office/powerpoint/2010/main" val="15444146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0" y="0"/>
            <a:ext cx="9144000" cy="1295400"/>
          </a:xfrm>
        </p:spPr>
        <p:txBody>
          <a:bodyPr/>
          <a:lstStyle/>
          <a:p>
            <a:pPr eaLnBrk="1" hangingPunct="1"/>
            <a:r>
              <a:rPr lang="en-US" altLang="en-US" dirty="0"/>
              <a:t>Customizing via SH agreements</a:t>
            </a:r>
            <a:br>
              <a:rPr lang="en-US" altLang="en-US" sz="4300" dirty="0"/>
            </a:br>
            <a:r>
              <a:rPr lang="en-US" altLang="en-US" sz="3500" dirty="0"/>
              <a:t>“Homemade </a:t>
            </a:r>
            <a:r>
              <a:rPr lang="en-US" altLang="en-US" sz="3500" i="1" dirty="0" err="1"/>
              <a:t>McQuade</a:t>
            </a:r>
            <a:r>
              <a:rPr lang="en-US" altLang="en-US" sz="3500" dirty="0"/>
              <a:t>”</a:t>
            </a:r>
          </a:p>
        </p:txBody>
      </p:sp>
      <p:sp>
        <p:nvSpPr>
          <p:cNvPr id="87043" name="Text Box 13"/>
          <p:cNvSpPr txBox="1">
            <a:spLocks noChangeArrowheads="1"/>
          </p:cNvSpPr>
          <p:nvPr/>
        </p:nvSpPr>
        <p:spPr bwMode="auto">
          <a:xfrm>
            <a:off x="0" y="1447800"/>
            <a:ext cx="9144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50000"/>
              </a:spcBef>
              <a:buFontTx/>
              <a:buNone/>
            </a:pPr>
            <a:r>
              <a:rPr lang="en-US" altLang="en-US" sz="4800" dirty="0">
                <a:latin typeface="Arial" charset="0"/>
              </a:rPr>
              <a:t>The homemade </a:t>
            </a:r>
            <a:r>
              <a:rPr lang="en-US" altLang="en-US" sz="4800" i="1" dirty="0" err="1">
                <a:latin typeface="Arial" charset="0"/>
              </a:rPr>
              <a:t>McQuade</a:t>
            </a:r>
            <a:endParaRPr lang="en-US" altLang="en-US" sz="4800" i="1" dirty="0">
              <a:latin typeface="Arial" charset="0"/>
            </a:endParaRPr>
          </a:p>
        </p:txBody>
      </p:sp>
      <p:pic>
        <p:nvPicPr>
          <p:cNvPr id="87044" name="Picture 15" descr="MCj0293710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90725" y="3060700"/>
            <a:ext cx="2047875"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045" name="Text Box 16"/>
          <p:cNvSpPr txBox="1">
            <a:spLocks noChangeArrowheads="1"/>
          </p:cNvSpPr>
          <p:nvPr/>
        </p:nvSpPr>
        <p:spPr bwMode="auto">
          <a:xfrm>
            <a:off x="306388" y="2590800"/>
            <a:ext cx="23209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400" dirty="0">
                <a:latin typeface="Arial" charset="0"/>
              </a:rPr>
              <a:t>Turning </a:t>
            </a:r>
            <a:r>
              <a:rPr lang="en-US" altLang="en-US" sz="2400" i="1" dirty="0">
                <a:latin typeface="Arial" charset="0"/>
              </a:rPr>
              <a:t>Clark</a:t>
            </a:r>
            <a:r>
              <a:rPr lang="en-US" altLang="en-US" sz="2400" dirty="0">
                <a:latin typeface="Arial" charset="0"/>
              </a:rPr>
              <a:t>…</a:t>
            </a:r>
          </a:p>
        </p:txBody>
      </p:sp>
      <p:pic>
        <p:nvPicPr>
          <p:cNvPr id="87046" name="Picture 18" descr="MCj0324700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49988" y="4321175"/>
            <a:ext cx="1903412" cy="2155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7047" name="Text Box 19"/>
          <p:cNvSpPr txBox="1">
            <a:spLocks noChangeArrowheads="1"/>
          </p:cNvSpPr>
          <p:nvPr/>
        </p:nvSpPr>
        <p:spPr bwMode="auto">
          <a:xfrm>
            <a:off x="3505200" y="4876800"/>
            <a:ext cx="2471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400" dirty="0">
                <a:latin typeface="Arial" charset="0"/>
              </a:rPr>
              <a:t>… into </a:t>
            </a:r>
            <a:r>
              <a:rPr lang="en-US" altLang="en-US" sz="2400" i="1" dirty="0" err="1">
                <a:latin typeface="Arial" charset="0"/>
              </a:rPr>
              <a:t>McQuade</a:t>
            </a:r>
            <a:endParaRPr lang="en-US" altLang="en-US" sz="2400" dirty="0">
              <a:latin typeface="Arial" charset="0"/>
            </a:endParaRPr>
          </a:p>
        </p:txBody>
      </p:sp>
    </p:spTree>
    <p:extLst>
      <p:ext uri="{BB962C8B-B14F-4D97-AF65-F5344CB8AC3E}">
        <p14:creationId xmlns:p14="http://schemas.microsoft.com/office/powerpoint/2010/main" val="39901370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0" y="0"/>
            <a:ext cx="9144000" cy="1295400"/>
          </a:xfrm>
        </p:spPr>
        <p:txBody>
          <a:bodyPr/>
          <a:lstStyle/>
          <a:p>
            <a:pPr eaLnBrk="1" hangingPunct="1"/>
            <a:r>
              <a:rPr lang="en-US" altLang="en-US" dirty="0"/>
              <a:t>Customizing via SH agreements</a:t>
            </a:r>
            <a:br>
              <a:rPr lang="en-US" altLang="en-US" sz="4300" dirty="0"/>
            </a:br>
            <a:r>
              <a:rPr lang="en-US" altLang="en-US" sz="3500" dirty="0"/>
              <a:t>“Homemade </a:t>
            </a:r>
            <a:r>
              <a:rPr lang="en-US" altLang="en-US" sz="3500" i="1" dirty="0" err="1"/>
              <a:t>McQuade</a:t>
            </a:r>
            <a:r>
              <a:rPr lang="en-US" altLang="en-US" sz="3500" dirty="0"/>
              <a:t>”</a:t>
            </a:r>
            <a:endParaRPr lang="en-US" altLang="en-US" sz="3500" i="1" dirty="0"/>
          </a:p>
        </p:txBody>
      </p:sp>
      <p:sp>
        <p:nvSpPr>
          <p:cNvPr id="88067" name="Rectangle 3"/>
          <p:cNvSpPr>
            <a:spLocks noGrp="1" noChangeArrowheads="1"/>
          </p:cNvSpPr>
          <p:nvPr>
            <p:ph type="body" idx="1"/>
          </p:nvPr>
        </p:nvSpPr>
        <p:spPr>
          <a:xfrm>
            <a:off x="0" y="1447800"/>
            <a:ext cx="9144000" cy="5410200"/>
          </a:xfrm>
        </p:spPr>
        <p:txBody>
          <a:bodyPr/>
          <a:lstStyle/>
          <a:p>
            <a:pPr eaLnBrk="1" hangingPunct="1">
              <a:spcBef>
                <a:spcPts val="0"/>
              </a:spcBef>
            </a:pPr>
            <a:r>
              <a:rPr lang="en-US" altLang="en-US" sz="2400" dirty="0"/>
              <a:t>Preempting the “Homemade </a:t>
            </a:r>
            <a:r>
              <a:rPr lang="en-US" altLang="en-US" sz="2400" dirty="0" err="1"/>
              <a:t>McQuade</a:t>
            </a:r>
            <a:r>
              <a:rPr lang="en-US" altLang="en-US" sz="2400" dirty="0"/>
              <a:t>”</a:t>
            </a:r>
          </a:p>
          <a:p>
            <a:pPr lvl="1" eaLnBrk="1" hangingPunct="1">
              <a:spcBef>
                <a:spcPts val="0"/>
              </a:spcBef>
            </a:pPr>
            <a:r>
              <a:rPr lang="en-US" altLang="en-US" sz="2000" dirty="0"/>
              <a:t>The company can prevent a “Homemade </a:t>
            </a:r>
            <a:r>
              <a:rPr lang="en-US" altLang="en-US" sz="2000" dirty="0" err="1"/>
              <a:t>McQuade</a:t>
            </a:r>
            <a:r>
              <a:rPr lang="en-US" altLang="en-US" sz="2000" dirty="0"/>
              <a:t>” by creating constructive knowledge of the agreement – including the agreement in the charter or printing a reference to the agreement on all stock certificates</a:t>
            </a:r>
          </a:p>
          <a:p>
            <a:pPr eaLnBrk="1" hangingPunct="1">
              <a:spcBef>
                <a:spcPts val="0"/>
              </a:spcBef>
            </a:pPr>
            <a:r>
              <a:rPr lang="en-US" altLang="en-US" sz="2400" dirty="0"/>
              <a:t>Another obstacle for Homemade </a:t>
            </a:r>
            <a:r>
              <a:rPr lang="en-US" altLang="en-US" sz="2400" dirty="0" err="1"/>
              <a:t>McQuades</a:t>
            </a:r>
            <a:r>
              <a:rPr lang="en-US" altLang="en-US" sz="2400" dirty="0"/>
              <a:t> – </a:t>
            </a:r>
            <a:r>
              <a:rPr lang="en-US" altLang="en-US" sz="2400" i="1" dirty="0" err="1"/>
              <a:t>Galler</a:t>
            </a:r>
            <a:r>
              <a:rPr lang="en-US" altLang="en-US" sz="2400" i="1" dirty="0"/>
              <a:t> v. </a:t>
            </a:r>
            <a:r>
              <a:rPr lang="en-US" altLang="en-US" sz="2400" i="1" dirty="0" err="1"/>
              <a:t>Galler</a:t>
            </a:r>
            <a:endParaRPr lang="en-US" altLang="en-US" sz="2400" i="1" dirty="0"/>
          </a:p>
          <a:p>
            <a:pPr lvl="1" eaLnBrk="1" hangingPunct="1">
              <a:spcBef>
                <a:spcPts val="0"/>
              </a:spcBef>
            </a:pPr>
            <a:r>
              <a:rPr lang="en-US" altLang="en-US" sz="2000" dirty="0"/>
              <a:t>In </a:t>
            </a:r>
            <a:r>
              <a:rPr lang="en-US" altLang="en-US" sz="2000" i="1" dirty="0" err="1"/>
              <a:t>Galler</a:t>
            </a:r>
            <a:r>
              <a:rPr lang="en-US" altLang="en-US" sz="2000" dirty="0"/>
              <a:t>, the court held that a SH agreement is valid even if not all SHs are parties to it, if:</a:t>
            </a:r>
          </a:p>
          <a:p>
            <a:pPr lvl="2" eaLnBrk="1" hangingPunct="1">
              <a:spcBef>
                <a:spcPts val="0"/>
              </a:spcBef>
            </a:pPr>
            <a:r>
              <a:rPr lang="en-US" altLang="en-US" sz="1900" dirty="0"/>
              <a:t>The corporation is closely-held</a:t>
            </a:r>
          </a:p>
          <a:p>
            <a:pPr lvl="2" eaLnBrk="1" hangingPunct="1">
              <a:spcBef>
                <a:spcPts val="0"/>
              </a:spcBef>
            </a:pPr>
            <a:r>
              <a:rPr lang="en-US" altLang="en-US" sz="1900" dirty="0"/>
              <a:t>The terms are reasonable (i.e., MSH should not object)</a:t>
            </a:r>
          </a:p>
          <a:p>
            <a:pPr lvl="2" eaLnBrk="1" hangingPunct="1">
              <a:spcBef>
                <a:spcPts val="0"/>
              </a:spcBef>
            </a:pPr>
            <a:r>
              <a:rPr lang="en-US" altLang="en-US" sz="1900" dirty="0"/>
              <a:t>The MSH does not object</a:t>
            </a:r>
          </a:p>
        </p:txBody>
      </p:sp>
    </p:spTree>
    <p:extLst>
      <p:ext uri="{BB962C8B-B14F-4D97-AF65-F5344CB8AC3E}">
        <p14:creationId xmlns:p14="http://schemas.microsoft.com/office/powerpoint/2010/main" val="209594838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0" y="0"/>
            <a:ext cx="9144000" cy="1295400"/>
          </a:xfrm>
        </p:spPr>
        <p:txBody>
          <a:bodyPr/>
          <a:lstStyle/>
          <a:p>
            <a:pPr eaLnBrk="1" hangingPunct="1"/>
            <a:r>
              <a:rPr lang="en-US" altLang="en-US" dirty="0"/>
              <a:t>Customizing via SH agreements</a:t>
            </a:r>
            <a:br>
              <a:rPr lang="en-US" altLang="en-US" dirty="0"/>
            </a:br>
            <a:r>
              <a:rPr lang="en-US" altLang="en-US" sz="3500" dirty="0" err="1"/>
              <a:t>Caselaw</a:t>
            </a:r>
            <a:r>
              <a:rPr lang="en-US" altLang="en-US" sz="3500" dirty="0"/>
              <a:t> summary</a:t>
            </a:r>
            <a:endParaRPr lang="en-US" altLang="en-US" i="1" dirty="0"/>
          </a:p>
        </p:txBody>
      </p:sp>
      <p:sp>
        <p:nvSpPr>
          <p:cNvPr id="89091" name="Rectangle 3"/>
          <p:cNvSpPr>
            <a:spLocks noGrp="1" noChangeArrowheads="1"/>
          </p:cNvSpPr>
          <p:nvPr>
            <p:ph type="body" idx="1"/>
          </p:nvPr>
        </p:nvSpPr>
        <p:spPr>
          <a:xfrm>
            <a:off x="0" y="1447800"/>
            <a:ext cx="9144000" cy="5410200"/>
          </a:xfrm>
        </p:spPr>
        <p:txBody>
          <a:bodyPr/>
          <a:lstStyle/>
          <a:p>
            <a:pPr eaLnBrk="1" hangingPunct="1">
              <a:spcBef>
                <a:spcPts val="0"/>
              </a:spcBef>
            </a:pPr>
            <a:r>
              <a:rPr lang="en-US" altLang="en-US" sz="2400" i="1" dirty="0" err="1"/>
              <a:t>McQuade</a:t>
            </a:r>
            <a:r>
              <a:rPr lang="en-US" altLang="en-US" sz="2400" dirty="0"/>
              <a:t>: SH can commit to how they vote as SH, but cannot constrain their judgment (or others on their behalf) as directors</a:t>
            </a:r>
          </a:p>
          <a:p>
            <a:pPr eaLnBrk="1" hangingPunct="1">
              <a:spcBef>
                <a:spcPts val="0"/>
              </a:spcBef>
            </a:pPr>
            <a:r>
              <a:rPr lang="en-US" altLang="en-US" sz="2400" i="1" dirty="0"/>
              <a:t>Clark</a:t>
            </a:r>
            <a:r>
              <a:rPr lang="en-US" altLang="en-US" sz="2400" dirty="0"/>
              <a:t>: SHs can constrain their judgment as directors, if all SH are parties to the SH agreement</a:t>
            </a:r>
          </a:p>
          <a:p>
            <a:pPr eaLnBrk="1" hangingPunct="1">
              <a:spcBef>
                <a:spcPts val="0"/>
              </a:spcBef>
            </a:pPr>
            <a:r>
              <a:rPr lang="en-US" altLang="en-US" sz="2400" i="1" dirty="0" err="1"/>
              <a:t>Galler</a:t>
            </a:r>
            <a:r>
              <a:rPr lang="en-US" altLang="en-US" sz="2400" dirty="0"/>
              <a:t>: SHs can constrain their judgment as directors even when some SHs aren’t parties to SH agreement, if terms of agreement are reasonable and fair to those SHs (&amp; those SHs don’t complain)</a:t>
            </a:r>
          </a:p>
        </p:txBody>
      </p:sp>
    </p:spTree>
    <p:extLst>
      <p:ext uri="{BB962C8B-B14F-4D97-AF65-F5344CB8AC3E}">
        <p14:creationId xmlns:p14="http://schemas.microsoft.com/office/powerpoint/2010/main" val="353941394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Rectangle 2"/>
          <p:cNvSpPr>
            <a:spLocks noGrp="1" noChangeArrowheads="1"/>
          </p:cNvSpPr>
          <p:nvPr>
            <p:ph type="title"/>
          </p:nvPr>
        </p:nvSpPr>
        <p:spPr>
          <a:xfrm>
            <a:off x="0" y="0"/>
            <a:ext cx="9144000" cy="1295400"/>
          </a:xfrm>
        </p:spPr>
        <p:txBody>
          <a:bodyPr/>
          <a:lstStyle/>
          <a:p>
            <a:pPr algn="ctr" eaLnBrk="1" hangingPunct="1"/>
            <a:r>
              <a:rPr lang="en-US" altLang="en-US" dirty="0"/>
              <a:t>Customizing the firm</a:t>
            </a:r>
            <a:br>
              <a:rPr lang="en-US" altLang="en-US" sz="3500" dirty="0"/>
            </a:br>
            <a:r>
              <a:rPr lang="en-US" altLang="en-US" sz="3500" dirty="0"/>
              <a:t>Review</a:t>
            </a:r>
          </a:p>
        </p:txBody>
      </p:sp>
      <p:sp>
        <p:nvSpPr>
          <p:cNvPr id="34821"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dirty="0"/>
              <a:t>Controller Cass is creating a firm, and wants to own 60% of the control rights &amp; 20% of the economic rights</a:t>
            </a:r>
          </a:p>
          <a:p>
            <a:pPr eaLnBrk="1" hangingPunct="1">
              <a:spcBef>
                <a:spcPts val="0"/>
              </a:spcBef>
            </a:pPr>
            <a:r>
              <a:rPr lang="en-US" altLang="en-US" sz="2400" dirty="0"/>
              <a:t>Methods 1-2 are suitable for private firms</a:t>
            </a:r>
          </a:p>
          <a:p>
            <a:pPr lvl="1" eaLnBrk="1" hangingPunct="1">
              <a:spcBef>
                <a:spcPts val="0"/>
              </a:spcBef>
            </a:pPr>
            <a:r>
              <a:rPr lang="en-US" altLang="en-US" sz="2000" dirty="0"/>
              <a:t>Customizing via arrangements between SHs</a:t>
            </a:r>
          </a:p>
          <a:p>
            <a:pPr lvl="1" eaLnBrk="1" hangingPunct="1">
              <a:spcBef>
                <a:spcPts val="0"/>
              </a:spcBef>
            </a:pPr>
            <a:r>
              <a:rPr lang="en-US" altLang="en-US" sz="2000" dirty="0"/>
              <a:t>Assume only other SH is minority SH Mary</a:t>
            </a:r>
          </a:p>
          <a:p>
            <a:pPr eaLnBrk="1" hangingPunct="1">
              <a:spcBef>
                <a:spcPts val="0"/>
              </a:spcBef>
            </a:pPr>
            <a:r>
              <a:rPr lang="en-US" altLang="en-US" sz="2400" dirty="0"/>
              <a:t>Methods 3-5 are suitable for public firms</a:t>
            </a:r>
          </a:p>
          <a:p>
            <a:pPr lvl="1" eaLnBrk="1" hangingPunct="1">
              <a:spcBef>
                <a:spcPts val="0"/>
              </a:spcBef>
            </a:pPr>
            <a:r>
              <a:rPr lang="en-US" altLang="en-US" sz="2000" dirty="0"/>
              <a:t>Customizing via constitutional documents (share specifications)</a:t>
            </a:r>
          </a:p>
          <a:p>
            <a:pPr lvl="1" eaLnBrk="1" hangingPunct="1">
              <a:spcBef>
                <a:spcPts val="0"/>
              </a:spcBef>
            </a:pPr>
            <a:r>
              <a:rPr lang="en-US" altLang="en-US" sz="2000" dirty="0"/>
              <a:t>Assume other SHs constantly change (“the public”)</a:t>
            </a:r>
          </a:p>
        </p:txBody>
      </p:sp>
    </p:spTree>
    <p:extLst>
      <p:ext uri="{BB962C8B-B14F-4D97-AF65-F5344CB8AC3E}">
        <p14:creationId xmlns:p14="http://schemas.microsoft.com/office/powerpoint/2010/main" val="65057078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2"/>
          <p:cNvSpPr>
            <a:spLocks noGrp="1" noChangeArrowheads="1"/>
          </p:cNvSpPr>
          <p:nvPr>
            <p:ph type="title"/>
          </p:nvPr>
        </p:nvSpPr>
        <p:spPr>
          <a:xfrm>
            <a:off x="0" y="0"/>
            <a:ext cx="9144000" cy="1295400"/>
          </a:xfrm>
        </p:spPr>
        <p:txBody>
          <a:bodyPr/>
          <a:lstStyle/>
          <a:p>
            <a:pPr algn="ctr" eaLnBrk="1" hangingPunct="1"/>
            <a:r>
              <a:rPr lang="en-US" altLang="en-US" dirty="0"/>
              <a:t>Customizing the firm</a:t>
            </a:r>
            <a:br>
              <a:rPr lang="en-US" altLang="en-US" sz="3500" dirty="0"/>
            </a:br>
            <a:r>
              <a:rPr lang="en-US" altLang="en-US" sz="3500" dirty="0"/>
              <a:t>Review: Method 1 (voting trust)</a:t>
            </a:r>
          </a:p>
        </p:txBody>
      </p:sp>
      <p:sp>
        <p:nvSpPr>
          <p:cNvPr id="35845" name="Rectangle 3"/>
          <p:cNvSpPr>
            <a:spLocks noGrp="1" noChangeArrowheads="1"/>
          </p:cNvSpPr>
          <p:nvPr>
            <p:ph type="body" idx="1"/>
          </p:nvPr>
        </p:nvSpPr>
        <p:spPr>
          <a:xfrm>
            <a:off x="0" y="1447800"/>
            <a:ext cx="9144000" cy="5410200"/>
          </a:xfrm>
        </p:spPr>
        <p:txBody>
          <a:bodyPr/>
          <a:lstStyle/>
          <a:p>
            <a:pPr eaLnBrk="1" hangingPunct="1">
              <a:spcBef>
                <a:spcPts val="0"/>
              </a:spcBef>
            </a:pPr>
            <a:r>
              <a:rPr lang="en-US" altLang="en-US" sz="2400" dirty="0"/>
              <a:t>1 class of shares, 100 shares outstanding: Cass buys 20; Mary buys 80</a:t>
            </a:r>
          </a:p>
          <a:p>
            <a:pPr eaLnBrk="1" hangingPunct="1">
              <a:spcBef>
                <a:spcPts val="0"/>
              </a:spcBef>
            </a:pPr>
            <a:r>
              <a:rPr lang="en-US" altLang="en-US" sz="2400" dirty="0"/>
              <a:t>Mary forms a trust with Cass as the trustee, and transfers to the trust legal title to 40 shares</a:t>
            </a:r>
          </a:p>
          <a:p>
            <a:pPr lvl="1" eaLnBrk="1" hangingPunct="1">
              <a:spcBef>
                <a:spcPts val="0"/>
              </a:spcBef>
            </a:pPr>
            <a:r>
              <a:rPr lang="en-US" altLang="en-US" sz="2000" dirty="0"/>
              <a:t>Mary is the beneficial owner of the fruits of this trust (e.g., dividends), but Cass (as trustee) gets to vote them at his discretion</a:t>
            </a:r>
          </a:p>
          <a:p>
            <a:pPr lvl="4" eaLnBrk="1" hangingPunct="1">
              <a:spcBef>
                <a:spcPts val="0"/>
              </a:spcBef>
              <a:buFont typeface="Wingdings" pitchFamily="2" charset="2"/>
              <a:buNone/>
            </a:pPr>
            <a:r>
              <a:rPr lang="en-US" altLang="en-US" sz="2400" dirty="0"/>
              <a:t>				Mary –   40</a:t>
            </a:r>
          </a:p>
          <a:p>
            <a:pPr lvl="4" eaLnBrk="1" hangingPunct="1">
              <a:spcBef>
                <a:spcPts val="0"/>
              </a:spcBef>
              <a:buFont typeface="Wingdings" pitchFamily="2" charset="2"/>
              <a:buNone/>
            </a:pPr>
            <a:r>
              <a:rPr lang="en-US" altLang="en-US" sz="2400" dirty="0"/>
              <a:t>				Trust – 40</a:t>
            </a:r>
          </a:p>
          <a:p>
            <a:pPr lvl="4" eaLnBrk="1" hangingPunct="1">
              <a:spcBef>
                <a:spcPts val="0"/>
              </a:spcBef>
              <a:buFont typeface="Wingdings" pitchFamily="2" charset="2"/>
              <a:buNone/>
            </a:pPr>
            <a:r>
              <a:rPr lang="en-US" altLang="en-US" sz="2400" dirty="0"/>
              <a:t>				Cass –  20</a:t>
            </a:r>
          </a:p>
        </p:txBody>
      </p:sp>
      <p:sp>
        <p:nvSpPr>
          <p:cNvPr id="35846" name="AutoShape 4"/>
          <p:cNvSpPr>
            <a:spLocks/>
          </p:cNvSpPr>
          <p:nvPr/>
        </p:nvSpPr>
        <p:spPr bwMode="auto">
          <a:xfrm>
            <a:off x="6096000" y="3657600"/>
            <a:ext cx="152400" cy="533400"/>
          </a:xfrm>
          <a:prstGeom prst="rightBracket">
            <a:avLst>
              <a:gd name="adj" fmla="val 29167"/>
            </a:avLst>
          </a:prstGeom>
          <a:noFill/>
          <a:ln w="952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en-US" altLang="en-US" sz="1800"/>
          </a:p>
        </p:txBody>
      </p:sp>
      <p:sp>
        <p:nvSpPr>
          <p:cNvPr id="35847" name="Text Box 5"/>
          <p:cNvSpPr txBox="1">
            <a:spLocks noChangeArrowheads="1"/>
          </p:cNvSpPr>
          <p:nvPr/>
        </p:nvSpPr>
        <p:spPr bwMode="auto">
          <a:xfrm>
            <a:off x="6019800" y="3657600"/>
            <a:ext cx="17526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algn="ctr" eaLnBrk="1" hangingPunct="1">
              <a:spcBef>
                <a:spcPct val="50000"/>
              </a:spcBef>
              <a:buClrTx/>
              <a:buSzTx/>
              <a:buFontTx/>
              <a:buNone/>
            </a:pPr>
            <a:r>
              <a:rPr lang="en-US" altLang="en-US" sz="1400" dirty="0">
                <a:solidFill>
                  <a:srgbClr val="FF0000"/>
                </a:solidFill>
              </a:rPr>
              <a:t>Control: 60% (20+40)</a:t>
            </a:r>
          </a:p>
        </p:txBody>
      </p:sp>
      <p:sp>
        <p:nvSpPr>
          <p:cNvPr id="35848" name="AutoShape 6"/>
          <p:cNvSpPr>
            <a:spLocks/>
          </p:cNvSpPr>
          <p:nvPr/>
        </p:nvSpPr>
        <p:spPr bwMode="auto">
          <a:xfrm>
            <a:off x="4572000" y="3276600"/>
            <a:ext cx="76200" cy="533400"/>
          </a:xfrm>
          <a:prstGeom prst="leftBracket">
            <a:avLst>
              <a:gd name="adj" fmla="val 58333"/>
            </a:avLst>
          </a:prstGeom>
          <a:noFill/>
          <a:ln w="9525">
            <a:solidFill>
              <a:srgbClr val="008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eaLnBrk="1" hangingPunct="1">
              <a:spcBef>
                <a:spcPct val="0"/>
              </a:spcBef>
              <a:buClrTx/>
              <a:buSzTx/>
              <a:buFontTx/>
              <a:buNone/>
            </a:pPr>
            <a:endParaRPr lang="en-US" altLang="en-US" sz="1800"/>
          </a:p>
        </p:txBody>
      </p:sp>
      <p:sp>
        <p:nvSpPr>
          <p:cNvPr id="35849" name="Text Box 7"/>
          <p:cNvSpPr txBox="1">
            <a:spLocks noChangeArrowheads="1"/>
          </p:cNvSpPr>
          <p:nvPr/>
        </p:nvSpPr>
        <p:spPr bwMode="auto">
          <a:xfrm>
            <a:off x="3352800" y="3292475"/>
            <a:ext cx="1219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tx2"/>
              </a:buClr>
              <a:buSzPct val="70000"/>
              <a:buFont typeface="Wingdings" pitchFamily="2" charset="2"/>
              <a:buChar char="l"/>
              <a:defRPr sz="3000">
                <a:solidFill>
                  <a:schemeClr val="tx1"/>
                </a:solidFill>
                <a:latin typeface="Arial" charset="0"/>
                <a:cs typeface="Arial" charset="0"/>
              </a:defRPr>
            </a:lvl1pPr>
            <a:lvl2pPr marL="742950" indent="-285750" eaLnBrk="0" hangingPunct="0">
              <a:spcBef>
                <a:spcPct val="20000"/>
              </a:spcBef>
              <a:buClr>
                <a:schemeClr val="accent2"/>
              </a:buClr>
              <a:buSzPct val="70000"/>
              <a:buFont typeface="Wingdings" pitchFamily="2" charset="2"/>
              <a:buChar char="l"/>
              <a:defRPr sz="2600">
                <a:solidFill>
                  <a:schemeClr val="tx1"/>
                </a:solidFill>
                <a:latin typeface="Arial" charset="0"/>
                <a:cs typeface="Arial" charset="0"/>
              </a:defRPr>
            </a:lvl2pPr>
            <a:lvl3pPr marL="1143000" indent="-228600" eaLnBrk="0" hangingPunct="0">
              <a:spcBef>
                <a:spcPct val="20000"/>
              </a:spcBef>
              <a:buClr>
                <a:schemeClr val="accent1"/>
              </a:buClr>
              <a:buSzPct val="70000"/>
              <a:buFont typeface="Wingdings" pitchFamily="2" charset="2"/>
              <a:buChar char="l"/>
              <a:defRPr sz="2300">
                <a:solidFill>
                  <a:schemeClr val="tx1"/>
                </a:solidFill>
                <a:latin typeface="Arial" charset="0"/>
                <a:cs typeface="Arial" charset="0"/>
              </a:defRPr>
            </a:lvl3pPr>
            <a:lvl4pPr marL="1600200" indent="-228600" eaLnBrk="0" hangingPunct="0">
              <a:spcBef>
                <a:spcPct val="20000"/>
              </a:spcBef>
              <a:buClr>
                <a:schemeClr val="tx2"/>
              </a:buClr>
              <a:buSzPct val="75000"/>
              <a:buFont typeface="Wingdings" pitchFamily="2" charset="2"/>
              <a:buChar char="§"/>
              <a:defRPr sz="2000">
                <a:solidFill>
                  <a:schemeClr val="tx1"/>
                </a:solidFill>
                <a:latin typeface="Arial" charset="0"/>
                <a:cs typeface="Arial" charset="0"/>
              </a:defRPr>
            </a:lvl4pPr>
            <a:lvl5pPr marL="2057400" indent="-228600" eaLnBrk="0" hangingPunct="0">
              <a:spcBef>
                <a:spcPct val="20000"/>
              </a:spcBef>
              <a:buClr>
                <a:schemeClr val="folHlink"/>
              </a:buClr>
              <a:buSzPct val="80000"/>
              <a:buFont typeface="Wingdings" pitchFamily="2" charset="2"/>
              <a:buChar char="§"/>
              <a:defRPr sz="2000">
                <a:solidFill>
                  <a:schemeClr val="tx1"/>
                </a:solidFill>
                <a:latin typeface="Arial" charset="0"/>
                <a:cs typeface="Arial" charset="0"/>
              </a:defRPr>
            </a:lvl5pPr>
            <a:lvl6pPr marL="25146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6pPr>
            <a:lvl7pPr marL="29718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7pPr>
            <a:lvl8pPr marL="34290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8pPr>
            <a:lvl9pPr marL="3886200" indent="-22860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Arial" charset="0"/>
                <a:cs typeface="Arial" charset="0"/>
              </a:defRPr>
            </a:lvl9pPr>
          </a:lstStyle>
          <a:p>
            <a:pPr algn="ctr" eaLnBrk="1" hangingPunct="1">
              <a:spcBef>
                <a:spcPct val="50000"/>
              </a:spcBef>
              <a:buClrTx/>
              <a:buSzTx/>
              <a:buFontTx/>
              <a:buNone/>
            </a:pPr>
            <a:r>
              <a:rPr lang="en-US" altLang="en-US" sz="1400" dirty="0">
                <a:solidFill>
                  <a:srgbClr val="008000"/>
                </a:solidFill>
              </a:rPr>
              <a:t>Dividends: 80% (40+40)</a:t>
            </a:r>
          </a:p>
        </p:txBody>
      </p:sp>
    </p:spTree>
    <p:extLst>
      <p:ext uri="{BB962C8B-B14F-4D97-AF65-F5344CB8AC3E}">
        <p14:creationId xmlns:p14="http://schemas.microsoft.com/office/powerpoint/2010/main" val="418945802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Rectangle 2"/>
          <p:cNvSpPr>
            <a:spLocks noGrp="1" noChangeArrowheads="1"/>
          </p:cNvSpPr>
          <p:nvPr>
            <p:ph type="title"/>
          </p:nvPr>
        </p:nvSpPr>
        <p:spPr>
          <a:xfrm>
            <a:off x="0" y="0"/>
            <a:ext cx="9144000" cy="1295400"/>
          </a:xfrm>
        </p:spPr>
        <p:txBody>
          <a:bodyPr/>
          <a:lstStyle/>
          <a:p>
            <a:pPr algn="ctr" eaLnBrk="1" hangingPunct="1"/>
            <a:r>
              <a:rPr lang="en-US" altLang="en-US" dirty="0"/>
              <a:t>Customizing the firm</a:t>
            </a:r>
            <a:br>
              <a:rPr lang="en-US" altLang="en-US" sz="3500" dirty="0"/>
            </a:br>
            <a:r>
              <a:rPr lang="en-US" altLang="en-US" sz="3500" dirty="0"/>
              <a:t>Review: Method 2 (voting agreement)</a:t>
            </a:r>
          </a:p>
        </p:txBody>
      </p:sp>
      <p:sp>
        <p:nvSpPr>
          <p:cNvPr id="36869" name="Rectangle 3"/>
          <p:cNvSpPr>
            <a:spLocks noGrp="1" noChangeArrowheads="1"/>
          </p:cNvSpPr>
          <p:nvPr>
            <p:ph type="body" idx="1"/>
          </p:nvPr>
        </p:nvSpPr>
        <p:spPr>
          <a:xfrm>
            <a:off x="0" y="1447800"/>
            <a:ext cx="9144000" cy="5410200"/>
          </a:xfrm>
        </p:spPr>
        <p:txBody>
          <a:bodyPr/>
          <a:lstStyle/>
          <a:p>
            <a:pPr eaLnBrk="1" hangingPunct="1">
              <a:spcBef>
                <a:spcPts val="0"/>
              </a:spcBef>
            </a:pPr>
            <a:r>
              <a:rPr lang="en-US" altLang="en-US" sz="2400" dirty="0"/>
              <a:t>1 class of shares, 100 shares outstanding: Cass buys 20; Mary buys 80</a:t>
            </a:r>
          </a:p>
          <a:p>
            <a:pPr eaLnBrk="1" hangingPunct="1">
              <a:lnSpc>
                <a:spcPct val="80000"/>
              </a:lnSpc>
              <a:spcBef>
                <a:spcPts val="0"/>
              </a:spcBef>
            </a:pPr>
            <a:r>
              <a:rPr lang="en-US" altLang="en-US" sz="2400" dirty="0"/>
              <a:t>Cass &amp; Mary sign a voting agreement (AKA vote pooling agreement) in which Mary promises to vote 40 of her shares as Cass instructs</a:t>
            </a:r>
          </a:p>
          <a:p>
            <a:pPr lvl="1" eaLnBrk="1" hangingPunct="1">
              <a:lnSpc>
                <a:spcPct val="80000"/>
              </a:lnSpc>
              <a:spcBef>
                <a:spcPts val="0"/>
              </a:spcBef>
            </a:pPr>
            <a:r>
              <a:rPr lang="en-US" altLang="en-US" sz="2000" dirty="0"/>
              <a:t>Some voting agreements have a designated arbitrator would decide how to vote if parties disagree</a:t>
            </a:r>
          </a:p>
          <a:p>
            <a:pPr lvl="1" eaLnBrk="1" hangingPunct="1">
              <a:lnSpc>
                <a:spcPct val="80000"/>
              </a:lnSpc>
              <a:spcBef>
                <a:spcPts val="0"/>
              </a:spcBef>
            </a:pPr>
            <a:r>
              <a:rPr lang="en-US" altLang="en-US" sz="2000" dirty="0"/>
              <a:t>To ensure that the agreement is specifically enforceable, Mary may give Cass an irrevocable proxy to vote a 40 of Mary’s shares</a:t>
            </a:r>
          </a:p>
          <a:p>
            <a:pPr lvl="2" eaLnBrk="1" hangingPunct="1">
              <a:lnSpc>
                <a:spcPct val="80000"/>
              </a:lnSpc>
              <a:spcBef>
                <a:spcPts val="0"/>
              </a:spcBef>
            </a:pPr>
            <a:r>
              <a:rPr lang="en-US" altLang="en-US" sz="1900" dirty="0">
                <a:solidFill>
                  <a:srgbClr val="FF0000"/>
                </a:solidFill>
              </a:rPr>
              <a:t>Why does Cass need an irrevocable proxy?</a:t>
            </a:r>
          </a:p>
          <a:p>
            <a:pPr eaLnBrk="1" hangingPunct="1">
              <a:lnSpc>
                <a:spcPct val="80000"/>
              </a:lnSpc>
              <a:spcBef>
                <a:spcPts val="0"/>
              </a:spcBef>
            </a:pPr>
            <a:r>
              <a:rPr lang="en-US" altLang="en-US" sz="2400" dirty="0"/>
              <a:t>MBCA §7.22: Proxies are ordinarily revocable at the will of the SH, but a SH can give an irrevocable proxy. Usually, the proxy must be coupled with an interest.  Acceptable interests include:</a:t>
            </a:r>
          </a:p>
          <a:p>
            <a:pPr lvl="1" eaLnBrk="1" hangingPunct="1">
              <a:lnSpc>
                <a:spcPct val="80000"/>
              </a:lnSpc>
              <a:spcBef>
                <a:spcPts val="0"/>
              </a:spcBef>
            </a:pPr>
            <a:r>
              <a:rPr lang="en-US" altLang="en-US" sz="2000" dirty="0"/>
              <a:t>Proxy holder is a pledgee</a:t>
            </a:r>
          </a:p>
          <a:p>
            <a:pPr lvl="1" eaLnBrk="1" hangingPunct="1">
              <a:lnSpc>
                <a:spcPct val="80000"/>
              </a:lnSpc>
              <a:spcBef>
                <a:spcPts val="0"/>
              </a:spcBef>
            </a:pPr>
            <a:r>
              <a:rPr lang="en-US" altLang="en-US" sz="2000" dirty="0"/>
              <a:t>Proxy holder has purchased/agreed to purchase the shares</a:t>
            </a:r>
          </a:p>
          <a:p>
            <a:pPr lvl="1" eaLnBrk="1" hangingPunct="1">
              <a:lnSpc>
                <a:spcPct val="80000"/>
              </a:lnSpc>
              <a:spcBef>
                <a:spcPts val="0"/>
              </a:spcBef>
            </a:pPr>
            <a:r>
              <a:rPr lang="en-US" altLang="en-US" sz="2000" dirty="0"/>
              <a:t>Proxy holder is a creditor of the corporation who required the irrevocable proxy in order to extend it credit</a:t>
            </a:r>
          </a:p>
          <a:p>
            <a:pPr lvl="1" eaLnBrk="1" hangingPunct="1">
              <a:lnSpc>
                <a:spcPct val="80000"/>
              </a:lnSpc>
              <a:spcBef>
                <a:spcPts val="0"/>
              </a:spcBef>
            </a:pPr>
            <a:r>
              <a:rPr lang="en-US" altLang="en-US" sz="2000" dirty="0"/>
              <a:t>Proxy holder is an employee of the corporation who required the irrevocable proxy in his employment contract</a:t>
            </a:r>
          </a:p>
          <a:p>
            <a:pPr lvl="1" eaLnBrk="1" hangingPunct="1">
              <a:lnSpc>
                <a:spcPct val="80000"/>
              </a:lnSpc>
              <a:spcBef>
                <a:spcPts val="0"/>
              </a:spcBef>
            </a:pPr>
            <a:r>
              <a:rPr lang="en-US" altLang="en-US" sz="2000" dirty="0"/>
              <a:t>Proxy holder is a party to a voting agreement</a:t>
            </a:r>
          </a:p>
          <a:p>
            <a:pPr eaLnBrk="1" hangingPunct="1">
              <a:lnSpc>
                <a:spcPct val="80000"/>
              </a:lnSpc>
              <a:spcBef>
                <a:spcPts val="0"/>
              </a:spcBef>
            </a:pPr>
            <a:r>
              <a:rPr lang="en-US" altLang="en-US" sz="2400" dirty="0"/>
              <a:t>Proxy irrevocable only as long as proxy holder has an interest in firm</a:t>
            </a:r>
          </a:p>
        </p:txBody>
      </p:sp>
    </p:spTree>
    <p:extLst>
      <p:ext uri="{BB962C8B-B14F-4D97-AF65-F5344CB8AC3E}">
        <p14:creationId xmlns:p14="http://schemas.microsoft.com/office/powerpoint/2010/main" val="156026670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2"/>
          <p:cNvSpPr>
            <a:spLocks noGrp="1" noChangeArrowheads="1"/>
          </p:cNvSpPr>
          <p:nvPr>
            <p:ph type="title"/>
          </p:nvPr>
        </p:nvSpPr>
        <p:spPr>
          <a:xfrm>
            <a:off x="0" y="0"/>
            <a:ext cx="9144000" cy="1295400"/>
          </a:xfrm>
        </p:spPr>
        <p:txBody>
          <a:bodyPr/>
          <a:lstStyle/>
          <a:p>
            <a:pPr algn="ctr" eaLnBrk="1" hangingPunct="1"/>
            <a:r>
              <a:rPr lang="en-US" altLang="en-US" dirty="0"/>
              <a:t>Customizing the firm</a:t>
            </a:r>
            <a:br>
              <a:rPr lang="en-US" altLang="en-US" dirty="0"/>
            </a:br>
            <a:r>
              <a:rPr lang="en-US" altLang="en-US" sz="3500" dirty="0"/>
              <a:t>Review: Method 3 (dual-class; 1 share, 1 vote)</a:t>
            </a:r>
          </a:p>
        </p:txBody>
      </p:sp>
      <p:sp>
        <p:nvSpPr>
          <p:cNvPr id="31749" name="Rectangle 3"/>
          <p:cNvSpPr>
            <a:spLocks noGrp="1" noChangeArrowheads="1"/>
          </p:cNvSpPr>
          <p:nvPr>
            <p:ph type="body" idx="1"/>
          </p:nvPr>
        </p:nvSpPr>
        <p:spPr>
          <a:xfrm>
            <a:off x="0" y="1447800"/>
            <a:ext cx="9144000" cy="5410200"/>
          </a:xfrm>
        </p:spPr>
        <p:txBody>
          <a:bodyPr/>
          <a:lstStyle/>
          <a:p>
            <a:pPr eaLnBrk="1" hangingPunct="1">
              <a:spcBef>
                <a:spcPts val="0"/>
              </a:spcBef>
            </a:pPr>
            <a:r>
              <a:rPr lang="en-US" altLang="en-US" sz="2800" dirty="0"/>
              <a:t>As in </a:t>
            </a:r>
            <a:r>
              <a:rPr lang="en-US" altLang="en-US" sz="2800" i="1" dirty="0"/>
              <a:t>Stroh</a:t>
            </a:r>
            <a:endParaRPr lang="en-US" altLang="en-US" sz="2800" dirty="0"/>
          </a:p>
          <a:p>
            <a:pPr lvl="1" eaLnBrk="1" hangingPunct="1">
              <a:spcBef>
                <a:spcPts val="0"/>
              </a:spcBef>
            </a:pPr>
            <a:r>
              <a:rPr lang="en-US" altLang="en-US" sz="2400" dirty="0"/>
              <a:t>Class A shares have one vote per share, full economic rights</a:t>
            </a:r>
          </a:p>
          <a:p>
            <a:pPr lvl="1" eaLnBrk="1" hangingPunct="1">
              <a:spcBef>
                <a:spcPts val="0"/>
              </a:spcBef>
            </a:pPr>
            <a:r>
              <a:rPr lang="en-US" altLang="en-US" sz="2400" dirty="0"/>
              <a:t>Class B shares have one vote per share, no economic rights</a:t>
            </a:r>
          </a:p>
          <a:p>
            <a:pPr eaLnBrk="1" hangingPunct="1">
              <a:spcBef>
                <a:spcPts val="0"/>
              </a:spcBef>
            </a:pPr>
            <a:r>
              <a:rPr lang="en-US" altLang="en-US" sz="2800" dirty="0"/>
              <a:t>Assuming firm plans to issue 2M A-shares to raise money</a:t>
            </a:r>
          </a:p>
          <a:p>
            <a:pPr lvl="1" eaLnBrk="1" hangingPunct="1">
              <a:spcBef>
                <a:spcPts val="0"/>
              </a:spcBef>
            </a:pPr>
            <a:r>
              <a:rPr lang="en-US" altLang="en-US" sz="2400" dirty="0"/>
              <a:t>C buys, for a symbolic price (0.1¢) 2M B-shares</a:t>
            </a:r>
          </a:p>
          <a:p>
            <a:pPr lvl="1" eaLnBrk="1" hangingPunct="1">
              <a:spcBef>
                <a:spcPts val="0"/>
              </a:spcBef>
            </a:pPr>
            <a:r>
              <a:rPr lang="en-US" altLang="en-US" sz="2400" dirty="0"/>
              <a:t>C also buys 20% of A-shares (400K shares)</a:t>
            </a:r>
          </a:p>
          <a:p>
            <a:pPr lvl="1" eaLnBrk="1" hangingPunct="1">
              <a:spcBef>
                <a:spcPts val="0"/>
              </a:spcBef>
            </a:pPr>
            <a:r>
              <a:rPr lang="en-US" altLang="en-US" sz="2400" dirty="0"/>
              <a:t>Public buys remaining 80% of A-shares (1.6M shares)</a:t>
            </a:r>
          </a:p>
          <a:p>
            <a:pPr lvl="1" eaLnBrk="1" hangingPunct="1">
              <a:spcBef>
                <a:spcPts val="0"/>
              </a:spcBef>
            </a:pPr>
            <a:r>
              <a:rPr lang="en-US" altLang="en-US" sz="2400" dirty="0"/>
              <a:t>Result: C has 60% of control rights (2.4M out of 4M votes) &amp; 20% of economic rights (400K out of 2M A shares)</a:t>
            </a:r>
          </a:p>
        </p:txBody>
      </p:sp>
    </p:spTree>
    <p:extLst>
      <p:ext uri="{BB962C8B-B14F-4D97-AF65-F5344CB8AC3E}">
        <p14:creationId xmlns:p14="http://schemas.microsoft.com/office/powerpoint/2010/main" val="103373129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Rectangle 2"/>
          <p:cNvSpPr>
            <a:spLocks noGrp="1" noChangeArrowheads="1"/>
          </p:cNvSpPr>
          <p:nvPr>
            <p:ph type="title"/>
          </p:nvPr>
        </p:nvSpPr>
        <p:spPr>
          <a:xfrm>
            <a:off x="0" y="0"/>
            <a:ext cx="9144000" cy="1295400"/>
          </a:xfrm>
        </p:spPr>
        <p:txBody>
          <a:bodyPr/>
          <a:lstStyle/>
          <a:p>
            <a:pPr algn="ctr" eaLnBrk="1" hangingPunct="1"/>
            <a:r>
              <a:rPr lang="en-US" altLang="en-US" dirty="0"/>
              <a:t>Customizing the firm</a:t>
            </a:r>
            <a:br>
              <a:rPr lang="en-US" altLang="en-US" sz="3500" dirty="0"/>
            </a:br>
            <a:r>
              <a:rPr lang="en-US" altLang="en-US" sz="3500" dirty="0"/>
              <a:t>Review: Method 4 (dual-class; voting/non-voting)</a:t>
            </a:r>
          </a:p>
        </p:txBody>
      </p:sp>
      <p:sp>
        <p:nvSpPr>
          <p:cNvPr id="32773" name="Rectangle 3"/>
          <p:cNvSpPr>
            <a:spLocks noGrp="1" noChangeArrowheads="1"/>
          </p:cNvSpPr>
          <p:nvPr>
            <p:ph type="body" idx="1"/>
          </p:nvPr>
        </p:nvSpPr>
        <p:spPr>
          <a:xfrm>
            <a:off x="0" y="1447800"/>
            <a:ext cx="9144000" cy="5410200"/>
          </a:xfrm>
        </p:spPr>
        <p:txBody>
          <a:bodyPr/>
          <a:lstStyle/>
          <a:p>
            <a:pPr eaLnBrk="1" hangingPunct="1">
              <a:spcBef>
                <a:spcPts val="0"/>
              </a:spcBef>
            </a:pPr>
            <a:r>
              <a:rPr lang="en-US" altLang="en-US" sz="2800" dirty="0"/>
              <a:t>If non-voting common shares are permissible:</a:t>
            </a:r>
          </a:p>
          <a:p>
            <a:pPr lvl="1" eaLnBrk="1" hangingPunct="1">
              <a:spcBef>
                <a:spcPts val="0"/>
              </a:spcBef>
            </a:pPr>
            <a:r>
              <a:rPr lang="en-US" altLang="en-US" sz="2400" dirty="0"/>
              <a:t>Class A shares are non-voting, full economic rights</a:t>
            </a:r>
          </a:p>
          <a:p>
            <a:pPr lvl="1" eaLnBrk="1" hangingPunct="1">
              <a:spcBef>
                <a:spcPts val="0"/>
              </a:spcBef>
            </a:pPr>
            <a:r>
              <a:rPr lang="en-US" altLang="en-US" sz="2400" dirty="0"/>
              <a:t>Class B are voting, no economic rights</a:t>
            </a:r>
          </a:p>
          <a:p>
            <a:pPr eaLnBrk="1" hangingPunct="1">
              <a:spcBef>
                <a:spcPts val="0"/>
              </a:spcBef>
            </a:pPr>
            <a:r>
              <a:rPr lang="en-US" altLang="en-US" sz="2700" dirty="0"/>
              <a:t>C buys 20% of A-shares</a:t>
            </a:r>
          </a:p>
          <a:p>
            <a:pPr lvl="1" eaLnBrk="1" hangingPunct="1">
              <a:spcBef>
                <a:spcPts val="0"/>
              </a:spcBef>
            </a:pPr>
            <a:r>
              <a:rPr lang="en-US" altLang="en-US" sz="2300" dirty="0"/>
              <a:t>Remaining A-shares sold to the public</a:t>
            </a:r>
          </a:p>
          <a:p>
            <a:pPr lvl="1" eaLnBrk="1" hangingPunct="1">
              <a:spcBef>
                <a:spcPts val="0"/>
              </a:spcBef>
            </a:pPr>
            <a:r>
              <a:rPr lang="en-US" altLang="en-US" sz="2400" dirty="0"/>
              <a:t>Result: C has 20% of the economic rights</a:t>
            </a:r>
            <a:endParaRPr lang="en-US" altLang="en-US" sz="2700" dirty="0"/>
          </a:p>
          <a:p>
            <a:pPr eaLnBrk="1" hangingPunct="1">
              <a:spcBef>
                <a:spcPts val="0"/>
              </a:spcBef>
            </a:pPr>
            <a:r>
              <a:rPr lang="en-US" altLang="en-US" sz="2700" dirty="0"/>
              <a:t>C buys 60% of B-shares</a:t>
            </a:r>
          </a:p>
          <a:p>
            <a:pPr lvl="1" eaLnBrk="1" hangingPunct="1">
              <a:spcBef>
                <a:spcPts val="0"/>
              </a:spcBef>
            </a:pPr>
            <a:r>
              <a:rPr lang="en-US" altLang="en-US" sz="2300" dirty="0"/>
              <a:t>Remaining B-shares sold to other investors who want to buy control rights and who are acceptable to the controller (typically, such investor would also buy A-shares to get economic rights, and will insist on sharing control rights via SH agreement with C)</a:t>
            </a:r>
          </a:p>
          <a:p>
            <a:pPr lvl="1" eaLnBrk="1" hangingPunct="1">
              <a:spcBef>
                <a:spcPts val="0"/>
              </a:spcBef>
            </a:pPr>
            <a:r>
              <a:rPr lang="en-US" altLang="en-US" sz="2400" dirty="0"/>
              <a:t>Result: C has 60% of control rights</a:t>
            </a:r>
          </a:p>
        </p:txBody>
      </p:sp>
    </p:spTree>
    <p:extLst>
      <p:ext uri="{BB962C8B-B14F-4D97-AF65-F5344CB8AC3E}">
        <p14:creationId xmlns:p14="http://schemas.microsoft.com/office/powerpoint/2010/main" val="401251605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0" y="0"/>
            <a:ext cx="9144000" cy="1295400"/>
          </a:xfrm>
        </p:spPr>
        <p:txBody>
          <a:bodyPr/>
          <a:lstStyle/>
          <a:p>
            <a:pPr algn="ctr" eaLnBrk="1" hangingPunct="1"/>
            <a:r>
              <a:rPr lang="en-US" altLang="en-US" dirty="0"/>
              <a:t>Customizing the firm</a:t>
            </a:r>
            <a:br>
              <a:rPr lang="en-US" altLang="en-US" sz="3500" dirty="0"/>
            </a:br>
            <a:r>
              <a:rPr lang="en-US" altLang="en-US" sz="3500" dirty="0"/>
              <a:t>Review: Method 5 (class-specific rights)</a:t>
            </a:r>
          </a:p>
        </p:txBody>
      </p:sp>
      <p:sp>
        <p:nvSpPr>
          <p:cNvPr id="33797" name="Rectangle 3"/>
          <p:cNvSpPr>
            <a:spLocks noGrp="1" noChangeArrowheads="1"/>
          </p:cNvSpPr>
          <p:nvPr>
            <p:ph type="body" idx="1"/>
          </p:nvPr>
        </p:nvSpPr>
        <p:spPr>
          <a:xfrm>
            <a:off x="0" y="1447800"/>
            <a:ext cx="9144000" cy="5410200"/>
          </a:xfrm>
        </p:spPr>
        <p:txBody>
          <a:bodyPr/>
          <a:lstStyle/>
          <a:p>
            <a:pPr eaLnBrk="1" hangingPunct="1">
              <a:spcBef>
                <a:spcPts val="0"/>
              </a:spcBef>
            </a:pPr>
            <a:r>
              <a:rPr lang="en-US" altLang="en-US" sz="2800" dirty="0"/>
              <a:t>Design share classes as follows:</a:t>
            </a:r>
          </a:p>
          <a:p>
            <a:pPr lvl="1" eaLnBrk="1" hangingPunct="1">
              <a:spcBef>
                <a:spcPts val="0"/>
              </a:spcBef>
            </a:pPr>
            <a:r>
              <a:rPr lang="en-US" altLang="en-US" sz="2400" dirty="0"/>
              <a:t>Class A shareholders (as a group) appoint 2 of the 5 directors &amp; receive 80% of the economic rights</a:t>
            </a:r>
          </a:p>
          <a:p>
            <a:pPr lvl="1" eaLnBrk="1" hangingPunct="1">
              <a:spcBef>
                <a:spcPts val="0"/>
              </a:spcBef>
            </a:pPr>
            <a:r>
              <a:rPr lang="en-US" altLang="en-US" sz="2400" dirty="0"/>
              <a:t>Class B shareholders appoint 3 directors &amp; receive 20% of the economic rights</a:t>
            </a:r>
          </a:p>
          <a:p>
            <a:pPr eaLnBrk="1" hangingPunct="1">
              <a:spcBef>
                <a:spcPts val="0"/>
              </a:spcBef>
            </a:pPr>
            <a:r>
              <a:rPr lang="en-US" altLang="en-US" sz="2800" dirty="0"/>
              <a:t>Controller buys only Class B shares &amp; issues to the public only Class A shares</a:t>
            </a:r>
          </a:p>
          <a:p>
            <a:pPr lvl="1" eaLnBrk="1" hangingPunct="1">
              <a:spcBef>
                <a:spcPts val="0"/>
              </a:spcBef>
            </a:pPr>
            <a:r>
              <a:rPr lang="en-US" altLang="en-US" sz="2400" dirty="0"/>
              <a:t>Results: Controller has 60% of control rights (appoints 3 of the 5 directors), and receives 20% of the economic rights</a:t>
            </a:r>
          </a:p>
          <a:p>
            <a:pPr eaLnBrk="1" hangingPunct="1">
              <a:spcBef>
                <a:spcPts val="0"/>
              </a:spcBef>
            </a:pPr>
            <a:r>
              <a:rPr lang="en-US" altLang="en-US" sz="2800" dirty="0"/>
              <a:t>Example: “Golden shares”</a:t>
            </a:r>
          </a:p>
        </p:txBody>
      </p:sp>
    </p:spTree>
    <p:extLst>
      <p:ext uri="{BB962C8B-B14F-4D97-AF65-F5344CB8AC3E}">
        <p14:creationId xmlns:p14="http://schemas.microsoft.com/office/powerpoint/2010/main" val="205185555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4" name="Rectangle 2"/>
          <p:cNvSpPr>
            <a:spLocks noGrp="1" noChangeArrowheads="1"/>
          </p:cNvSpPr>
          <p:nvPr>
            <p:ph type="title"/>
          </p:nvPr>
        </p:nvSpPr>
        <p:spPr>
          <a:xfrm>
            <a:off x="0" y="0"/>
            <a:ext cx="9144000" cy="1295400"/>
          </a:xfrm>
        </p:spPr>
        <p:txBody>
          <a:bodyPr/>
          <a:lstStyle/>
          <a:p>
            <a:pPr algn="ctr" eaLnBrk="1" hangingPunct="1"/>
            <a:r>
              <a:rPr lang="en-US" altLang="en-US" dirty="0"/>
              <a:t>Internal governance</a:t>
            </a:r>
            <a:br>
              <a:rPr lang="en-US" altLang="en-US" dirty="0"/>
            </a:br>
            <a:r>
              <a:rPr lang="en-US" altLang="en-US" sz="3500" dirty="0"/>
              <a:t>Overview of Chapter 3</a:t>
            </a:r>
          </a:p>
        </p:txBody>
      </p:sp>
      <p:sp>
        <p:nvSpPr>
          <p:cNvPr id="87045" name="Rectangle 3"/>
          <p:cNvSpPr>
            <a:spLocks noGrp="1" noChangeArrowheads="1"/>
          </p:cNvSpPr>
          <p:nvPr>
            <p:ph type="body" idx="1"/>
          </p:nvPr>
        </p:nvSpPr>
        <p:spPr>
          <a:xfrm>
            <a:off x="0" y="1447800"/>
            <a:ext cx="9144000" cy="5410200"/>
          </a:xfrm>
        </p:spPr>
        <p:txBody>
          <a:bodyPr/>
          <a:lstStyle/>
          <a:p>
            <a:pPr marL="514350" indent="-514350" eaLnBrk="1" hangingPunct="1">
              <a:spcBef>
                <a:spcPct val="0"/>
              </a:spcBef>
              <a:buFont typeface="+mj-lt"/>
              <a:buAutoNum type="alphaLcPeriod"/>
            </a:pPr>
            <a:r>
              <a:rPr lang="en-US" altLang="en-US" sz="2800" dirty="0"/>
              <a:t>Fiduciary duty (adjudication solutions)</a:t>
            </a:r>
          </a:p>
          <a:p>
            <a:pPr marL="514350" indent="-514350" eaLnBrk="1" hangingPunct="1">
              <a:spcBef>
                <a:spcPct val="0"/>
              </a:spcBef>
              <a:buFont typeface="Arial" charset="0"/>
              <a:buAutoNum type="alphaLcPeriod"/>
            </a:pPr>
            <a:r>
              <a:rPr lang="en-US" altLang="en-US" sz="2800" dirty="0"/>
              <a:t>Customizing the firm</a:t>
            </a:r>
          </a:p>
          <a:p>
            <a:pPr marL="514350" indent="-514350" eaLnBrk="1" hangingPunct="1">
              <a:spcBef>
                <a:spcPct val="0"/>
              </a:spcBef>
              <a:buFont typeface="Arial" charset="0"/>
              <a:buAutoNum type="alphaLcPeriod"/>
            </a:pPr>
            <a:r>
              <a:rPr lang="en-US" altLang="en-US" sz="2800" dirty="0">
                <a:solidFill>
                  <a:srgbClr val="0070C0"/>
                </a:solidFill>
              </a:rPr>
              <a:t>Exit solutions</a:t>
            </a:r>
          </a:p>
          <a:p>
            <a:pPr marL="914400" lvl="1" indent="-514350" eaLnBrk="1" hangingPunct="1">
              <a:spcBef>
                <a:spcPct val="0"/>
              </a:spcBef>
              <a:buFont typeface="+mj-lt"/>
              <a:buAutoNum type="arabicPeriod"/>
            </a:pPr>
            <a:r>
              <a:rPr lang="en-US" altLang="en-US" sz="2400" dirty="0">
                <a:solidFill>
                  <a:srgbClr val="0070C0"/>
                </a:solidFill>
              </a:rPr>
              <a:t>Alienability</a:t>
            </a:r>
          </a:p>
          <a:p>
            <a:pPr marL="914400" lvl="1" indent="-514350" eaLnBrk="1" hangingPunct="1">
              <a:spcBef>
                <a:spcPct val="0"/>
              </a:spcBef>
              <a:buFont typeface="+mj-lt"/>
              <a:buAutoNum type="arabicPeriod"/>
            </a:pPr>
            <a:r>
              <a:rPr lang="en-US" altLang="en-US" sz="2400" dirty="0"/>
              <a:t>Dissociation</a:t>
            </a:r>
          </a:p>
          <a:p>
            <a:pPr marL="914400" lvl="1" indent="-514350" eaLnBrk="1" hangingPunct="1">
              <a:spcBef>
                <a:spcPct val="0"/>
              </a:spcBef>
              <a:buFont typeface="+mj-lt"/>
              <a:buAutoNum type="arabicPeriod"/>
            </a:pPr>
            <a:r>
              <a:rPr lang="en-US" altLang="en-US" sz="2400" dirty="0"/>
              <a:t>Termination (dissolution)</a:t>
            </a:r>
          </a:p>
        </p:txBody>
      </p:sp>
    </p:spTree>
    <p:extLst>
      <p:ext uri="{BB962C8B-B14F-4D97-AF65-F5344CB8AC3E}">
        <p14:creationId xmlns:p14="http://schemas.microsoft.com/office/powerpoint/2010/main" val="1904701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25" name="Rectangle 2"/>
          <p:cNvSpPr>
            <a:spLocks noGrp="1" noChangeArrowheads="1"/>
          </p:cNvSpPr>
          <p:nvPr>
            <p:ph type="title" idx="4294967295"/>
          </p:nvPr>
        </p:nvSpPr>
        <p:spPr/>
        <p:txBody>
          <a:bodyPr/>
          <a:lstStyle/>
          <a:p>
            <a:pPr eaLnBrk="1" hangingPunct="1"/>
            <a:r>
              <a:rPr lang="en-US" altLang="en-US" dirty="0"/>
              <a:t>Private paternalism</a:t>
            </a:r>
            <a:br>
              <a:rPr lang="en-US" altLang="en-US" dirty="0"/>
            </a:br>
            <a:r>
              <a:rPr lang="en-US" altLang="en-US" sz="3500" dirty="0"/>
              <a:t>Solutions to minimizing the agency problem</a:t>
            </a:r>
          </a:p>
        </p:txBody>
      </p:sp>
      <p:graphicFrame>
        <p:nvGraphicFramePr>
          <p:cNvPr id="6" name="Table 5"/>
          <p:cNvGraphicFramePr>
            <a:graphicFrameLocks noGrp="1"/>
          </p:cNvGraphicFramePr>
          <p:nvPr>
            <p:extLst>
              <p:ext uri="{D42A27DB-BD31-4B8C-83A1-F6EECF244321}">
                <p14:modId xmlns:p14="http://schemas.microsoft.com/office/powerpoint/2010/main" val="2850360182"/>
              </p:ext>
            </p:extLst>
          </p:nvPr>
        </p:nvGraphicFramePr>
        <p:xfrm>
          <a:off x="0" y="1501900"/>
          <a:ext cx="9144000" cy="3383280"/>
        </p:xfrm>
        <a:graphic>
          <a:graphicData uri="http://schemas.openxmlformats.org/drawingml/2006/table">
            <a:tbl>
              <a:tblPr firstRow="1" bandRow="1">
                <a:tableStyleId>{22838BEF-8BB2-4498-84A7-C5851F593DF1}</a:tableStyleId>
              </a:tblPr>
              <a:tblGrid>
                <a:gridCol w="4038600">
                  <a:extLst>
                    <a:ext uri="{9D8B030D-6E8A-4147-A177-3AD203B41FA5}">
                      <a16:colId xmlns:a16="http://schemas.microsoft.com/office/drawing/2014/main" val="20000"/>
                    </a:ext>
                  </a:extLst>
                </a:gridCol>
                <a:gridCol w="5105400">
                  <a:extLst>
                    <a:ext uri="{9D8B030D-6E8A-4147-A177-3AD203B41FA5}">
                      <a16:colId xmlns:a16="http://schemas.microsoft.com/office/drawing/2014/main" val="20001"/>
                    </a:ext>
                  </a:extLst>
                </a:gridCol>
              </a:tblGrid>
              <a:tr h="358775">
                <a:tc>
                  <a:txBody>
                    <a:bodyPr/>
                    <a:lstStyle/>
                    <a:p>
                      <a:pPr marL="0" marR="0" algn="l">
                        <a:lnSpc>
                          <a:spcPct val="100000"/>
                        </a:lnSpc>
                        <a:spcBef>
                          <a:spcPts val="0"/>
                        </a:spcBef>
                        <a:spcAft>
                          <a:spcPts val="0"/>
                        </a:spcAft>
                      </a:pPr>
                      <a:r>
                        <a:rPr lang="en-US" sz="1800" b="0" u="sng" dirty="0">
                          <a:effectLst/>
                        </a:rPr>
                        <a:t>Bonding</a:t>
                      </a:r>
                      <a:r>
                        <a:rPr lang="en-US" sz="1800" b="0" dirty="0">
                          <a:effectLst/>
                        </a:rPr>
                        <a:t>: Align A’s welfare with B’s welfare</a:t>
                      </a:r>
                      <a:endParaRPr lang="en-US" sz="1800" b="0" dirty="0">
                        <a:effectLst/>
                        <a:latin typeface="Times New Roman" panose="02020603050405020304" pitchFamily="18" charset="0"/>
                        <a:ea typeface="Calibri" panose="020F0502020204030204" pitchFamily="34" charset="0"/>
                        <a:cs typeface="Arial" panose="020B0604020202020204" pitchFamily="34" charset="0"/>
                      </a:endParaRPr>
                    </a:p>
                  </a:txBody>
                  <a:tcPr>
                    <a:solidFill>
                      <a:schemeClr val="accent3">
                        <a:lumMod val="20000"/>
                        <a:lumOff val="80000"/>
                      </a:schemeClr>
                    </a:solidFill>
                  </a:tcPr>
                </a:tc>
                <a:tc>
                  <a:txBody>
                    <a:bodyPr/>
                    <a:lstStyle/>
                    <a:p>
                      <a:pPr marL="0" marR="0" algn="l">
                        <a:lnSpc>
                          <a:spcPct val="100000"/>
                        </a:lnSpc>
                        <a:spcBef>
                          <a:spcPts val="0"/>
                        </a:spcBef>
                        <a:spcAft>
                          <a:spcPts val="0"/>
                        </a:spcAft>
                      </a:pPr>
                      <a:r>
                        <a:rPr lang="en-US" sz="1800" b="0" dirty="0">
                          <a:effectLst/>
                        </a:rPr>
                        <a:t>Morality/identity</a:t>
                      </a:r>
                      <a:br>
                        <a:rPr lang="en-US" sz="1800" b="0" dirty="0">
                          <a:effectLst/>
                        </a:rPr>
                      </a:br>
                      <a:r>
                        <a:rPr lang="en-US" sz="1800" b="0" dirty="0">
                          <a:effectLst/>
                        </a:rPr>
                        <a:t>Joint ownership/performance-based compensation</a:t>
                      </a:r>
                      <a:endParaRPr lang="en-US" sz="1800" b="0" dirty="0">
                        <a:effectLst/>
                        <a:latin typeface="Times New Roman" panose="02020603050405020304" pitchFamily="18" charset="0"/>
                        <a:ea typeface="Calibri" panose="020F0502020204030204" pitchFamily="34" charset="0"/>
                        <a:cs typeface="Arial" panose="020B0604020202020204" pitchFamily="34" charset="0"/>
                      </a:endParaRPr>
                    </a:p>
                  </a:txBody>
                  <a:tcPr>
                    <a:solidFill>
                      <a:schemeClr val="accent3">
                        <a:lumMod val="20000"/>
                        <a:lumOff val="80000"/>
                      </a:schemeClr>
                    </a:solidFill>
                  </a:tcPr>
                </a:tc>
                <a:extLst>
                  <a:ext uri="{0D108BD9-81ED-4DB2-BD59-A6C34878D82A}">
                    <a16:rowId xmlns:a16="http://schemas.microsoft.com/office/drawing/2014/main" val="10000"/>
                  </a:ext>
                </a:extLst>
              </a:tr>
              <a:tr h="3530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u="sng" dirty="0">
                          <a:effectLst/>
                        </a:rPr>
                        <a:t>Voice</a:t>
                      </a:r>
                      <a:r>
                        <a:rPr lang="en-US" sz="1800" dirty="0">
                          <a:effectLst/>
                        </a:rPr>
                        <a:t>: Give B unilateral powers that affect A’s behavior</a:t>
                      </a:r>
                      <a:endParaRPr lang="en-US" sz="1800" dirty="0">
                        <a:effectLst/>
                        <a:latin typeface="Times New Roman" panose="02020603050405020304" pitchFamily="18" charset="0"/>
                        <a:ea typeface="Calibri" panose="020F0502020204030204" pitchFamily="34" charset="0"/>
                        <a:cs typeface="Arial" panose="020B0604020202020204" pitchFamily="34" charset="0"/>
                      </a:endParaRPr>
                    </a:p>
                  </a:txBody>
                  <a:tcPr>
                    <a:solidFill>
                      <a:schemeClr val="accent3">
                        <a:lumMod val="20000"/>
                        <a:lumOff val="80000"/>
                      </a:schemeClr>
                    </a:solidFill>
                  </a:tcPr>
                </a:tc>
                <a:tc>
                  <a:txBody>
                    <a:bodyPr/>
                    <a:lstStyle/>
                    <a:p>
                      <a:pPr marL="0" marR="0" algn="l">
                        <a:lnSpc>
                          <a:spcPct val="100000"/>
                        </a:lnSpc>
                        <a:spcBef>
                          <a:spcPts val="0"/>
                        </a:spcBef>
                        <a:spcAft>
                          <a:spcPts val="0"/>
                        </a:spcAft>
                      </a:pPr>
                      <a:r>
                        <a:rPr lang="en-US" sz="1800" dirty="0">
                          <a:effectLst/>
                        </a:rPr>
                        <a:t>Appointment / removal</a:t>
                      </a:r>
                    </a:p>
                    <a:p>
                      <a:pPr marL="0" marR="0" algn="l">
                        <a:lnSpc>
                          <a:spcPct val="100000"/>
                        </a:lnSpc>
                        <a:spcBef>
                          <a:spcPts val="0"/>
                        </a:spcBef>
                        <a:spcAft>
                          <a:spcPts val="0"/>
                        </a:spcAft>
                      </a:pPr>
                      <a:r>
                        <a:rPr lang="en-US" sz="1800" dirty="0">
                          <a:effectLst/>
                        </a:rPr>
                        <a:t>Control (authority/approval)</a:t>
                      </a:r>
                      <a:br>
                        <a:rPr lang="en-US" sz="1800" dirty="0">
                          <a:effectLst/>
                        </a:rPr>
                      </a:br>
                      <a:r>
                        <a:rPr lang="en-US" sz="1800" dirty="0">
                          <a:effectLst/>
                        </a:rPr>
                        <a:t>Protest</a:t>
                      </a:r>
                      <a:endParaRPr lang="en-US" sz="1800" dirty="0">
                        <a:effectLst/>
                        <a:latin typeface="Times New Roman" panose="02020603050405020304" pitchFamily="18" charset="0"/>
                        <a:ea typeface="Calibri" panose="020F0502020204030204" pitchFamily="34" charset="0"/>
                        <a:cs typeface="Arial" panose="020B0604020202020204" pitchFamily="34" charset="0"/>
                      </a:endParaRPr>
                    </a:p>
                  </a:txBody>
                  <a:tcPr>
                    <a:solidFill>
                      <a:schemeClr val="accent3">
                        <a:lumMod val="20000"/>
                        <a:lumOff val="80000"/>
                      </a:schemeClr>
                    </a:solidFill>
                  </a:tcPr>
                </a:tc>
                <a:extLst>
                  <a:ext uri="{0D108BD9-81ED-4DB2-BD59-A6C34878D82A}">
                    <a16:rowId xmlns:a16="http://schemas.microsoft.com/office/drawing/2014/main" val="10001"/>
                  </a:ext>
                </a:extLst>
              </a:tr>
              <a:tr h="2330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u="sng" dirty="0">
                          <a:effectLst/>
                        </a:rPr>
                        <a:t>Exit</a:t>
                      </a:r>
                      <a:r>
                        <a:rPr lang="en-US" sz="1800" b="1" dirty="0">
                          <a:effectLst/>
                        </a:rPr>
                        <a:t>: Give B unilateral power to end association with A &amp; take her share of the value the association created</a:t>
                      </a:r>
                      <a:endParaRPr lang="en-US" sz="1800" b="1" dirty="0">
                        <a:effectLst/>
                        <a:latin typeface="Times New Roman" panose="02020603050405020304" pitchFamily="18" charset="0"/>
                        <a:ea typeface="Calibri" panose="020F0502020204030204" pitchFamily="34" charset="0"/>
                        <a:cs typeface="Arial" panose="020B0604020202020204" pitchFamily="34" charset="0"/>
                      </a:endParaRPr>
                    </a:p>
                  </a:txBody>
                  <a:tcPr>
                    <a:solidFill>
                      <a:schemeClr val="accent3">
                        <a:lumMod val="60000"/>
                        <a:lumOff val="40000"/>
                      </a:schemeClr>
                    </a:solidFill>
                  </a:tcPr>
                </a:tc>
                <a:tc>
                  <a:txBody>
                    <a:bodyPr/>
                    <a:lstStyle/>
                    <a:p>
                      <a:pPr marL="0" marR="0" algn="l">
                        <a:lnSpc>
                          <a:spcPct val="100000"/>
                        </a:lnSpc>
                        <a:spcBef>
                          <a:spcPts val="0"/>
                        </a:spcBef>
                        <a:spcAft>
                          <a:spcPts val="0"/>
                        </a:spcAft>
                      </a:pPr>
                      <a:r>
                        <a:rPr lang="en-US" sz="1800" b="1" dirty="0">
                          <a:effectLst/>
                        </a:rPr>
                        <a:t>Termination (dissolution)</a:t>
                      </a:r>
                    </a:p>
                    <a:p>
                      <a:pPr marL="0" marR="0" algn="l">
                        <a:lnSpc>
                          <a:spcPct val="100000"/>
                        </a:lnSpc>
                        <a:spcBef>
                          <a:spcPts val="0"/>
                        </a:spcBef>
                        <a:spcAft>
                          <a:spcPts val="0"/>
                        </a:spcAft>
                      </a:pPr>
                      <a:r>
                        <a:rPr lang="en-US" sz="1800" b="1" dirty="0">
                          <a:effectLst/>
                        </a:rPr>
                        <a:t>Dissociation</a:t>
                      </a:r>
                      <a:br>
                        <a:rPr lang="en-US" sz="1800" b="1" dirty="0">
                          <a:effectLst/>
                        </a:rPr>
                      </a:br>
                      <a:r>
                        <a:rPr lang="en-US" sz="1800" b="1" dirty="0">
                          <a:effectLst/>
                        </a:rPr>
                        <a:t>Alienation</a:t>
                      </a:r>
                      <a:endParaRPr lang="en-US" sz="1800" b="1" dirty="0">
                        <a:effectLst/>
                        <a:latin typeface="Times New Roman" panose="02020603050405020304" pitchFamily="18" charset="0"/>
                        <a:ea typeface="Calibri" panose="020F0502020204030204" pitchFamily="34" charset="0"/>
                        <a:cs typeface="Arial" panose="020B0604020202020204" pitchFamily="34" charset="0"/>
                      </a:endParaRPr>
                    </a:p>
                  </a:txBody>
                  <a:tcPr>
                    <a:solidFill>
                      <a:schemeClr val="accent3">
                        <a:lumMod val="60000"/>
                        <a:lumOff val="40000"/>
                      </a:schemeClr>
                    </a:solidFill>
                  </a:tcPr>
                </a:tc>
                <a:extLst>
                  <a:ext uri="{0D108BD9-81ED-4DB2-BD59-A6C34878D82A}">
                    <a16:rowId xmlns:a16="http://schemas.microsoft.com/office/drawing/2014/main" val="10002"/>
                  </a:ext>
                </a:extLst>
              </a:tr>
              <a:tr h="2901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u="sng" dirty="0">
                          <a:effectLst/>
                        </a:rPr>
                        <a:t>Adjudication</a:t>
                      </a:r>
                      <a:r>
                        <a:rPr lang="en-US" sz="1800" dirty="0">
                          <a:effectLst/>
                        </a:rPr>
                        <a:t>: Let independent party (</a:t>
                      </a:r>
                      <a:r>
                        <a:rPr lang="en-US" sz="1800" baseline="0" dirty="0">
                          <a:effectLst/>
                        </a:rPr>
                        <a:t>judge</a:t>
                      </a:r>
                      <a:r>
                        <a:rPr lang="en-US" sz="1800" dirty="0">
                          <a:effectLst/>
                        </a:rPr>
                        <a:t>) is given discretion to determine  appropriate behavior by A</a:t>
                      </a:r>
                      <a:endParaRPr lang="en-US" sz="1800" dirty="0">
                        <a:effectLst/>
                        <a:latin typeface="Times New Roman" panose="02020603050405020304" pitchFamily="18" charset="0"/>
                        <a:ea typeface="Calibri" panose="020F0502020204030204" pitchFamily="34" charset="0"/>
                        <a:cs typeface="Arial" panose="020B0604020202020204" pitchFamily="34" charset="0"/>
                      </a:endParaRPr>
                    </a:p>
                  </a:txBody>
                  <a:tcPr>
                    <a:solidFill>
                      <a:schemeClr val="accent3">
                        <a:lumMod val="20000"/>
                        <a:lumOff val="80000"/>
                      </a:schemeClr>
                    </a:solidFill>
                  </a:tcPr>
                </a:tc>
                <a:tc>
                  <a:txBody>
                    <a:bodyPr/>
                    <a:lstStyle/>
                    <a:p>
                      <a:pPr marL="0" marR="0" algn="l">
                        <a:lnSpc>
                          <a:spcPct val="100000"/>
                        </a:lnSpc>
                        <a:spcBef>
                          <a:spcPts val="0"/>
                        </a:spcBef>
                        <a:spcAft>
                          <a:spcPts val="0"/>
                        </a:spcAft>
                      </a:pPr>
                      <a:r>
                        <a:rPr lang="en-US" sz="1800" dirty="0">
                          <a:effectLst/>
                        </a:rPr>
                        <a:t>Fiduciary duty</a:t>
                      </a:r>
                    </a:p>
                  </a:txBody>
                  <a:tcPr>
                    <a:solidFill>
                      <a:schemeClr val="accent3">
                        <a:lumMod val="20000"/>
                        <a:lumOff val="80000"/>
                      </a:schemeClr>
                    </a:solidFill>
                  </a:tcPr>
                </a:tc>
                <a:extLst>
                  <a:ext uri="{0D108BD9-81ED-4DB2-BD59-A6C34878D82A}">
                    <a16:rowId xmlns:a16="http://schemas.microsoft.com/office/drawing/2014/main" val="10003"/>
                  </a:ext>
                </a:extLst>
              </a:tr>
            </a:tbl>
          </a:graphicData>
        </a:graphic>
      </p:graphicFrame>
      <p:sp>
        <p:nvSpPr>
          <p:cNvPr id="9" name="TextBox 8"/>
          <p:cNvSpPr txBox="1"/>
          <p:nvPr/>
        </p:nvSpPr>
        <p:spPr>
          <a:xfrm>
            <a:off x="0" y="4826931"/>
            <a:ext cx="9144000" cy="2031069"/>
          </a:xfrm>
          <a:prstGeom prst="rect">
            <a:avLst/>
          </a:prstGeom>
          <a:noFill/>
        </p:spPr>
        <p:txBody>
          <a:bodyPr wrap="square" rtlCol="0">
            <a:spAutoFit/>
          </a:bodyPr>
          <a:lstStyle/>
          <a:p>
            <a:pPr>
              <a:lnSpc>
                <a:spcPct val="80000"/>
              </a:lnSpc>
            </a:pPr>
            <a:r>
              <a:rPr lang="en-US" sz="2000" dirty="0"/>
              <a:t>Limitations:</a:t>
            </a:r>
          </a:p>
          <a:p>
            <a:pPr marL="342900" indent="-342900">
              <a:lnSpc>
                <a:spcPct val="80000"/>
              </a:lnSpc>
              <a:buFont typeface="Arial" panose="020B0604020202020204" pitchFamily="34" charset="0"/>
              <a:buChar char="•"/>
            </a:pPr>
            <a:r>
              <a:rPr lang="en-US" dirty="0"/>
              <a:t>If exit requires the firm (or the other </a:t>
            </a:r>
            <a:r>
              <a:rPr lang="en-US" dirty="0" err="1"/>
              <a:t>Bs</a:t>
            </a:r>
            <a:r>
              <a:rPr lang="en-US" dirty="0"/>
              <a:t>) to buy the exiting B’s interest, this can create financial difficulties and be exploited by an opportunistic B</a:t>
            </a:r>
          </a:p>
          <a:p>
            <a:pPr marL="800100" lvl="1" indent="-342900">
              <a:lnSpc>
                <a:spcPct val="80000"/>
              </a:lnSpc>
              <a:buFont typeface="Arial" panose="020B0604020202020204" pitchFamily="34" charset="0"/>
              <a:buChar char="•"/>
            </a:pPr>
            <a:r>
              <a:rPr lang="en-US" sz="1600" dirty="0"/>
              <a:t>Alienation solves this at price of being stuck with B’s you don’t like</a:t>
            </a:r>
          </a:p>
          <a:p>
            <a:pPr marL="342900" indent="-342900">
              <a:lnSpc>
                <a:spcPct val="80000"/>
              </a:lnSpc>
              <a:buFont typeface="Arial" panose="020B0604020202020204" pitchFamily="34" charset="0"/>
              <a:buChar char="•"/>
            </a:pPr>
            <a:r>
              <a:rPr lang="en-US" dirty="0"/>
              <a:t>Success is highly dependent on figuring out the “correct” value of B’s share</a:t>
            </a:r>
          </a:p>
          <a:p>
            <a:pPr marL="800100" lvl="1" indent="-342900">
              <a:lnSpc>
                <a:spcPct val="80000"/>
              </a:lnSpc>
              <a:buFont typeface="Arial" panose="020B0604020202020204" pitchFamily="34" charset="0"/>
              <a:buChar char="•"/>
            </a:pPr>
            <a:r>
              <a:rPr lang="en-US" sz="1600" dirty="0"/>
              <a:t>If shares are not actively traded, this is difficult</a:t>
            </a:r>
          </a:p>
          <a:p>
            <a:pPr marL="800100" lvl="1" indent="-342900">
              <a:lnSpc>
                <a:spcPct val="80000"/>
              </a:lnSpc>
              <a:buFont typeface="Arial" panose="020B0604020202020204" pitchFamily="34" charset="0"/>
              <a:buChar char="•"/>
            </a:pPr>
            <a:r>
              <a:rPr lang="en-US" sz="1600" dirty="0"/>
              <a:t>Even if shares are traded, firm/controller may be able to manipulate market</a:t>
            </a:r>
          </a:p>
          <a:p>
            <a:pPr marL="800100" lvl="1" indent="-342900">
              <a:lnSpc>
                <a:spcPct val="80000"/>
              </a:lnSpc>
              <a:buFont typeface="Arial" panose="020B0604020202020204" pitchFamily="34" charset="0"/>
              <a:buChar char="•"/>
            </a:pPr>
            <a:r>
              <a:rPr lang="en-US" sz="1600" dirty="0"/>
              <a:t>Traded shares usually don’t include value of controlling the firm</a:t>
            </a:r>
          </a:p>
          <a:p>
            <a:pPr marL="342900" indent="-342900">
              <a:lnSpc>
                <a:spcPct val="80000"/>
              </a:lnSpc>
              <a:buFont typeface="Arial" panose="020B0604020202020204" pitchFamily="34" charset="0"/>
              <a:buChar char="•"/>
            </a:pPr>
            <a:r>
              <a:rPr lang="en-US" dirty="0"/>
              <a:t>Very effective exit may cause excessive managerial focus on the short-term</a:t>
            </a:r>
          </a:p>
        </p:txBody>
      </p:sp>
    </p:spTree>
    <p:extLst>
      <p:ext uri="{BB962C8B-B14F-4D97-AF65-F5344CB8AC3E}">
        <p14:creationId xmlns:p14="http://schemas.microsoft.com/office/powerpoint/2010/main" val="237880139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Exit solutions</a:t>
            </a:r>
            <a:br>
              <a:rPr lang="en-US" altLang="en-US" dirty="0"/>
            </a:br>
            <a:r>
              <a:rPr lang="en-US" altLang="en-US" sz="3500" dirty="0"/>
              <a:t>Types of exit solutions</a:t>
            </a:r>
          </a:p>
        </p:txBody>
      </p:sp>
      <p:sp>
        <p:nvSpPr>
          <p:cNvPr id="35843" name="Rectangle 3"/>
          <p:cNvSpPr>
            <a:spLocks noGrp="1" noChangeArrowheads="1"/>
          </p:cNvSpPr>
          <p:nvPr>
            <p:ph type="body" idx="1"/>
          </p:nvPr>
        </p:nvSpPr>
        <p:spPr>
          <a:xfrm>
            <a:off x="0" y="1447800"/>
            <a:ext cx="9144000" cy="5410200"/>
          </a:xfrm>
        </p:spPr>
        <p:txBody>
          <a:bodyPr/>
          <a:lstStyle/>
          <a:p>
            <a:pPr marL="571500" indent="-571500" eaLnBrk="1" hangingPunct="1">
              <a:lnSpc>
                <a:spcPct val="80000"/>
              </a:lnSpc>
              <a:spcBef>
                <a:spcPct val="0"/>
              </a:spcBef>
            </a:pPr>
            <a:r>
              <a:rPr lang="en-US" altLang="en-US" sz="2400" dirty="0"/>
              <a:t>Exit solutions allow B unilaterally to leave the firm &amp; receive her share of the firm’s value</a:t>
            </a:r>
          </a:p>
          <a:p>
            <a:pPr marL="839788" lvl="1" indent="-495300" eaLnBrk="1" hangingPunct="1">
              <a:lnSpc>
                <a:spcPct val="80000"/>
              </a:lnSpc>
              <a:spcBef>
                <a:spcPct val="0"/>
              </a:spcBef>
            </a:pPr>
            <a:r>
              <a:rPr lang="en-US" altLang="en-US" sz="2400" dirty="0"/>
              <a:t>Alienability: allow B unilaterally (without requiring consent of firm/other </a:t>
            </a:r>
            <a:r>
              <a:rPr lang="en-US" altLang="en-US" sz="2400" dirty="0" err="1"/>
              <a:t>Bs</a:t>
            </a:r>
            <a:r>
              <a:rPr lang="en-US" altLang="en-US" sz="2400" dirty="0"/>
              <a:t>) to sell interest in the firm to third parties</a:t>
            </a:r>
          </a:p>
          <a:p>
            <a:pPr marL="1239838" lvl="2" indent="-495300" eaLnBrk="1" hangingPunct="1">
              <a:lnSpc>
                <a:spcPct val="80000"/>
              </a:lnSpc>
              <a:spcBef>
                <a:spcPct val="0"/>
              </a:spcBef>
            </a:pPr>
            <a:r>
              <a:rPr lang="en-US" altLang="en-US" sz="2000" dirty="0"/>
              <a:t>Allows for the firm’s longevity &amp; maintains firm’s goodwill, but no guarantee business ownership remains in acceptable hands</a:t>
            </a:r>
          </a:p>
          <a:p>
            <a:pPr marL="839788" lvl="1" indent="-495300" eaLnBrk="1" hangingPunct="1">
              <a:lnSpc>
                <a:spcPct val="80000"/>
              </a:lnSpc>
              <a:spcBef>
                <a:spcPct val="0"/>
              </a:spcBef>
            </a:pPr>
            <a:r>
              <a:rPr lang="en-US" altLang="en-US" sz="2400" dirty="0"/>
              <a:t>Dissociation: allow B to unilaterally sell interest in the firm back to the firm/other </a:t>
            </a:r>
            <a:r>
              <a:rPr lang="en-US" altLang="en-US" sz="2400" dirty="0" err="1"/>
              <a:t>Bs</a:t>
            </a:r>
            <a:r>
              <a:rPr lang="en-US" altLang="en-US" sz="2400" dirty="0"/>
              <a:t> (at the interest’s fair price)</a:t>
            </a:r>
            <a:endParaRPr lang="en-US" altLang="en-US" sz="2000" dirty="0"/>
          </a:p>
          <a:p>
            <a:pPr marL="1371600" lvl="2" indent="-571500" eaLnBrk="1" hangingPunct="1">
              <a:lnSpc>
                <a:spcPct val="80000"/>
              </a:lnSpc>
              <a:spcBef>
                <a:spcPct val="0"/>
              </a:spcBef>
            </a:pPr>
            <a:r>
              <a:rPr lang="en-US" altLang="en-US" sz="2000" dirty="0"/>
              <a:t>Allows for the firm’s longevity, maintains firm’s goodwill &amp; keeps business ownership in acceptable hands, but requires that: (1) parties agree on the fair price; (2) firm/remaining </a:t>
            </a:r>
            <a:r>
              <a:rPr lang="en-US" altLang="en-US" sz="2000" dirty="0" err="1"/>
              <a:t>Bs</a:t>
            </a:r>
            <a:r>
              <a:rPr lang="en-US" altLang="en-US" sz="2000" dirty="0"/>
              <a:t> are able to pay; (3) firm is viable to the remaining </a:t>
            </a:r>
            <a:r>
              <a:rPr lang="en-US" altLang="en-US" sz="2000" dirty="0" err="1"/>
              <a:t>Bs</a:t>
            </a:r>
            <a:r>
              <a:rPr lang="en-US" altLang="en-US" sz="2000" dirty="0"/>
              <a:t> without the dissociating B</a:t>
            </a:r>
            <a:endParaRPr lang="en-US" altLang="en-US" dirty="0"/>
          </a:p>
          <a:p>
            <a:pPr marL="839788" lvl="1" indent="-495300" eaLnBrk="1" hangingPunct="1">
              <a:lnSpc>
                <a:spcPct val="80000"/>
              </a:lnSpc>
              <a:spcBef>
                <a:spcPct val="0"/>
              </a:spcBef>
            </a:pPr>
            <a:r>
              <a:rPr lang="en-US" altLang="en-US" sz="2400" dirty="0"/>
              <a:t>Termination (dissolution): allow a SH to unilaterally cause the firm to terminate, liquidate its assets &amp; divide the proceeds</a:t>
            </a:r>
          </a:p>
          <a:p>
            <a:pPr marL="1239838" lvl="2" indent="-495300" eaLnBrk="1" hangingPunct="1">
              <a:lnSpc>
                <a:spcPct val="80000"/>
              </a:lnSpc>
              <a:spcBef>
                <a:spcPct val="0"/>
              </a:spcBef>
            </a:pPr>
            <a:r>
              <a:rPr lang="en-US" altLang="en-US" sz="2000" dirty="0"/>
              <a:t>but allows restrictions on alienability, but sacrifices firm’s longevity &amp; may lose firm’s goodwill </a:t>
            </a:r>
            <a:r>
              <a:rPr lang="en-US" altLang="en-US" sz="1800" dirty="0"/>
              <a:t>(value of the “live” business - value of the “dead” business)</a:t>
            </a:r>
          </a:p>
          <a:p>
            <a:pPr marL="571500" indent="-571500" eaLnBrk="1" hangingPunct="1">
              <a:lnSpc>
                <a:spcPct val="80000"/>
              </a:lnSpc>
              <a:spcBef>
                <a:spcPct val="0"/>
              </a:spcBef>
            </a:pPr>
            <a:r>
              <a:rPr lang="en-US" altLang="en-US" sz="2400" dirty="0"/>
              <a:t>Public firms favor alienability over dissolution/dissociation</a:t>
            </a:r>
          </a:p>
          <a:p>
            <a:pPr marL="571500" indent="-571500" eaLnBrk="1" hangingPunct="1">
              <a:lnSpc>
                <a:spcPct val="80000"/>
              </a:lnSpc>
              <a:spcBef>
                <a:spcPct val="0"/>
              </a:spcBef>
            </a:pPr>
            <a:r>
              <a:rPr lang="en-US" altLang="en-US" sz="2400" dirty="0"/>
              <a:t>Private firms favor dissolution/dissociation over alienability</a:t>
            </a:r>
          </a:p>
          <a:p>
            <a:pPr marL="839788" lvl="1" indent="-495300" eaLnBrk="1" hangingPunct="1">
              <a:lnSpc>
                <a:spcPct val="80000"/>
              </a:lnSpc>
              <a:spcBef>
                <a:spcPct val="0"/>
              </a:spcBef>
            </a:pPr>
            <a:r>
              <a:rPr lang="en-US" altLang="en-US" sz="2000" dirty="0">
                <a:solidFill>
                  <a:srgbClr val="FF0000"/>
                </a:solidFill>
              </a:rPr>
              <a:t>Why? </a:t>
            </a:r>
            <a:r>
              <a:rPr lang="en-US" altLang="en-US" sz="2000" dirty="0"/>
              <a:t>(Compare to marriage)</a:t>
            </a:r>
            <a:endParaRPr lang="en-US" altLang="en-US" sz="2300" dirty="0"/>
          </a:p>
        </p:txBody>
      </p:sp>
    </p:spTree>
    <p:extLst>
      <p:ext uri="{BB962C8B-B14F-4D97-AF65-F5344CB8AC3E}">
        <p14:creationId xmlns:p14="http://schemas.microsoft.com/office/powerpoint/2010/main" val="1627258640"/>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altLang="en-US" dirty="0"/>
              <a:t>Alienability</a:t>
            </a:r>
            <a:br>
              <a:rPr lang="en-US" altLang="en-US" dirty="0"/>
            </a:br>
            <a:r>
              <a:rPr lang="en-US" altLang="en-US" sz="3500" dirty="0"/>
              <a:t>Rules on alienability in corporate law</a:t>
            </a:r>
          </a:p>
        </p:txBody>
      </p:sp>
      <p:sp>
        <p:nvSpPr>
          <p:cNvPr id="40963" name="Rectangle 3"/>
          <p:cNvSpPr>
            <a:spLocks noGrp="1" noChangeArrowheads="1"/>
          </p:cNvSpPr>
          <p:nvPr>
            <p:ph type="body" idx="1"/>
          </p:nvPr>
        </p:nvSpPr>
        <p:spPr>
          <a:xfrm>
            <a:off x="0" y="1447800"/>
            <a:ext cx="9144000" cy="5410200"/>
          </a:xfrm>
        </p:spPr>
        <p:txBody>
          <a:bodyPr/>
          <a:lstStyle/>
          <a:p>
            <a:pPr marL="571500" indent="-571500" eaLnBrk="1" hangingPunct="1">
              <a:lnSpc>
                <a:spcPct val="90000"/>
              </a:lnSpc>
              <a:spcBef>
                <a:spcPct val="0"/>
              </a:spcBef>
            </a:pPr>
            <a:r>
              <a:rPr lang="en-US" altLang="en-US" sz="2400" dirty="0"/>
              <a:t>Transferable shares</a:t>
            </a:r>
          </a:p>
          <a:p>
            <a:pPr marL="839788" lvl="1" indent="-495300" eaLnBrk="1" hangingPunct="1">
              <a:lnSpc>
                <a:spcPct val="90000"/>
              </a:lnSpc>
              <a:spcBef>
                <a:spcPct val="0"/>
              </a:spcBef>
            </a:pPr>
            <a:r>
              <a:rPr lang="en-US" altLang="en-US" sz="2000" dirty="0"/>
              <a:t>By default, SH can sell shares without restriction</a:t>
            </a:r>
          </a:p>
          <a:p>
            <a:pPr marL="839788" lvl="1" indent="-495300" eaLnBrk="1" hangingPunct="1">
              <a:lnSpc>
                <a:spcPct val="90000"/>
              </a:lnSpc>
              <a:spcBef>
                <a:spcPct val="0"/>
              </a:spcBef>
            </a:pPr>
            <a:r>
              <a:rPr lang="en-US" altLang="en-US" sz="2000" dirty="0"/>
              <a:t>Restrictions on alienating SH rights separately from shares (e.g., selling right to vote without selling shares)</a:t>
            </a:r>
          </a:p>
          <a:p>
            <a:pPr marL="571500" indent="-571500" eaLnBrk="1" hangingPunct="1">
              <a:lnSpc>
                <a:spcPct val="90000"/>
              </a:lnSpc>
              <a:spcBef>
                <a:spcPct val="0"/>
              </a:spcBef>
            </a:pPr>
            <a:r>
              <a:rPr lang="en-US" altLang="en-US" sz="2400" dirty="0"/>
              <a:t>Perpetual existence</a:t>
            </a:r>
          </a:p>
          <a:p>
            <a:pPr marL="839788" lvl="1" indent="-495300" eaLnBrk="1" hangingPunct="1">
              <a:lnSpc>
                <a:spcPct val="90000"/>
              </a:lnSpc>
              <a:spcBef>
                <a:spcPct val="0"/>
              </a:spcBef>
            </a:pPr>
            <a:r>
              <a:rPr lang="en-US" altLang="en-US" sz="2000" dirty="0"/>
              <a:t>By default, a corporation exists indefinitely</a:t>
            </a:r>
          </a:p>
          <a:p>
            <a:pPr marL="571500" indent="-571500" eaLnBrk="1" hangingPunct="1">
              <a:lnSpc>
                <a:spcPct val="90000"/>
              </a:lnSpc>
              <a:spcBef>
                <a:spcPct val="0"/>
              </a:spcBef>
            </a:pPr>
            <a:r>
              <a:rPr lang="en-US" altLang="en-US" sz="2400" dirty="0"/>
              <a:t>Restrictive dissolution</a:t>
            </a:r>
          </a:p>
          <a:p>
            <a:pPr marL="839788" lvl="1" indent="-495300" eaLnBrk="1" hangingPunct="1">
              <a:lnSpc>
                <a:spcPct val="90000"/>
              </a:lnSpc>
              <a:spcBef>
                <a:spcPct val="0"/>
              </a:spcBef>
            </a:pPr>
            <a:r>
              <a:rPr lang="en-US" altLang="en-US" sz="2000" dirty="0"/>
              <a:t>Individual SH has no right/power to dissolve</a:t>
            </a:r>
          </a:p>
          <a:p>
            <a:pPr marL="839788" lvl="1" indent="-495300" eaLnBrk="1" hangingPunct="1">
              <a:lnSpc>
                <a:spcPct val="90000"/>
              </a:lnSpc>
              <a:spcBef>
                <a:spcPct val="0"/>
              </a:spcBef>
            </a:pPr>
            <a:r>
              <a:rPr lang="en-US" altLang="en-US" sz="2000" dirty="0"/>
              <a:t>Dissolution if majority of both board &amp; SHs vote in favor, or (in rare cases) by judicial or administrative order</a:t>
            </a:r>
          </a:p>
          <a:p>
            <a:pPr marL="571500" indent="-571500" eaLnBrk="1" hangingPunct="1">
              <a:lnSpc>
                <a:spcPct val="90000"/>
              </a:lnSpc>
              <a:spcBef>
                <a:spcPct val="0"/>
              </a:spcBef>
            </a:pPr>
            <a:r>
              <a:rPr lang="en-US" altLang="en-US" sz="2400" dirty="0"/>
              <a:t>Capital lock-in </a:t>
            </a:r>
            <a:r>
              <a:rPr lang="en-US" altLang="en-US" sz="2000" dirty="0"/>
              <a:t>(SH can’t withdraw equity capital, giving corporation financial stability, but at expense of lost accountability)</a:t>
            </a:r>
          </a:p>
          <a:p>
            <a:pPr lvl="2" eaLnBrk="1" hangingPunct="1">
              <a:lnSpc>
                <a:spcPct val="90000"/>
              </a:lnSpc>
              <a:spcBef>
                <a:spcPct val="0"/>
              </a:spcBef>
            </a:pPr>
            <a:r>
              <a:rPr lang="en-US" altLang="en-US" sz="2000" dirty="0"/>
              <a:t>When </a:t>
            </a:r>
            <a:r>
              <a:rPr lang="en-US" altLang="en-US" sz="2000" dirty="0" err="1"/>
              <a:t>corp</a:t>
            </a:r>
            <a:r>
              <a:rPr lang="en-US" altLang="en-US" sz="2000" dirty="0"/>
              <a:t> issues new shares, SH pays </a:t>
            </a:r>
            <a:r>
              <a:rPr lang="en-US" altLang="en-US" sz="2000" dirty="0" err="1"/>
              <a:t>corp</a:t>
            </a:r>
            <a:r>
              <a:rPr lang="en-US" altLang="en-US" sz="2000" dirty="0"/>
              <a:t> (say, $10) for shares</a:t>
            </a:r>
          </a:p>
          <a:p>
            <a:pPr lvl="2" eaLnBrk="1" hangingPunct="1">
              <a:lnSpc>
                <a:spcPct val="90000"/>
              </a:lnSpc>
              <a:spcBef>
                <a:spcPct val="0"/>
              </a:spcBef>
            </a:pPr>
            <a:r>
              <a:rPr lang="en-US" altLang="en-US" sz="2000" dirty="0"/>
              <a:t>When SH wants to cash out, she can’t force </a:t>
            </a:r>
            <a:r>
              <a:rPr lang="en-US" altLang="en-US" sz="2000" dirty="0" err="1"/>
              <a:t>corp</a:t>
            </a:r>
            <a:r>
              <a:rPr lang="en-US" altLang="en-US" sz="2000" dirty="0"/>
              <a:t> to buy back her shares; instead, SH can sell shares to T (</a:t>
            </a:r>
            <a:r>
              <a:rPr lang="en-US" altLang="en-US" sz="2000" dirty="0" err="1"/>
              <a:t>corp</a:t>
            </a:r>
            <a:r>
              <a:rPr lang="en-US" altLang="en-US" sz="2000" dirty="0"/>
              <a:t> keeps the $10)</a:t>
            </a:r>
          </a:p>
          <a:p>
            <a:pPr lvl="3" eaLnBrk="1" hangingPunct="1">
              <a:lnSpc>
                <a:spcPct val="90000"/>
              </a:lnSpc>
              <a:spcBef>
                <a:spcPct val="0"/>
              </a:spcBef>
            </a:pPr>
            <a:r>
              <a:rPr lang="en-US" altLang="en-US" sz="1900" dirty="0"/>
              <a:t>Exception 1: if shares were specifically made redeemable</a:t>
            </a:r>
          </a:p>
          <a:p>
            <a:pPr lvl="3" eaLnBrk="1" hangingPunct="1">
              <a:lnSpc>
                <a:spcPct val="90000"/>
              </a:lnSpc>
              <a:spcBef>
                <a:spcPct val="0"/>
              </a:spcBef>
            </a:pPr>
            <a:r>
              <a:rPr lang="en-US" altLang="en-US" sz="1900" dirty="0"/>
              <a:t>Exception 2: </a:t>
            </a:r>
            <a:r>
              <a:rPr lang="en-US" altLang="en-US" sz="1900" dirty="0" err="1"/>
              <a:t>corp</a:t>
            </a:r>
            <a:r>
              <a:rPr lang="en-US" altLang="en-US" sz="1900" dirty="0"/>
              <a:t> may choose to repurchase the shares</a:t>
            </a:r>
            <a:endParaRPr lang="en-US" altLang="en-US" dirty="0"/>
          </a:p>
        </p:txBody>
      </p:sp>
    </p:spTree>
    <p:extLst>
      <p:ext uri="{BB962C8B-B14F-4D97-AF65-F5344CB8AC3E}">
        <p14:creationId xmlns:p14="http://schemas.microsoft.com/office/powerpoint/2010/main" val="65836363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ltLang="en-US" dirty="0"/>
              <a:t>Alienability</a:t>
            </a:r>
            <a:br>
              <a:rPr lang="en-US" altLang="en-US" dirty="0"/>
            </a:br>
            <a:r>
              <a:rPr lang="en-US" altLang="en-US" sz="3500" dirty="0"/>
              <a:t>Rules on alienability in partnership law</a:t>
            </a:r>
          </a:p>
        </p:txBody>
      </p:sp>
      <p:sp>
        <p:nvSpPr>
          <p:cNvPr id="41987" name="Rectangle 3"/>
          <p:cNvSpPr>
            <a:spLocks noGrp="1" noChangeArrowheads="1"/>
          </p:cNvSpPr>
          <p:nvPr>
            <p:ph type="body" idx="1"/>
          </p:nvPr>
        </p:nvSpPr>
        <p:spPr>
          <a:xfrm>
            <a:off x="0" y="1447800"/>
            <a:ext cx="9144000" cy="5410200"/>
          </a:xfrm>
        </p:spPr>
        <p:txBody>
          <a:bodyPr/>
          <a:lstStyle/>
          <a:p>
            <a:pPr eaLnBrk="1" hangingPunct="1">
              <a:spcBef>
                <a:spcPct val="0"/>
              </a:spcBef>
            </a:pPr>
            <a:r>
              <a:rPr lang="en-US" altLang="en-US" sz="2400" dirty="0"/>
              <a:t>April, a partner in a three-partner law firm, wants to cash out</a:t>
            </a:r>
          </a:p>
          <a:p>
            <a:pPr eaLnBrk="1" hangingPunct="1">
              <a:spcBef>
                <a:spcPct val="0"/>
              </a:spcBef>
            </a:pPr>
            <a:r>
              <a:rPr lang="en-US" altLang="en-US" sz="2400" dirty="0">
                <a:solidFill>
                  <a:srgbClr val="FF0000"/>
                </a:solidFill>
              </a:rPr>
              <a:t>Can she (unilaterally) sell a 1/3 share of the </a:t>
            </a:r>
            <a:r>
              <a:rPr lang="en-US" altLang="en-US" sz="2400" u="sng" dirty="0">
                <a:solidFill>
                  <a:srgbClr val="FF0000"/>
                </a:solidFill>
              </a:rPr>
              <a:t>partnership assets</a:t>
            </a:r>
            <a:r>
              <a:rPr lang="en-US" altLang="en-US" sz="2400" dirty="0">
                <a:solidFill>
                  <a:srgbClr val="FF0000"/>
                </a:solidFill>
              </a:rPr>
              <a:t> (e.g., 1/3 of the furniture) to Brian?</a:t>
            </a:r>
          </a:p>
          <a:p>
            <a:pPr lvl="1" eaLnBrk="1" hangingPunct="1">
              <a:spcBef>
                <a:spcPct val="0"/>
              </a:spcBef>
            </a:pPr>
            <a:r>
              <a:rPr lang="en-US" altLang="en-US" sz="2000" dirty="0"/>
              <a:t>UPA §501</a:t>
            </a:r>
          </a:p>
          <a:p>
            <a:pPr eaLnBrk="1" hangingPunct="1">
              <a:spcBef>
                <a:spcPct val="0"/>
              </a:spcBef>
            </a:pPr>
            <a:r>
              <a:rPr lang="en-US" altLang="en-US" sz="2400" dirty="0">
                <a:solidFill>
                  <a:srgbClr val="FF0000"/>
                </a:solidFill>
              </a:rPr>
              <a:t>Can she (unilaterally) sell her </a:t>
            </a:r>
            <a:r>
              <a:rPr lang="en-US" altLang="en-US" sz="2400" u="sng" dirty="0">
                <a:solidFill>
                  <a:srgbClr val="FF0000"/>
                </a:solidFill>
              </a:rPr>
              <a:t>control rights</a:t>
            </a:r>
            <a:r>
              <a:rPr lang="en-US" altLang="en-US" sz="2400" dirty="0">
                <a:solidFill>
                  <a:srgbClr val="FF0000"/>
                </a:solidFill>
              </a:rPr>
              <a:t> in the partnership to Brian?  Her </a:t>
            </a:r>
            <a:r>
              <a:rPr lang="en-US" altLang="en-US" sz="2400" u="sng" dirty="0">
                <a:solidFill>
                  <a:srgbClr val="FF0000"/>
                </a:solidFill>
              </a:rPr>
              <a:t>economic rights</a:t>
            </a:r>
            <a:r>
              <a:rPr lang="en-US" altLang="en-US" sz="2400" dirty="0">
                <a:solidFill>
                  <a:srgbClr val="FF0000"/>
                </a:solidFill>
              </a:rPr>
              <a:t>?</a:t>
            </a:r>
          </a:p>
          <a:p>
            <a:pPr lvl="1" eaLnBrk="1" hangingPunct="1">
              <a:spcBef>
                <a:spcPct val="0"/>
              </a:spcBef>
            </a:pPr>
            <a:r>
              <a:rPr lang="en-US" altLang="en-US" sz="2000" dirty="0"/>
              <a:t>UPA §401(</a:t>
            </a:r>
            <a:r>
              <a:rPr lang="en-US" altLang="en-US" sz="2000" dirty="0" err="1"/>
              <a:t>i</a:t>
            </a:r>
            <a:r>
              <a:rPr lang="en-US" altLang="en-US" sz="2000" dirty="0"/>
              <a:t>), 502, 503(a)(3)</a:t>
            </a:r>
            <a:endParaRPr lang="en-US" altLang="en-US" sz="2000" dirty="0">
              <a:solidFill>
                <a:srgbClr val="FF0000"/>
              </a:solidFill>
            </a:endParaRPr>
          </a:p>
        </p:txBody>
      </p:sp>
    </p:spTree>
    <p:extLst>
      <p:ext uri="{BB962C8B-B14F-4D97-AF65-F5344CB8AC3E}">
        <p14:creationId xmlns:p14="http://schemas.microsoft.com/office/powerpoint/2010/main" val="60958489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4" name="Rectangle 2"/>
          <p:cNvSpPr>
            <a:spLocks noGrp="1" noChangeArrowheads="1"/>
          </p:cNvSpPr>
          <p:nvPr>
            <p:ph type="title"/>
          </p:nvPr>
        </p:nvSpPr>
        <p:spPr>
          <a:xfrm>
            <a:off x="0" y="0"/>
            <a:ext cx="9144000" cy="1295400"/>
          </a:xfrm>
        </p:spPr>
        <p:txBody>
          <a:bodyPr/>
          <a:lstStyle/>
          <a:p>
            <a:pPr algn="ctr" eaLnBrk="1" hangingPunct="1"/>
            <a:r>
              <a:rPr lang="en-US" altLang="en-US" dirty="0"/>
              <a:t>Internal governance</a:t>
            </a:r>
            <a:br>
              <a:rPr lang="en-US" altLang="en-US" dirty="0"/>
            </a:br>
            <a:r>
              <a:rPr lang="en-US" altLang="en-US" sz="3500" dirty="0"/>
              <a:t>Overview of Chapter 3</a:t>
            </a:r>
          </a:p>
        </p:txBody>
      </p:sp>
      <p:sp>
        <p:nvSpPr>
          <p:cNvPr id="87045" name="Rectangle 3"/>
          <p:cNvSpPr>
            <a:spLocks noGrp="1" noChangeArrowheads="1"/>
          </p:cNvSpPr>
          <p:nvPr>
            <p:ph type="body" idx="1"/>
          </p:nvPr>
        </p:nvSpPr>
        <p:spPr>
          <a:xfrm>
            <a:off x="0" y="1447800"/>
            <a:ext cx="9144000" cy="5410200"/>
          </a:xfrm>
        </p:spPr>
        <p:txBody>
          <a:bodyPr/>
          <a:lstStyle/>
          <a:p>
            <a:pPr marL="514350" indent="-514350" eaLnBrk="1" hangingPunct="1">
              <a:spcBef>
                <a:spcPct val="0"/>
              </a:spcBef>
              <a:buFont typeface="+mj-lt"/>
              <a:buAutoNum type="alphaLcPeriod"/>
            </a:pPr>
            <a:r>
              <a:rPr lang="en-US" altLang="en-US" sz="2800" dirty="0"/>
              <a:t>Fiduciary duty</a:t>
            </a:r>
          </a:p>
          <a:p>
            <a:pPr marL="514350" indent="-514350" eaLnBrk="1" hangingPunct="1">
              <a:spcBef>
                <a:spcPct val="0"/>
              </a:spcBef>
              <a:buFont typeface="Arial" charset="0"/>
              <a:buAutoNum type="alphaLcPeriod"/>
            </a:pPr>
            <a:r>
              <a:rPr lang="en-US" altLang="en-US" sz="2800" dirty="0"/>
              <a:t>Customizing the firm</a:t>
            </a:r>
          </a:p>
          <a:p>
            <a:pPr marL="514350" indent="-514350" eaLnBrk="1" hangingPunct="1">
              <a:spcBef>
                <a:spcPct val="0"/>
              </a:spcBef>
              <a:buFont typeface="Arial" charset="0"/>
              <a:buAutoNum type="alphaLcPeriod"/>
            </a:pPr>
            <a:r>
              <a:rPr lang="en-US" altLang="en-US" sz="2800" dirty="0">
                <a:solidFill>
                  <a:srgbClr val="0070C0"/>
                </a:solidFill>
              </a:rPr>
              <a:t>Exit solutions</a:t>
            </a:r>
          </a:p>
          <a:p>
            <a:pPr marL="914400" lvl="1" indent="-514350" eaLnBrk="1" hangingPunct="1">
              <a:spcBef>
                <a:spcPct val="0"/>
              </a:spcBef>
              <a:buFont typeface="+mj-lt"/>
              <a:buAutoNum type="arabicPeriod"/>
            </a:pPr>
            <a:r>
              <a:rPr lang="en-US" altLang="en-US" sz="2400" dirty="0"/>
              <a:t>Alienability</a:t>
            </a:r>
          </a:p>
          <a:p>
            <a:pPr marL="914400" lvl="1" indent="-514350" eaLnBrk="1" hangingPunct="1">
              <a:spcBef>
                <a:spcPct val="0"/>
              </a:spcBef>
              <a:buFont typeface="+mj-lt"/>
              <a:buAutoNum type="arabicPeriod"/>
            </a:pPr>
            <a:r>
              <a:rPr lang="en-US" altLang="en-US" sz="2400" dirty="0">
                <a:solidFill>
                  <a:srgbClr val="0070C0"/>
                </a:solidFill>
              </a:rPr>
              <a:t>Dissociation</a:t>
            </a:r>
          </a:p>
          <a:p>
            <a:pPr marL="1314450" lvl="2" indent="-514350" eaLnBrk="1" hangingPunct="1">
              <a:spcBef>
                <a:spcPct val="0"/>
              </a:spcBef>
            </a:pPr>
            <a:r>
              <a:rPr lang="en-US" altLang="en-US" sz="2000" dirty="0">
                <a:solidFill>
                  <a:srgbClr val="0070C0"/>
                </a:solidFill>
              </a:rPr>
              <a:t>Dissociation</a:t>
            </a:r>
          </a:p>
          <a:p>
            <a:pPr marL="1314450" lvl="2" indent="-514350" eaLnBrk="1" hangingPunct="1">
              <a:spcBef>
                <a:spcPct val="0"/>
              </a:spcBef>
            </a:pPr>
            <a:r>
              <a:rPr lang="en-US" altLang="en-US" sz="2000" dirty="0">
                <a:solidFill>
                  <a:srgbClr val="0070C0"/>
                </a:solidFill>
              </a:rPr>
              <a:t>Buyout agreements</a:t>
            </a:r>
          </a:p>
          <a:p>
            <a:pPr marL="1314450" lvl="2" indent="-514350" eaLnBrk="1" hangingPunct="1">
              <a:spcBef>
                <a:spcPct val="0"/>
              </a:spcBef>
            </a:pPr>
            <a:r>
              <a:rPr lang="en-US" altLang="en-US" sz="2000" dirty="0">
                <a:solidFill>
                  <a:srgbClr val="0070C0"/>
                </a:solidFill>
              </a:rPr>
              <a:t>Relationship between dissociation &amp; buyout agreements</a:t>
            </a:r>
          </a:p>
          <a:p>
            <a:pPr marL="914400" lvl="1" indent="-514350" eaLnBrk="1" hangingPunct="1">
              <a:spcBef>
                <a:spcPct val="0"/>
              </a:spcBef>
              <a:buFont typeface="+mj-lt"/>
              <a:buAutoNum type="arabicPeriod"/>
            </a:pPr>
            <a:r>
              <a:rPr lang="en-US" altLang="en-US" sz="2400" dirty="0"/>
              <a:t>Termination (dissolution)</a:t>
            </a:r>
          </a:p>
        </p:txBody>
      </p:sp>
    </p:spTree>
    <p:extLst>
      <p:ext uri="{BB962C8B-B14F-4D97-AF65-F5344CB8AC3E}">
        <p14:creationId xmlns:p14="http://schemas.microsoft.com/office/powerpoint/2010/main" val="85841025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0" y="0"/>
            <a:ext cx="9144000" cy="1295400"/>
          </a:xfrm>
        </p:spPr>
        <p:txBody>
          <a:bodyPr/>
          <a:lstStyle/>
          <a:p>
            <a:pPr eaLnBrk="1" hangingPunct="1"/>
            <a:r>
              <a:rPr lang="en-US" altLang="en-US" dirty="0"/>
              <a:t>Dissociation</a:t>
            </a:r>
            <a:br>
              <a:rPr lang="en-US" altLang="en-US" dirty="0"/>
            </a:br>
            <a:r>
              <a:rPr lang="en-US" altLang="en-US" sz="3500" dirty="0" err="1"/>
              <a:t>Dissociation</a:t>
            </a:r>
            <a:r>
              <a:rPr lang="en-US" altLang="en-US" sz="3500" dirty="0"/>
              <a:t> in corporations &amp; partnerships</a:t>
            </a:r>
          </a:p>
        </p:txBody>
      </p:sp>
      <p:sp>
        <p:nvSpPr>
          <p:cNvPr id="55299" name="Rectangle 3"/>
          <p:cNvSpPr>
            <a:spLocks noGrp="1" noChangeArrowheads="1"/>
          </p:cNvSpPr>
          <p:nvPr>
            <p:ph type="body" idx="1"/>
          </p:nvPr>
        </p:nvSpPr>
        <p:spPr>
          <a:xfrm>
            <a:off x="0" y="1447800"/>
            <a:ext cx="9144000" cy="5410200"/>
          </a:xfrm>
        </p:spPr>
        <p:txBody>
          <a:bodyPr/>
          <a:lstStyle/>
          <a:p>
            <a:pPr eaLnBrk="1" hangingPunct="1">
              <a:spcBef>
                <a:spcPts val="0"/>
              </a:spcBef>
            </a:pPr>
            <a:r>
              <a:rPr lang="en-US" altLang="en-US" sz="2400" dirty="0"/>
              <a:t>Dissociation allows B to unilaterally sell interest in the firm back to the firm/other </a:t>
            </a:r>
            <a:r>
              <a:rPr lang="en-US" altLang="en-US" sz="2400" dirty="0" err="1"/>
              <a:t>Bs</a:t>
            </a:r>
            <a:r>
              <a:rPr lang="en-US" altLang="en-US" sz="2400" dirty="0"/>
              <a:t> (at the interest’s fair price)</a:t>
            </a:r>
          </a:p>
          <a:p>
            <a:pPr eaLnBrk="1" hangingPunct="1">
              <a:spcBef>
                <a:spcPts val="0"/>
              </a:spcBef>
            </a:pPr>
            <a:r>
              <a:rPr lang="en-US" altLang="en-US" sz="2400" dirty="0"/>
              <a:t>By default, corporations have “capital lock-in” (no dissociation)</a:t>
            </a:r>
          </a:p>
          <a:p>
            <a:pPr lvl="1" eaLnBrk="1" hangingPunct="1">
              <a:spcBef>
                <a:spcPts val="0"/>
              </a:spcBef>
            </a:pPr>
            <a:r>
              <a:rPr lang="en-US" altLang="en-US" sz="2000" dirty="0"/>
              <a:t>But a corporation can issue shares that are redeemable at the SH’s option</a:t>
            </a:r>
          </a:p>
          <a:p>
            <a:pPr lvl="1" eaLnBrk="1" hangingPunct="1">
              <a:spcBef>
                <a:spcPts val="0"/>
              </a:spcBef>
            </a:pPr>
            <a:r>
              <a:rPr lang="en-US" altLang="en-US" sz="2000" dirty="0"/>
              <a:t>Also, SHs can create a buyout agreement in which they agree on situations in which one party may force other parties to buy her shares</a:t>
            </a:r>
          </a:p>
          <a:p>
            <a:pPr eaLnBrk="1" hangingPunct="1">
              <a:spcBef>
                <a:spcPts val="0"/>
              </a:spcBef>
            </a:pPr>
            <a:r>
              <a:rPr lang="en-US" altLang="en-US" sz="2400" dirty="0"/>
              <a:t>In UPA partnerships, each partner has a power to dissociate (this is mandatory, not just default rule)</a:t>
            </a:r>
          </a:p>
          <a:p>
            <a:pPr lvl="1" eaLnBrk="1" hangingPunct="1">
              <a:spcBef>
                <a:spcPts val="0"/>
              </a:spcBef>
            </a:pPr>
            <a:r>
              <a:rPr lang="en-US" altLang="en-US" sz="2000" dirty="0"/>
              <a:t>UPA §602(a): “A partner has the power to dissociate at any time, rightfully or wrongfully, by express will…”</a:t>
            </a:r>
          </a:p>
          <a:p>
            <a:pPr lvl="1" eaLnBrk="1" hangingPunct="1">
              <a:spcBef>
                <a:spcPts val="0"/>
              </a:spcBef>
            </a:pPr>
            <a:r>
              <a:rPr lang="en-US" altLang="en-US" sz="2000" dirty="0"/>
              <a:t>Departing partner generally remains liable on pre-dissociation partnership obligations unless released by creditors [UPA §703]</a:t>
            </a:r>
          </a:p>
          <a:p>
            <a:pPr lvl="1" eaLnBrk="1" hangingPunct="1">
              <a:spcBef>
                <a:spcPts val="0"/>
              </a:spcBef>
            </a:pPr>
            <a:r>
              <a:rPr lang="en-US" altLang="en-US" sz="2000" dirty="0"/>
              <a:t>If the partnership agreement prohibits or limits dissociation (e.g., requires partner to remain a partner for X years, or give X days advance notice), a dissociation contrary to the agreement is called “wrongful dissociation” – it creates a dissociation, but former partner is liable for breach of contract</a:t>
            </a:r>
          </a:p>
        </p:txBody>
      </p:sp>
    </p:spTree>
    <p:extLst>
      <p:ext uri="{BB962C8B-B14F-4D97-AF65-F5344CB8AC3E}">
        <p14:creationId xmlns:p14="http://schemas.microsoft.com/office/powerpoint/2010/main" val="243472820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0" y="0"/>
            <a:ext cx="9144000" cy="1295400"/>
          </a:xfrm>
        </p:spPr>
        <p:txBody>
          <a:bodyPr/>
          <a:lstStyle/>
          <a:p>
            <a:pPr eaLnBrk="1" hangingPunct="1"/>
            <a:r>
              <a:rPr lang="en-US" altLang="en-US" dirty="0"/>
              <a:t>Dissociation</a:t>
            </a:r>
            <a:br>
              <a:rPr lang="en-US" altLang="en-US" dirty="0"/>
            </a:br>
            <a:r>
              <a:rPr lang="en-US" altLang="en-US" sz="3500" dirty="0"/>
              <a:t>Implied terms may limit dissociation</a:t>
            </a:r>
          </a:p>
        </p:txBody>
      </p:sp>
      <p:sp>
        <p:nvSpPr>
          <p:cNvPr id="59395" name="Rectangle 3"/>
          <p:cNvSpPr>
            <a:spLocks noGrp="1" noChangeArrowheads="1"/>
          </p:cNvSpPr>
          <p:nvPr>
            <p:ph type="body" idx="1"/>
          </p:nvPr>
        </p:nvSpPr>
        <p:spPr>
          <a:xfrm>
            <a:off x="0" y="1447800"/>
            <a:ext cx="9144000" cy="5410200"/>
          </a:xfrm>
        </p:spPr>
        <p:txBody>
          <a:bodyPr/>
          <a:lstStyle/>
          <a:p>
            <a:pPr eaLnBrk="1" hangingPunct="1">
              <a:spcBef>
                <a:spcPts val="0"/>
              </a:spcBef>
            </a:pPr>
            <a:r>
              <a:rPr lang="en-US" altLang="en-US" sz="2400" dirty="0"/>
              <a:t>Ann &amp; Becky are partners in building &amp; operating a cafeteria</a:t>
            </a:r>
          </a:p>
          <a:p>
            <a:pPr eaLnBrk="1" hangingPunct="1">
              <a:spcBef>
                <a:spcPts val="0"/>
              </a:spcBef>
            </a:pPr>
            <a:r>
              <a:rPr lang="en-US" altLang="en-US" sz="2400" dirty="0"/>
              <a:t>Ann supervises construction &amp; operates the cafeteria (“service partner”); Becky puts up the money</a:t>
            </a:r>
          </a:p>
          <a:p>
            <a:pPr lvl="1" eaLnBrk="1" hangingPunct="1">
              <a:spcBef>
                <a:spcPts val="0"/>
              </a:spcBef>
            </a:pPr>
            <a:r>
              <a:rPr lang="en-US" altLang="en-US" sz="2000" dirty="0"/>
              <a:t>Partnership agreement states Becky is to be repaid $30K in 1</a:t>
            </a:r>
            <a:r>
              <a:rPr lang="en-US" altLang="en-US" sz="2000" baseline="30000" dirty="0"/>
              <a:t>st</a:t>
            </a:r>
            <a:r>
              <a:rPr lang="en-US" altLang="en-US" sz="2000" dirty="0"/>
              <a:t> year of operation &amp; $60K/yr. thereafter, until her investment is fully repaid</a:t>
            </a:r>
          </a:p>
          <a:p>
            <a:pPr eaLnBrk="1" hangingPunct="1">
              <a:spcBef>
                <a:spcPts val="0"/>
              </a:spcBef>
            </a:pPr>
            <a:r>
              <a:rPr lang="en-US" altLang="en-US" sz="2400" dirty="0"/>
              <a:t>Original estimate of building costs: $300K</a:t>
            </a:r>
          </a:p>
          <a:p>
            <a:pPr lvl="1" eaLnBrk="1" hangingPunct="1">
              <a:spcBef>
                <a:spcPts val="0"/>
              </a:spcBef>
            </a:pPr>
            <a:r>
              <a:rPr lang="en-US" altLang="en-US" sz="2000" dirty="0"/>
              <a:t>When building costs reach $600K, Becky refuses to put up more money; sues for dissociation</a:t>
            </a:r>
          </a:p>
          <a:p>
            <a:pPr eaLnBrk="1" hangingPunct="1">
              <a:spcBef>
                <a:spcPts val="0"/>
              </a:spcBef>
            </a:pPr>
            <a:r>
              <a:rPr lang="en-US" altLang="en-US" sz="2400" dirty="0">
                <a:solidFill>
                  <a:srgbClr val="FF0000"/>
                </a:solidFill>
              </a:rPr>
              <a:t>Can Becky dissociate?</a:t>
            </a:r>
          </a:p>
          <a:p>
            <a:pPr lvl="1" eaLnBrk="1" hangingPunct="1">
              <a:spcBef>
                <a:spcPts val="0"/>
              </a:spcBef>
            </a:pPr>
            <a:r>
              <a:rPr lang="en-US" altLang="en-US" sz="2000" dirty="0">
                <a:solidFill>
                  <a:srgbClr val="FF0000"/>
                </a:solidFill>
              </a:rPr>
              <a:t>Can Ann make an argument that Becky wrongfully dissociated?</a:t>
            </a:r>
          </a:p>
        </p:txBody>
      </p:sp>
      <p:pic>
        <p:nvPicPr>
          <p:cNvPr id="59396" name="Picture 7" descr="http://images.faithclipart.com/images/3/1181148037952_54/img_1181148037952_54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72200" y="4833938"/>
            <a:ext cx="2895600" cy="194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8974726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0" y="0"/>
            <a:ext cx="9144000" cy="1295400"/>
          </a:xfrm>
        </p:spPr>
        <p:txBody>
          <a:bodyPr/>
          <a:lstStyle/>
          <a:p>
            <a:pPr eaLnBrk="1" hangingPunct="1"/>
            <a:r>
              <a:rPr lang="en-US" altLang="en-US" dirty="0"/>
              <a:t>Dissociation</a:t>
            </a:r>
            <a:br>
              <a:rPr lang="en-US" altLang="en-US" dirty="0"/>
            </a:br>
            <a:r>
              <a:rPr lang="en-US" altLang="en-US" sz="3500" dirty="0"/>
              <a:t>Statutory dissociation under UPA</a:t>
            </a:r>
          </a:p>
        </p:txBody>
      </p:sp>
      <p:sp>
        <p:nvSpPr>
          <p:cNvPr id="57347" name="Rectangle 3"/>
          <p:cNvSpPr>
            <a:spLocks noGrp="1" noChangeArrowheads="1"/>
          </p:cNvSpPr>
          <p:nvPr>
            <p:ph type="body" idx="1"/>
          </p:nvPr>
        </p:nvSpPr>
        <p:spPr>
          <a:xfrm>
            <a:off x="0" y="1447800"/>
            <a:ext cx="9144000" cy="5410200"/>
          </a:xfrm>
        </p:spPr>
        <p:txBody>
          <a:bodyPr/>
          <a:lstStyle/>
          <a:p>
            <a:pPr eaLnBrk="1" hangingPunct="1">
              <a:spcBef>
                <a:spcPts val="0"/>
              </a:spcBef>
            </a:pPr>
            <a:r>
              <a:rPr lang="en-US" altLang="en-US" sz="2600" dirty="0"/>
              <a:t>By act of a dissociating partner [UPA §601(1)]</a:t>
            </a:r>
          </a:p>
          <a:p>
            <a:pPr lvl="1" eaLnBrk="1" hangingPunct="1">
              <a:spcBef>
                <a:spcPts val="0"/>
              </a:spcBef>
            </a:pPr>
            <a:r>
              <a:rPr lang="en-US" altLang="en-US" sz="2400" dirty="0"/>
              <a:t>By right: if the partnership is at will</a:t>
            </a:r>
          </a:p>
          <a:p>
            <a:pPr lvl="1" eaLnBrk="1" hangingPunct="1">
              <a:spcBef>
                <a:spcPts val="0"/>
              </a:spcBef>
            </a:pPr>
            <a:r>
              <a:rPr lang="en-US" altLang="en-US" sz="2400" dirty="0"/>
              <a:t>Wrongful dissociation [UPA §602(b)]</a:t>
            </a:r>
          </a:p>
          <a:p>
            <a:pPr eaLnBrk="1" hangingPunct="1">
              <a:spcBef>
                <a:spcPts val="0"/>
              </a:spcBef>
            </a:pPr>
            <a:r>
              <a:rPr lang="en-US" altLang="en-US" sz="2600" dirty="0"/>
              <a:t>By terms of partnership agreement [UPA §601(2)-(3)]</a:t>
            </a:r>
          </a:p>
          <a:p>
            <a:pPr eaLnBrk="1" hangingPunct="1">
              <a:spcBef>
                <a:spcPts val="0"/>
              </a:spcBef>
            </a:pPr>
            <a:r>
              <a:rPr lang="en-US" altLang="en-US" sz="2600" dirty="0"/>
              <a:t>By unanimous vote of all other partners [UPA §601(4)]</a:t>
            </a:r>
          </a:p>
          <a:p>
            <a:pPr lvl="1" eaLnBrk="1" hangingPunct="1">
              <a:spcBef>
                <a:spcPts val="0"/>
              </a:spcBef>
            </a:pPr>
            <a:r>
              <a:rPr lang="en-US" altLang="en-US" sz="2400" dirty="0"/>
              <a:t>Limited to specified circumstances</a:t>
            </a:r>
          </a:p>
          <a:p>
            <a:pPr eaLnBrk="1" hangingPunct="1">
              <a:spcBef>
                <a:spcPts val="0"/>
              </a:spcBef>
            </a:pPr>
            <a:r>
              <a:rPr lang="en-US" altLang="en-US" sz="2600" dirty="0"/>
              <a:t>By court order [UPA §601(5)]</a:t>
            </a:r>
          </a:p>
          <a:p>
            <a:pPr eaLnBrk="1" hangingPunct="1">
              <a:spcBef>
                <a:spcPts val="0"/>
              </a:spcBef>
            </a:pPr>
            <a:r>
              <a:rPr lang="en-US" altLang="en-US" sz="2600" dirty="0"/>
              <a:t>By operation of law [UPA §601(6)-(10)]</a:t>
            </a:r>
          </a:p>
          <a:p>
            <a:pPr lvl="1" eaLnBrk="1" hangingPunct="1">
              <a:spcBef>
                <a:spcPts val="0"/>
              </a:spcBef>
            </a:pPr>
            <a:r>
              <a:rPr lang="en-US" altLang="en-US" sz="2400" dirty="0"/>
              <a:t>E.g., due to death, bankruptcy, unlawfulness</a:t>
            </a:r>
          </a:p>
        </p:txBody>
      </p:sp>
    </p:spTree>
    <p:extLst>
      <p:ext uri="{BB962C8B-B14F-4D97-AF65-F5344CB8AC3E}">
        <p14:creationId xmlns:p14="http://schemas.microsoft.com/office/powerpoint/2010/main" val="194102356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0" y="0"/>
            <a:ext cx="9144000" cy="1295400"/>
          </a:xfrm>
        </p:spPr>
        <p:txBody>
          <a:bodyPr/>
          <a:lstStyle/>
          <a:p>
            <a:r>
              <a:rPr lang="en-US" altLang="en-US" dirty="0"/>
              <a:t>Buyout agreements</a:t>
            </a:r>
            <a:br>
              <a:rPr lang="en-US" altLang="en-US" dirty="0"/>
            </a:br>
            <a:r>
              <a:rPr lang="en-US" altLang="en-US" sz="3500" dirty="0"/>
              <a:t>Some key considerations</a:t>
            </a:r>
          </a:p>
        </p:txBody>
      </p:sp>
      <p:sp>
        <p:nvSpPr>
          <p:cNvPr id="88067" name="Rectangle 3"/>
          <p:cNvSpPr>
            <a:spLocks noGrp="1" noChangeArrowheads="1"/>
          </p:cNvSpPr>
          <p:nvPr>
            <p:ph type="body" idx="1"/>
          </p:nvPr>
        </p:nvSpPr>
        <p:spPr>
          <a:xfrm>
            <a:off x="0" y="1447800"/>
            <a:ext cx="9144000" cy="5410200"/>
          </a:xfrm>
        </p:spPr>
        <p:txBody>
          <a:bodyPr/>
          <a:lstStyle/>
          <a:p>
            <a:pPr marL="571500" indent="-571500">
              <a:lnSpc>
                <a:spcPct val="80000"/>
              </a:lnSpc>
              <a:spcBef>
                <a:spcPts val="0"/>
              </a:spcBef>
              <a:buFont typeface="Wingdings" pitchFamily="2" charset="2"/>
              <a:buAutoNum type="arabicPeriod"/>
              <a:defRPr/>
            </a:pPr>
            <a:r>
              <a:rPr lang="en-US" sz="2400" dirty="0"/>
              <a:t>Who buys the equity interest?</a:t>
            </a:r>
          </a:p>
          <a:p>
            <a:pPr marL="839788" lvl="1" indent="-495300">
              <a:lnSpc>
                <a:spcPct val="80000"/>
              </a:lnSpc>
              <a:spcBef>
                <a:spcPts val="0"/>
              </a:spcBef>
              <a:defRPr/>
            </a:pPr>
            <a:r>
              <a:rPr lang="en-US" sz="2200" dirty="0"/>
              <a:t>Third parties</a:t>
            </a:r>
          </a:p>
          <a:p>
            <a:pPr marL="1135063" lvl="2" indent="-495300">
              <a:lnSpc>
                <a:spcPct val="80000"/>
              </a:lnSpc>
              <a:spcBef>
                <a:spcPts val="0"/>
              </a:spcBef>
              <a:defRPr/>
            </a:pPr>
            <a:r>
              <a:rPr lang="en-US" sz="2000" dirty="0"/>
              <a:t>No buyout agreement; just avoid share transfer restrictions</a:t>
            </a:r>
          </a:p>
          <a:p>
            <a:pPr marL="1135063" lvl="2" indent="-495300">
              <a:lnSpc>
                <a:spcPct val="80000"/>
              </a:lnSpc>
              <a:spcBef>
                <a:spcPts val="0"/>
              </a:spcBef>
              <a:defRPr/>
            </a:pPr>
            <a:r>
              <a:rPr lang="en-US" sz="2000" dirty="0"/>
              <a:t>Limited value if market is very thin (few buyers/sellers)</a:t>
            </a:r>
          </a:p>
          <a:p>
            <a:pPr marL="1135063" lvl="2" indent="-495300">
              <a:lnSpc>
                <a:spcPct val="80000"/>
              </a:lnSpc>
              <a:spcBef>
                <a:spcPts val="0"/>
              </a:spcBef>
              <a:defRPr/>
            </a:pPr>
            <a:r>
              <a:rPr lang="en-US" sz="2000" dirty="0"/>
              <a:t>Undesirable business partners</a:t>
            </a:r>
          </a:p>
          <a:p>
            <a:pPr marL="1135063" lvl="2" indent="-495300">
              <a:lnSpc>
                <a:spcPct val="80000"/>
              </a:lnSpc>
              <a:spcBef>
                <a:spcPts val="0"/>
              </a:spcBef>
              <a:defRPr/>
            </a:pPr>
            <a:r>
              <a:rPr lang="en-US" sz="2000" dirty="0"/>
              <a:t>Difficult when firm must have share transfer restrictions (e.g., Del. statutory close corp.)</a:t>
            </a:r>
          </a:p>
          <a:p>
            <a:pPr marL="839788" lvl="1" indent="-495300">
              <a:lnSpc>
                <a:spcPct val="80000"/>
              </a:lnSpc>
              <a:spcBef>
                <a:spcPts val="0"/>
              </a:spcBef>
              <a:defRPr/>
            </a:pPr>
            <a:r>
              <a:rPr lang="en-US" sz="2200" dirty="0"/>
              <a:t>Remaining SHs</a:t>
            </a:r>
          </a:p>
          <a:p>
            <a:pPr marL="1131888" lvl="2" indent="-438150">
              <a:lnSpc>
                <a:spcPct val="80000"/>
              </a:lnSpc>
              <a:spcBef>
                <a:spcPts val="0"/>
              </a:spcBef>
              <a:defRPr/>
            </a:pPr>
            <a:r>
              <a:rPr lang="en-US" sz="2000" dirty="0"/>
              <a:t>Raises problems with liquidity of SHs</a:t>
            </a:r>
          </a:p>
          <a:p>
            <a:pPr marL="1131888" lvl="2" indent="-438150">
              <a:lnSpc>
                <a:spcPct val="80000"/>
              </a:lnSpc>
              <a:spcBef>
                <a:spcPts val="0"/>
              </a:spcBef>
              <a:defRPr/>
            </a:pPr>
            <a:r>
              <a:rPr lang="en-US" sz="2000" dirty="0"/>
              <a:t>Can be used opportunistically to extract benefits</a:t>
            </a:r>
          </a:p>
          <a:p>
            <a:pPr marL="1370013" lvl="3" indent="-381000">
              <a:lnSpc>
                <a:spcPct val="80000"/>
              </a:lnSpc>
              <a:spcBef>
                <a:spcPts val="0"/>
              </a:spcBef>
              <a:defRPr/>
            </a:pPr>
            <a:r>
              <a:rPr lang="en-US" sz="1900" dirty="0"/>
              <a:t>Or else SH will cash out, forcing the other SHs into insolvency</a:t>
            </a:r>
          </a:p>
          <a:p>
            <a:pPr marL="839788" lvl="1" indent="-495300">
              <a:lnSpc>
                <a:spcPct val="80000"/>
              </a:lnSpc>
              <a:spcBef>
                <a:spcPts val="0"/>
              </a:spcBef>
              <a:defRPr/>
            </a:pPr>
            <a:r>
              <a:rPr lang="en-US" sz="2200" dirty="0"/>
              <a:t>The firm</a:t>
            </a:r>
          </a:p>
          <a:p>
            <a:pPr marL="1131888" lvl="2" indent="-438150">
              <a:lnSpc>
                <a:spcPct val="80000"/>
              </a:lnSpc>
              <a:spcBef>
                <a:spcPts val="0"/>
              </a:spcBef>
              <a:defRPr/>
            </a:pPr>
            <a:r>
              <a:rPr lang="en-US" sz="2000" dirty="0"/>
              <a:t>Raises problems with firm’s liquidity (can be used opportunistically)</a:t>
            </a:r>
          </a:p>
          <a:p>
            <a:pPr marL="839788" lvl="1" indent="-495300">
              <a:lnSpc>
                <a:spcPct val="80000"/>
              </a:lnSpc>
              <a:spcBef>
                <a:spcPts val="0"/>
              </a:spcBef>
              <a:defRPr/>
            </a:pPr>
            <a:r>
              <a:rPr lang="en-US" sz="2200" dirty="0"/>
              <a:t>Life insurance</a:t>
            </a:r>
          </a:p>
          <a:p>
            <a:pPr marL="1135063" lvl="2" indent="-495300">
              <a:lnSpc>
                <a:spcPct val="80000"/>
              </a:lnSpc>
              <a:spcBef>
                <a:spcPts val="0"/>
              </a:spcBef>
              <a:defRPr/>
            </a:pPr>
            <a:r>
              <a:rPr lang="en-US" sz="2000" dirty="0"/>
              <a:t>One of the most commonly implemented exit arrangements in close corporations is triggered upon a SH’s death. </a:t>
            </a:r>
            <a:r>
              <a:rPr lang="en-US" sz="2000" dirty="0">
                <a:solidFill>
                  <a:srgbClr val="FF0000"/>
                </a:solidFill>
              </a:rPr>
              <a:t>Why?</a:t>
            </a:r>
          </a:p>
          <a:p>
            <a:pPr marL="1135063" lvl="2" indent="-495300">
              <a:lnSpc>
                <a:spcPct val="80000"/>
              </a:lnSpc>
              <a:spcBef>
                <a:spcPts val="0"/>
              </a:spcBef>
              <a:defRPr/>
            </a:pPr>
            <a:r>
              <a:rPr lang="en-US" sz="2000" dirty="0"/>
              <a:t>Life insurance both helps with financing the buyout, and avoids arguments over valuation (since it’s clear the deceased SH’s estate would sell the shares, it would push for high valuation)</a:t>
            </a:r>
          </a:p>
        </p:txBody>
      </p:sp>
    </p:spTree>
    <p:extLst>
      <p:ext uri="{BB962C8B-B14F-4D97-AF65-F5344CB8AC3E}">
        <p14:creationId xmlns:p14="http://schemas.microsoft.com/office/powerpoint/2010/main" val="184936532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0" y="0"/>
            <a:ext cx="9144000" cy="1295400"/>
          </a:xfrm>
        </p:spPr>
        <p:txBody>
          <a:bodyPr/>
          <a:lstStyle/>
          <a:p>
            <a:r>
              <a:rPr lang="en-US" altLang="en-US" dirty="0"/>
              <a:t>Buyout agreements</a:t>
            </a:r>
            <a:br>
              <a:rPr lang="en-US" altLang="en-US" dirty="0"/>
            </a:br>
            <a:r>
              <a:rPr lang="en-US" altLang="en-US" sz="3500" dirty="0"/>
              <a:t>Some key considerations</a:t>
            </a:r>
          </a:p>
        </p:txBody>
      </p:sp>
      <p:sp>
        <p:nvSpPr>
          <p:cNvPr id="90115" name="Rectangle 3"/>
          <p:cNvSpPr>
            <a:spLocks noGrp="1" noChangeArrowheads="1"/>
          </p:cNvSpPr>
          <p:nvPr>
            <p:ph type="body" idx="1"/>
          </p:nvPr>
        </p:nvSpPr>
        <p:spPr>
          <a:xfrm>
            <a:off x="0" y="1447800"/>
            <a:ext cx="9144000" cy="5410200"/>
          </a:xfrm>
        </p:spPr>
        <p:txBody>
          <a:bodyPr/>
          <a:lstStyle/>
          <a:p>
            <a:pPr marL="571500" indent="-571500">
              <a:spcBef>
                <a:spcPts val="0"/>
              </a:spcBef>
              <a:buFont typeface="Wingdings" pitchFamily="2" charset="2"/>
              <a:buAutoNum type="arabicPeriod" startAt="2"/>
              <a:defRPr/>
            </a:pPr>
            <a:r>
              <a:rPr lang="en-US" sz="2400" dirty="0"/>
              <a:t>Triggering event: what has to happen to allow a SH (or the firm) to force a buy-out?</a:t>
            </a:r>
          </a:p>
          <a:p>
            <a:pPr lvl="1">
              <a:spcBef>
                <a:spcPts val="0"/>
              </a:spcBef>
              <a:defRPr/>
            </a:pPr>
            <a:r>
              <a:rPr lang="en-US" sz="2000" dirty="0"/>
              <a:t>Check relevant statutes for mandatory/default right to dissociate, and make sure to cover all situations that allow dissolution/dissociation under the applicable statute</a:t>
            </a:r>
            <a:endParaRPr lang="en-US" sz="2400" dirty="0"/>
          </a:p>
          <a:p>
            <a:pPr marL="457200" indent="-457200">
              <a:spcBef>
                <a:spcPts val="0"/>
              </a:spcBef>
              <a:buFont typeface="+mj-lt"/>
              <a:buAutoNum type="arabicPeriod" startAt="3"/>
              <a:defRPr/>
            </a:pPr>
            <a:r>
              <a:rPr lang="en-US" sz="2400" dirty="0"/>
              <a:t>Price for which equity interest is bought-out</a:t>
            </a:r>
          </a:p>
          <a:p>
            <a:pPr lvl="1">
              <a:spcBef>
                <a:spcPts val="0"/>
              </a:spcBef>
              <a:defRPr/>
            </a:pPr>
            <a:r>
              <a:rPr lang="en-US" sz="2000" dirty="0"/>
              <a:t>Parties may determine value periodically </a:t>
            </a:r>
            <a:r>
              <a:rPr lang="en-US" sz="2000" u="sng" dirty="0"/>
              <a:t>by agreement</a:t>
            </a:r>
            <a:r>
              <a:rPr lang="en-US" sz="2000" dirty="0"/>
              <a:t> </a:t>
            </a:r>
          </a:p>
          <a:p>
            <a:pPr lvl="2">
              <a:spcBef>
                <a:spcPts val="0"/>
              </a:spcBef>
              <a:defRPr/>
            </a:pPr>
            <a:r>
              <a:rPr lang="en-US" sz="1900" dirty="0"/>
              <a:t>Parties often neglect to do so</a:t>
            </a:r>
          </a:p>
          <a:p>
            <a:pPr lvl="2">
              <a:spcBef>
                <a:spcPts val="0"/>
              </a:spcBef>
              <a:defRPr/>
            </a:pPr>
            <a:r>
              <a:rPr lang="en-US" sz="1900" dirty="0"/>
              <a:t>As interests diverge, parties may disagree</a:t>
            </a:r>
          </a:p>
          <a:p>
            <a:pPr lvl="1">
              <a:spcBef>
                <a:spcPts val="0"/>
              </a:spcBef>
              <a:defRPr/>
            </a:pPr>
            <a:r>
              <a:rPr lang="en-US" sz="2000" dirty="0"/>
              <a:t>Parties may hire an </a:t>
            </a:r>
            <a:r>
              <a:rPr lang="en-US" sz="2000" b="1" u="sng" dirty="0"/>
              <a:t>appraiser</a:t>
            </a:r>
          </a:p>
          <a:p>
            <a:pPr lvl="2">
              <a:spcBef>
                <a:spcPts val="0"/>
              </a:spcBef>
              <a:defRPr/>
            </a:pPr>
            <a:r>
              <a:rPr lang="en-US" sz="1900" dirty="0"/>
              <a:t>May be difficult to agree ex-post on the identity of appraiser</a:t>
            </a:r>
          </a:p>
          <a:p>
            <a:pPr lvl="2">
              <a:spcBef>
                <a:spcPts val="0"/>
              </a:spcBef>
              <a:defRPr/>
            </a:pPr>
            <a:r>
              <a:rPr lang="en-US" sz="1900" dirty="0"/>
              <a:t>Appraiser may over time develop a closer connection to one party</a:t>
            </a:r>
          </a:p>
        </p:txBody>
      </p:sp>
    </p:spTree>
    <p:extLst>
      <p:ext uri="{BB962C8B-B14F-4D97-AF65-F5344CB8AC3E}">
        <p14:creationId xmlns:p14="http://schemas.microsoft.com/office/powerpoint/2010/main" val="350954735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0" y="0"/>
            <a:ext cx="9144000" cy="1295400"/>
          </a:xfrm>
        </p:spPr>
        <p:txBody>
          <a:bodyPr/>
          <a:lstStyle/>
          <a:p>
            <a:r>
              <a:rPr lang="en-US" altLang="en-US" dirty="0"/>
              <a:t>Buyout agreements</a:t>
            </a:r>
            <a:br>
              <a:rPr lang="en-US" altLang="en-US" dirty="0"/>
            </a:br>
            <a:r>
              <a:rPr lang="en-US" altLang="en-US" sz="3500" dirty="0"/>
              <a:t>Some key considerations (price)</a:t>
            </a:r>
          </a:p>
        </p:txBody>
      </p:sp>
      <p:sp>
        <p:nvSpPr>
          <p:cNvPr id="100355" name="Rectangle 3"/>
          <p:cNvSpPr>
            <a:spLocks noGrp="1" noChangeArrowheads="1"/>
          </p:cNvSpPr>
          <p:nvPr>
            <p:ph type="body" idx="1"/>
          </p:nvPr>
        </p:nvSpPr>
        <p:spPr>
          <a:xfrm>
            <a:off x="0" y="1447800"/>
            <a:ext cx="9144000" cy="5410200"/>
          </a:xfrm>
        </p:spPr>
        <p:txBody>
          <a:bodyPr/>
          <a:lstStyle/>
          <a:p>
            <a:pPr>
              <a:lnSpc>
                <a:spcPct val="90000"/>
              </a:lnSpc>
              <a:spcBef>
                <a:spcPct val="0"/>
              </a:spcBef>
            </a:pPr>
            <a:r>
              <a:rPr lang="en-US" altLang="en-US" sz="2400" dirty="0"/>
              <a:t>Parties may set a </a:t>
            </a:r>
            <a:r>
              <a:rPr lang="en-US" altLang="en-US" sz="2400" u="sng" dirty="0"/>
              <a:t>formula</a:t>
            </a:r>
          </a:p>
          <a:p>
            <a:pPr lvl="1">
              <a:lnSpc>
                <a:spcPct val="90000"/>
              </a:lnSpc>
              <a:spcBef>
                <a:spcPct val="0"/>
              </a:spcBef>
            </a:pPr>
            <a:r>
              <a:rPr lang="en-US" altLang="en-US" sz="2000" dirty="0"/>
              <a:t>Often a multiplier of annual cash flow or earnings</a:t>
            </a:r>
          </a:p>
          <a:p>
            <a:pPr lvl="1">
              <a:lnSpc>
                <a:spcPct val="90000"/>
              </a:lnSpc>
              <a:spcBef>
                <a:spcPct val="0"/>
              </a:spcBef>
            </a:pPr>
            <a:r>
              <a:rPr lang="en-US" altLang="en-US" sz="2000" dirty="0"/>
              <a:t>Example</a:t>
            </a:r>
          </a:p>
          <a:p>
            <a:pPr lvl="2">
              <a:lnSpc>
                <a:spcPct val="90000"/>
              </a:lnSpc>
              <a:spcBef>
                <a:spcPct val="0"/>
              </a:spcBef>
            </a:pPr>
            <a:r>
              <a:rPr lang="en-US" altLang="en-US" sz="1900" dirty="0"/>
              <a:t>Acme is a close corporation that owns a shopping mall; annual profit: $500K</a:t>
            </a:r>
          </a:p>
          <a:p>
            <a:pPr lvl="2">
              <a:lnSpc>
                <a:spcPct val="90000"/>
              </a:lnSpc>
              <a:spcBef>
                <a:spcPct val="0"/>
              </a:spcBef>
            </a:pPr>
            <a:r>
              <a:rPr lang="en-US" altLang="en-US" sz="1900" dirty="0"/>
              <a:t>A similarly-situated company is publicly held, with 2M shares outstanding, trading at $5 a share (market cap: $10M) &amp; an annual profit of $1M (so price/earnings ratio: 10)</a:t>
            </a:r>
          </a:p>
          <a:p>
            <a:pPr lvl="1">
              <a:lnSpc>
                <a:spcPct val="90000"/>
              </a:lnSpc>
              <a:spcBef>
                <a:spcPct val="0"/>
              </a:spcBef>
            </a:pPr>
            <a:r>
              <a:rPr lang="en-US" altLang="en-US" sz="2000" dirty="0"/>
              <a:t>If Acme has the same P/E ratio, it should be worth $5M </a:t>
            </a:r>
            <a:r>
              <a:rPr lang="en-US" altLang="en-US" sz="1800" dirty="0"/>
              <a:t>($500K x 10)</a:t>
            </a:r>
          </a:p>
          <a:p>
            <a:pPr lvl="1">
              <a:lnSpc>
                <a:spcPct val="90000"/>
              </a:lnSpc>
              <a:spcBef>
                <a:spcPct val="0"/>
              </a:spcBef>
            </a:pPr>
            <a:r>
              <a:rPr lang="en-US" altLang="en-US" sz="2000" dirty="0"/>
              <a:t>Acme’s buyout agreement can either specify the multiplier, or require checking the multiplier at time of buy-out</a:t>
            </a:r>
          </a:p>
          <a:p>
            <a:pPr>
              <a:lnSpc>
                <a:spcPct val="90000"/>
              </a:lnSpc>
              <a:spcBef>
                <a:spcPct val="0"/>
              </a:spcBef>
            </a:pPr>
            <a:r>
              <a:rPr lang="en-US" altLang="en-US" sz="2400" dirty="0"/>
              <a:t>Parties may use </a:t>
            </a:r>
            <a:r>
              <a:rPr lang="en-US" altLang="en-US" sz="2400" u="sng" dirty="0"/>
              <a:t>book value</a:t>
            </a:r>
          </a:p>
          <a:p>
            <a:pPr lvl="1">
              <a:lnSpc>
                <a:spcPct val="90000"/>
              </a:lnSpc>
              <a:spcBef>
                <a:spcPct val="0"/>
              </a:spcBef>
            </a:pPr>
            <a:r>
              <a:rPr lang="en-US" altLang="en-US" sz="2000" dirty="0"/>
              <a:t>Book value is the price of the assets when purchased, reduced over the years for wear &amp; tear (depreciation)</a:t>
            </a:r>
          </a:p>
          <a:p>
            <a:pPr lvl="1">
              <a:lnSpc>
                <a:spcPct val="90000"/>
              </a:lnSpc>
              <a:spcBef>
                <a:spcPct val="0"/>
              </a:spcBef>
            </a:pPr>
            <a:r>
              <a:rPr lang="en-US" altLang="en-US" sz="2000" dirty="0"/>
              <a:t>Depreciation may not reflect real value (e.g., antique that appreciated in value; car that lost much value in 1</a:t>
            </a:r>
            <a:r>
              <a:rPr lang="en-US" altLang="en-US" sz="2000" baseline="30000" dirty="0"/>
              <a:t>st</a:t>
            </a:r>
            <a:r>
              <a:rPr lang="en-US" altLang="en-US" sz="2000" dirty="0"/>
              <a:t> year)</a:t>
            </a:r>
            <a:endParaRPr lang="en-US" altLang="en-US" sz="2400" dirty="0"/>
          </a:p>
        </p:txBody>
      </p:sp>
    </p:spTree>
    <p:extLst>
      <p:ext uri="{BB962C8B-B14F-4D97-AF65-F5344CB8AC3E}">
        <p14:creationId xmlns:p14="http://schemas.microsoft.com/office/powerpoint/2010/main" val="1500992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25" name="Rectangle 2"/>
          <p:cNvSpPr>
            <a:spLocks noGrp="1" noChangeArrowheads="1"/>
          </p:cNvSpPr>
          <p:nvPr>
            <p:ph type="title" idx="4294967295"/>
          </p:nvPr>
        </p:nvSpPr>
        <p:spPr/>
        <p:txBody>
          <a:bodyPr/>
          <a:lstStyle/>
          <a:p>
            <a:pPr eaLnBrk="1" hangingPunct="1"/>
            <a:r>
              <a:rPr lang="en-US" altLang="en-US" dirty="0"/>
              <a:t>Private paternalism</a:t>
            </a:r>
            <a:br>
              <a:rPr lang="en-US" altLang="en-US" dirty="0"/>
            </a:br>
            <a:r>
              <a:rPr lang="en-US" altLang="en-US" sz="3500" dirty="0"/>
              <a:t>Solutions to minimizing the agency problem</a:t>
            </a:r>
          </a:p>
        </p:txBody>
      </p:sp>
      <p:graphicFrame>
        <p:nvGraphicFramePr>
          <p:cNvPr id="6" name="Table 5"/>
          <p:cNvGraphicFramePr>
            <a:graphicFrameLocks noGrp="1"/>
          </p:cNvGraphicFramePr>
          <p:nvPr>
            <p:extLst>
              <p:ext uri="{D42A27DB-BD31-4B8C-83A1-F6EECF244321}">
                <p14:modId xmlns:p14="http://schemas.microsoft.com/office/powerpoint/2010/main" val="2414040256"/>
              </p:ext>
            </p:extLst>
          </p:nvPr>
        </p:nvGraphicFramePr>
        <p:xfrm>
          <a:off x="0" y="1501900"/>
          <a:ext cx="9144000" cy="3383280"/>
        </p:xfrm>
        <a:graphic>
          <a:graphicData uri="http://schemas.openxmlformats.org/drawingml/2006/table">
            <a:tbl>
              <a:tblPr firstRow="1" bandRow="1">
                <a:tableStyleId>{22838BEF-8BB2-4498-84A7-C5851F593DF1}</a:tableStyleId>
              </a:tblPr>
              <a:tblGrid>
                <a:gridCol w="4038600">
                  <a:extLst>
                    <a:ext uri="{9D8B030D-6E8A-4147-A177-3AD203B41FA5}">
                      <a16:colId xmlns:a16="http://schemas.microsoft.com/office/drawing/2014/main" val="20000"/>
                    </a:ext>
                  </a:extLst>
                </a:gridCol>
                <a:gridCol w="5105400">
                  <a:extLst>
                    <a:ext uri="{9D8B030D-6E8A-4147-A177-3AD203B41FA5}">
                      <a16:colId xmlns:a16="http://schemas.microsoft.com/office/drawing/2014/main" val="20001"/>
                    </a:ext>
                  </a:extLst>
                </a:gridCol>
              </a:tblGrid>
              <a:tr h="358775">
                <a:tc>
                  <a:txBody>
                    <a:bodyPr/>
                    <a:lstStyle/>
                    <a:p>
                      <a:pPr marL="0" marR="0" algn="l">
                        <a:lnSpc>
                          <a:spcPct val="100000"/>
                        </a:lnSpc>
                        <a:spcBef>
                          <a:spcPts val="0"/>
                        </a:spcBef>
                        <a:spcAft>
                          <a:spcPts val="0"/>
                        </a:spcAft>
                      </a:pPr>
                      <a:r>
                        <a:rPr lang="en-US" sz="1800" b="0" u="sng" dirty="0">
                          <a:effectLst/>
                        </a:rPr>
                        <a:t>Bonding</a:t>
                      </a:r>
                      <a:r>
                        <a:rPr lang="en-US" sz="1800" b="0" dirty="0">
                          <a:effectLst/>
                        </a:rPr>
                        <a:t>: Align A’s welfare with B’s welfare</a:t>
                      </a:r>
                      <a:endParaRPr lang="en-US" sz="1800" b="0" dirty="0">
                        <a:effectLst/>
                        <a:latin typeface="Times New Roman" panose="02020603050405020304" pitchFamily="18" charset="0"/>
                        <a:ea typeface="Calibri" panose="020F0502020204030204" pitchFamily="34" charset="0"/>
                        <a:cs typeface="Arial" panose="020B0604020202020204" pitchFamily="34" charset="0"/>
                      </a:endParaRPr>
                    </a:p>
                  </a:txBody>
                  <a:tcPr>
                    <a:solidFill>
                      <a:schemeClr val="accent3">
                        <a:lumMod val="20000"/>
                        <a:lumOff val="80000"/>
                      </a:schemeClr>
                    </a:solidFill>
                  </a:tcPr>
                </a:tc>
                <a:tc>
                  <a:txBody>
                    <a:bodyPr/>
                    <a:lstStyle/>
                    <a:p>
                      <a:pPr marL="0" marR="0" algn="l">
                        <a:lnSpc>
                          <a:spcPct val="100000"/>
                        </a:lnSpc>
                        <a:spcBef>
                          <a:spcPts val="0"/>
                        </a:spcBef>
                        <a:spcAft>
                          <a:spcPts val="0"/>
                        </a:spcAft>
                      </a:pPr>
                      <a:r>
                        <a:rPr lang="en-US" sz="1800" b="0" dirty="0">
                          <a:effectLst/>
                        </a:rPr>
                        <a:t>Morality/identity</a:t>
                      </a:r>
                      <a:br>
                        <a:rPr lang="en-US" sz="1800" b="0" dirty="0">
                          <a:effectLst/>
                        </a:rPr>
                      </a:br>
                      <a:r>
                        <a:rPr lang="en-US" sz="1800" b="0" dirty="0">
                          <a:effectLst/>
                        </a:rPr>
                        <a:t>Joint ownership/performance-based compensation</a:t>
                      </a:r>
                      <a:endParaRPr lang="en-US" sz="1800" b="0" dirty="0">
                        <a:effectLst/>
                        <a:latin typeface="Times New Roman" panose="02020603050405020304" pitchFamily="18" charset="0"/>
                        <a:ea typeface="Calibri" panose="020F0502020204030204" pitchFamily="34" charset="0"/>
                        <a:cs typeface="Arial" panose="020B0604020202020204" pitchFamily="34" charset="0"/>
                      </a:endParaRPr>
                    </a:p>
                  </a:txBody>
                  <a:tcPr>
                    <a:solidFill>
                      <a:schemeClr val="accent3">
                        <a:lumMod val="20000"/>
                        <a:lumOff val="80000"/>
                      </a:schemeClr>
                    </a:solidFill>
                  </a:tcPr>
                </a:tc>
                <a:extLst>
                  <a:ext uri="{0D108BD9-81ED-4DB2-BD59-A6C34878D82A}">
                    <a16:rowId xmlns:a16="http://schemas.microsoft.com/office/drawing/2014/main" val="10000"/>
                  </a:ext>
                </a:extLst>
              </a:tr>
              <a:tr h="3530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u="sng" dirty="0">
                          <a:effectLst/>
                        </a:rPr>
                        <a:t>Voice</a:t>
                      </a:r>
                      <a:r>
                        <a:rPr lang="en-US" sz="1800" dirty="0">
                          <a:effectLst/>
                        </a:rPr>
                        <a:t>: Give B unilateral powers that affect A’s behavior</a:t>
                      </a:r>
                      <a:endParaRPr lang="en-US" sz="1800" dirty="0">
                        <a:effectLst/>
                        <a:latin typeface="Times New Roman" panose="02020603050405020304" pitchFamily="18" charset="0"/>
                        <a:ea typeface="Calibri" panose="020F0502020204030204" pitchFamily="34" charset="0"/>
                        <a:cs typeface="Arial" panose="020B0604020202020204" pitchFamily="34" charset="0"/>
                      </a:endParaRPr>
                    </a:p>
                  </a:txBody>
                  <a:tcPr>
                    <a:solidFill>
                      <a:schemeClr val="accent3">
                        <a:lumMod val="20000"/>
                        <a:lumOff val="80000"/>
                      </a:schemeClr>
                    </a:solidFill>
                  </a:tcPr>
                </a:tc>
                <a:tc>
                  <a:txBody>
                    <a:bodyPr/>
                    <a:lstStyle/>
                    <a:p>
                      <a:pPr marL="0" marR="0" algn="l">
                        <a:lnSpc>
                          <a:spcPct val="100000"/>
                        </a:lnSpc>
                        <a:spcBef>
                          <a:spcPts val="0"/>
                        </a:spcBef>
                        <a:spcAft>
                          <a:spcPts val="0"/>
                        </a:spcAft>
                      </a:pPr>
                      <a:r>
                        <a:rPr lang="en-US" sz="1800" dirty="0">
                          <a:effectLst/>
                        </a:rPr>
                        <a:t>Appointment / removal</a:t>
                      </a:r>
                    </a:p>
                    <a:p>
                      <a:pPr marL="0" marR="0" algn="l">
                        <a:lnSpc>
                          <a:spcPct val="100000"/>
                        </a:lnSpc>
                        <a:spcBef>
                          <a:spcPts val="0"/>
                        </a:spcBef>
                        <a:spcAft>
                          <a:spcPts val="0"/>
                        </a:spcAft>
                      </a:pPr>
                      <a:r>
                        <a:rPr lang="en-US" sz="1800" dirty="0">
                          <a:effectLst/>
                        </a:rPr>
                        <a:t>Control (authority/approval)</a:t>
                      </a:r>
                      <a:br>
                        <a:rPr lang="en-US" sz="1800" dirty="0">
                          <a:effectLst/>
                        </a:rPr>
                      </a:br>
                      <a:r>
                        <a:rPr lang="en-US" sz="1800" dirty="0">
                          <a:effectLst/>
                        </a:rPr>
                        <a:t>Protest</a:t>
                      </a:r>
                      <a:endParaRPr lang="en-US" sz="1800" dirty="0">
                        <a:effectLst/>
                        <a:latin typeface="Times New Roman" panose="02020603050405020304" pitchFamily="18" charset="0"/>
                        <a:ea typeface="Calibri" panose="020F0502020204030204" pitchFamily="34" charset="0"/>
                        <a:cs typeface="Arial" panose="020B0604020202020204" pitchFamily="34" charset="0"/>
                      </a:endParaRPr>
                    </a:p>
                  </a:txBody>
                  <a:tcPr>
                    <a:solidFill>
                      <a:schemeClr val="accent3">
                        <a:lumMod val="20000"/>
                        <a:lumOff val="80000"/>
                      </a:schemeClr>
                    </a:solidFill>
                  </a:tcPr>
                </a:tc>
                <a:extLst>
                  <a:ext uri="{0D108BD9-81ED-4DB2-BD59-A6C34878D82A}">
                    <a16:rowId xmlns:a16="http://schemas.microsoft.com/office/drawing/2014/main" val="10001"/>
                  </a:ext>
                </a:extLst>
              </a:tr>
              <a:tr h="2330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u="sng" dirty="0">
                          <a:effectLst/>
                        </a:rPr>
                        <a:t>Exit</a:t>
                      </a:r>
                      <a:r>
                        <a:rPr lang="en-US" sz="1800" dirty="0">
                          <a:effectLst/>
                        </a:rPr>
                        <a:t>: Give B unilateral power to end association with A &amp; take her share of the value the association created</a:t>
                      </a:r>
                      <a:endParaRPr lang="en-US" sz="1800" dirty="0">
                        <a:effectLst/>
                        <a:latin typeface="Times New Roman" panose="02020603050405020304" pitchFamily="18" charset="0"/>
                        <a:ea typeface="Calibri" panose="020F0502020204030204" pitchFamily="34" charset="0"/>
                        <a:cs typeface="Arial" panose="020B0604020202020204" pitchFamily="34" charset="0"/>
                      </a:endParaRPr>
                    </a:p>
                  </a:txBody>
                  <a:tcPr>
                    <a:solidFill>
                      <a:schemeClr val="accent3">
                        <a:lumMod val="20000"/>
                        <a:lumOff val="80000"/>
                      </a:schemeClr>
                    </a:solidFill>
                  </a:tcPr>
                </a:tc>
                <a:tc>
                  <a:txBody>
                    <a:bodyPr/>
                    <a:lstStyle/>
                    <a:p>
                      <a:pPr marL="0" marR="0" algn="l">
                        <a:lnSpc>
                          <a:spcPct val="100000"/>
                        </a:lnSpc>
                        <a:spcBef>
                          <a:spcPts val="0"/>
                        </a:spcBef>
                        <a:spcAft>
                          <a:spcPts val="0"/>
                        </a:spcAft>
                      </a:pPr>
                      <a:r>
                        <a:rPr lang="en-US" sz="1800" dirty="0">
                          <a:effectLst/>
                        </a:rPr>
                        <a:t>Termination (dissolution)</a:t>
                      </a:r>
                    </a:p>
                    <a:p>
                      <a:pPr marL="0" marR="0" algn="l">
                        <a:lnSpc>
                          <a:spcPct val="100000"/>
                        </a:lnSpc>
                        <a:spcBef>
                          <a:spcPts val="0"/>
                        </a:spcBef>
                        <a:spcAft>
                          <a:spcPts val="0"/>
                        </a:spcAft>
                      </a:pPr>
                      <a:r>
                        <a:rPr lang="en-US" sz="1800" dirty="0">
                          <a:effectLst/>
                        </a:rPr>
                        <a:t>Dissociation</a:t>
                      </a:r>
                      <a:br>
                        <a:rPr lang="en-US" sz="1800" dirty="0">
                          <a:effectLst/>
                        </a:rPr>
                      </a:br>
                      <a:r>
                        <a:rPr lang="en-US" sz="1800" dirty="0">
                          <a:effectLst/>
                        </a:rPr>
                        <a:t>Alienation</a:t>
                      </a:r>
                      <a:endParaRPr lang="en-US" sz="1800" dirty="0">
                        <a:effectLst/>
                        <a:latin typeface="Times New Roman" panose="02020603050405020304" pitchFamily="18" charset="0"/>
                        <a:ea typeface="Calibri" panose="020F0502020204030204" pitchFamily="34" charset="0"/>
                        <a:cs typeface="Arial" panose="020B0604020202020204" pitchFamily="34" charset="0"/>
                      </a:endParaRPr>
                    </a:p>
                  </a:txBody>
                  <a:tcPr>
                    <a:solidFill>
                      <a:schemeClr val="accent3">
                        <a:lumMod val="20000"/>
                        <a:lumOff val="80000"/>
                      </a:schemeClr>
                    </a:solidFill>
                  </a:tcPr>
                </a:tc>
                <a:extLst>
                  <a:ext uri="{0D108BD9-81ED-4DB2-BD59-A6C34878D82A}">
                    <a16:rowId xmlns:a16="http://schemas.microsoft.com/office/drawing/2014/main" val="10002"/>
                  </a:ext>
                </a:extLst>
              </a:tr>
              <a:tr h="2901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u="sng" dirty="0">
                          <a:effectLst/>
                        </a:rPr>
                        <a:t>Adjudication</a:t>
                      </a:r>
                      <a:r>
                        <a:rPr lang="en-US" sz="1800" b="1" dirty="0">
                          <a:effectLst/>
                        </a:rPr>
                        <a:t>: Let independent party (</a:t>
                      </a:r>
                      <a:r>
                        <a:rPr lang="en-US" sz="1800" b="1" baseline="0" dirty="0">
                          <a:effectLst/>
                        </a:rPr>
                        <a:t>judge</a:t>
                      </a:r>
                      <a:r>
                        <a:rPr lang="en-US" sz="1800" b="1" dirty="0">
                          <a:effectLst/>
                        </a:rPr>
                        <a:t>) is given discretion to determine  appropriate behavior by A</a:t>
                      </a:r>
                      <a:endParaRPr lang="en-US" sz="1800" b="1" dirty="0">
                        <a:effectLst/>
                        <a:latin typeface="Times New Roman" panose="02020603050405020304" pitchFamily="18" charset="0"/>
                        <a:ea typeface="Calibri" panose="020F0502020204030204" pitchFamily="34" charset="0"/>
                        <a:cs typeface="Arial" panose="020B0604020202020204" pitchFamily="34" charset="0"/>
                      </a:endParaRPr>
                    </a:p>
                  </a:txBody>
                  <a:tcPr>
                    <a:solidFill>
                      <a:schemeClr val="accent3">
                        <a:lumMod val="60000"/>
                        <a:lumOff val="40000"/>
                      </a:schemeClr>
                    </a:solidFill>
                  </a:tcPr>
                </a:tc>
                <a:tc>
                  <a:txBody>
                    <a:bodyPr/>
                    <a:lstStyle/>
                    <a:p>
                      <a:pPr marL="0" marR="0" algn="l">
                        <a:lnSpc>
                          <a:spcPct val="100000"/>
                        </a:lnSpc>
                        <a:spcBef>
                          <a:spcPts val="0"/>
                        </a:spcBef>
                        <a:spcAft>
                          <a:spcPts val="0"/>
                        </a:spcAft>
                      </a:pPr>
                      <a:r>
                        <a:rPr lang="en-US" sz="1800" b="1" dirty="0">
                          <a:effectLst/>
                        </a:rPr>
                        <a:t>Fiduciary duty</a:t>
                      </a:r>
                    </a:p>
                  </a:txBody>
                  <a:tcPr>
                    <a:solidFill>
                      <a:schemeClr val="accent3">
                        <a:lumMod val="60000"/>
                        <a:lumOff val="40000"/>
                      </a:schemeClr>
                    </a:solidFill>
                  </a:tcPr>
                </a:tc>
                <a:extLst>
                  <a:ext uri="{0D108BD9-81ED-4DB2-BD59-A6C34878D82A}">
                    <a16:rowId xmlns:a16="http://schemas.microsoft.com/office/drawing/2014/main" val="10003"/>
                  </a:ext>
                </a:extLst>
              </a:tr>
            </a:tbl>
          </a:graphicData>
        </a:graphic>
      </p:graphicFrame>
      <p:sp>
        <p:nvSpPr>
          <p:cNvPr id="9" name="TextBox 8"/>
          <p:cNvSpPr txBox="1"/>
          <p:nvPr/>
        </p:nvSpPr>
        <p:spPr>
          <a:xfrm>
            <a:off x="0" y="4936629"/>
            <a:ext cx="9144000" cy="1692771"/>
          </a:xfrm>
          <a:prstGeom prst="rect">
            <a:avLst/>
          </a:prstGeom>
          <a:noFill/>
        </p:spPr>
        <p:txBody>
          <a:bodyPr wrap="square" rtlCol="0">
            <a:spAutoFit/>
          </a:bodyPr>
          <a:lstStyle/>
          <a:p>
            <a:r>
              <a:rPr lang="en-US" sz="2400" dirty="0"/>
              <a:t>Limitations:</a:t>
            </a:r>
          </a:p>
          <a:p>
            <a:pPr marL="342900" indent="-342900">
              <a:buFont typeface="Arial" panose="020B0604020202020204" pitchFamily="34" charset="0"/>
              <a:buChar char="•"/>
            </a:pPr>
            <a:r>
              <a:rPr lang="en-US" sz="2000" dirty="0"/>
              <a:t>More uncertainty of outcomes (B can select good As, but can’t control quality of the judge; A can’t consult with judge to avoid violating the law)</a:t>
            </a:r>
          </a:p>
          <a:p>
            <a:pPr marL="342900" indent="-342900">
              <a:buFont typeface="Arial" panose="020B0604020202020204" pitchFamily="34" charset="0"/>
              <a:buChar char="•"/>
            </a:pPr>
            <a:r>
              <a:rPr lang="en-US" sz="2000" dirty="0"/>
              <a:t>Expensive to litigate, so when </a:t>
            </a:r>
            <a:r>
              <a:rPr lang="en-US" sz="2000" dirty="0" err="1"/>
              <a:t>Bs</a:t>
            </a:r>
            <a:r>
              <a:rPr lang="en-US" sz="2000" dirty="0"/>
              <a:t> are rationally apathetic, either no litigation, or litigation taken over by lawyers, who advance their own incentives (attorney fees)</a:t>
            </a:r>
          </a:p>
        </p:txBody>
      </p:sp>
    </p:spTree>
    <p:extLst>
      <p:ext uri="{BB962C8B-B14F-4D97-AF65-F5344CB8AC3E}">
        <p14:creationId xmlns:p14="http://schemas.microsoft.com/office/powerpoint/2010/main" val="390489472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0" y="0"/>
            <a:ext cx="9144000" cy="1295400"/>
          </a:xfrm>
        </p:spPr>
        <p:txBody>
          <a:bodyPr/>
          <a:lstStyle/>
          <a:p>
            <a:r>
              <a:rPr lang="en-US" altLang="en-US" dirty="0"/>
              <a:t>Buyout agreements</a:t>
            </a:r>
            <a:br>
              <a:rPr lang="en-US" altLang="en-US" dirty="0"/>
            </a:br>
            <a:r>
              <a:rPr lang="en-US" altLang="en-US" sz="3500" dirty="0"/>
              <a:t>Some key considerations (price)</a:t>
            </a:r>
          </a:p>
        </p:txBody>
      </p:sp>
      <p:sp>
        <p:nvSpPr>
          <p:cNvPr id="101379" name="Rectangle 3"/>
          <p:cNvSpPr>
            <a:spLocks noGrp="1" noChangeArrowheads="1"/>
          </p:cNvSpPr>
          <p:nvPr>
            <p:ph type="body" idx="1"/>
          </p:nvPr>
        </p:nvSpPr>
        <p:spPr>
          <a:xfrm>
            <a:off x="0" y="1447800"/>
            <a:ext cx="9144000" cy="5410200"/>
          </a:xfrm>
        </p:spPr>
        <p:txBody>
          <a:bodyPr/>
          <a:lstStyle/>
          <a:p>
            <a:r>
              <a:rPr lang="en-US" altLang="en-US" sz="2400" u="sng" dirty="0"/>
              <a:t>Strategic process</a:t>
            </a:r>
          </a:p>
          <a:p>
            <a:pPr lvl="1"/>
            <a:r>
              <a:rPr lang="en-US" altLang="en-US" sz="2000" dirty="0"/>
              <a:t>E.g., “You cut, I choose”: One party names a price, the other decides whether it will buy from the other, or sell to the other, at that price</a:t>
            </a:r>
          </a:p>
          <a:p>
            <a:pPr lvl="1"/>
            <a:r>
              <a:rPr lang="en-US" altLang="en-US" sz="2000" dirty="0"/>
              <a:t>Works well if both parties have sufficient cash &amp; info</a:t>
            </a:r>
          </a:p>
          <a:p>
            <a:pPr lvl="1">
              <a:lnSpc>
                <a:spcPct val="90000"/>
              </a:lnSpc>
              <a:spcBef>
                <a:spcPct val="0"/>
              </a:spcBef>
            </a:pPr>
            <a:r>
              <a:rPr lang="en-US" altLang="en-US" sz="2000" dirty="0"/>
              <a:t>Example: Banks A &amp; B jointly own Acme, a home financing joint venture</a:t>
            </a:r>
          </a:p>
          <a:p>
            <a:pPr lvl="2">
              <a:lnSpc>
                <a:spcPct val="90000"/>
              </a:lnSpc>
              <a:spcBef>
                <a:spcPct val="0"/>
              </a:spcBef>
            </a:pPr>
            <a:r>
              <a:rPr lang="en-US" altLang="en-US" sz="1700" dirty="0"/>
              <a:t>Bank A (much larger than Bank B) owns 75% of the shares; Bank B owns 25%</a:t>
            </a:r>
          </a:p>
          <a:p>
            <a:pPr lvl="1">
              <a:lnSpc>
                <a:spcPct val="90000"/>
              </a:lnSpc>
              <a:spcBef>
                <a:spcPct val="0"/>
              </a:spcBef>
            </a:pPr>
            <a:r>
              <a:rPr lang="en-US" altLang="en-US" sz="2000" dirty="0"/>
              <a:t>As a result of antitrust enforcement, banks required to break up the joint venture; charter had a buyout clause that implements “you cut, I choose”</a:t>
            </a:r>
          </a:p>
          <a:p>
            <a:pPr lvl="2">
              <a:lnSpc>
                <a:spcPct val="90000"/>
              </a:lnSpc>
              <a:spcBef>
                <a:spcPct val="0"/>
              </a:spcBef>
            </a:pPr>
            <a:r>
              <a:rPr lang="en-US" altLang="en-US" sz="1700" dirty="0"/>
              <a:t>Bank A decides on a price per share (any price it wants)</a:t>
            </a:r>
          </a:p>
          <a:p>
            <a:pPr lvl="2">
              <a:lnSpc>
                <a:spcPct val="90000"/>
              </a:lnSpc>
              <a:spcBef>
                <a:spcPct val="0"/>
              </a:spcBef>
            </a:pPr>
            <a:r>
              <a:rPr lang="en-US" altLang="en-US" sz="1700" dirty="0"/>
              <a:t>Bank B then chooses whether to sell its interest to Bank A at that price, or buy Bank A’s shares at that price</a:t>
            </a:r>
          </a:p>
          <a:p>
            <a:pPr lvl="1">
              <a:lnSpc>
                <a:spcPct val="90000"/>
              </a:lnSpc>
              <a:spcBef>
                <a:spcPct val="0"/>
              </a:spcBef>
            </a:pPr>
            <a:r>
              <a:rPr lang="en-US" altLang="en-US" sz="2000" dirty="0"/>
              <a:t>Assume that both banks have no financial constraints</a:t>
            </a:r>
          </a:p>
          <a:p>
            <a:pPr lvl="2">
              <a:lnSpc>
                <a:spcPct val="90000"/>
              </a:lnSpc>
              <a:spcBef>
                <a:spcPct val="0"/>
              </a:spcBef>
            </a:pPr>
            <a:r>
              <a:rPr lang="en-US" altLang="en-US" sz="1700" dirty="0">
                <a:solidFill>
                  <a:srgbClr val="FF0000"/>
                </a:solidFill>
              </a:rPr>
              <a:t>Would Bank A decide on price that’s higher or lower than Acme’s perceived value?</a:t>
            </a:r>
          </a:p>
          <a:p>
            <a:pPr lvl="1">
              <a:lnSpc>
                <a:spcPct val="90000"/>
              </a:lnSpc>
              <a:spcBef>
                <a:spcPct val="0"/>
              </a:spcBef>
            </a:pPr>
            <a:r>
              <a:rPr lang="en-US" altLang="en-US" sz="2000" dirty="0"/>
              <a:t>Now assume Bank A expects Bank B to have liquidity problems</a:t>
            </a:r>
          </a:p>
          <a:p>
            <a:pPr lvl="2">
              <a:lnSpc>
                <a:spcPct val="90000"/>
              </a:lnSpc>
              <a:spcBef>
                <a:spcPct val="0"/>
              </a:spcBef>
            </a:pPr>
            <a:r>
              <a:rPr lang="en-US" altLang="en-US" sz="1700" dirty="0"/>
              <a:t>Bank B has less money &amp; has to pay for 3 times the # of shares</a:t>
            </a:r>
          </a:p>
          <a:p>
            <a:pPr lvl="2">
              <a:lnSpc>
                <a:spcPct val="90000"/>
              </a:lnSpc>
              <a:spcBef>
                <a:spcPct val="0"/>
              </a:spcBef>
            </a:pPr>
            <a:r>
              <a:rPr lang="en-US" altLang="en-US" sz="1700" dirty="0">
                <a:solidFill>
                  <a:srgbClr val="FF0000"/>
                </a:solidFill>
              </a:rPr>
              <a:t>Does A expect that B will buy or sell?</a:t>
            </a:r>
          </a:p>
          <a:p>
            <a:pPr lvl="2">
              <a:lnSpc>
                <a:spcPct val="90000"/>
              </a:lnSpc>
              <a:spcBef>
                <a:spcPct val="0"/>
              </a:spcBef>
            </a:pPr>
            <a:r>
              <a:rPr lang="en-US" altLang="en-US" sz="1700" dirty="0">
                <a:solidFill>
                  <a:srgbClr val="FF0000"/>
                </a:solidFill>
              </a:rPr>
              <a:t>Would A decide on price that’s higher or lower than the perceived value of Acme?</a:t>
            </a:r>
            <a:endParaRPr lang="en-US" altLang="en-US" sz="1700" dirty="0"/>
          </a:p>
        </p:txBody>
      </p:sp>
    </p:spTree>
    <p:extLst>
      <p:ext uri="{BB962C8B-B14F-4D97-AF65-F5344CB8AC3E}">
        <p14:creationId xmlns:p14="http://schemas.microsoft.com/office/powerpoint/2010/main" val="85352716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0" y="0"/>
            <a:ext cx="9144000" cy="1295400"/>
          </a:xfrm>
        </p:spPr>
        <p:txBody>
          <a:bodyPr/>
          <a:lstStyle/>
          <a:p>
            <a:r>
              <a:rPr lang="en-US" altLang="en-US" dirty="0"/>
              <a:t>Relationship between dissociation &amp; buyout</a:t>
            </a:r>
            <a:br>
              <a:rPr lang="en-US" altLang="en-US" dirty="0"/>
            </a:br>
            <a:r>
              <a:rPr lang="en-US" altLang="en-US" sz="3500" i="1" dirty="0"/>
              <a:t>Haley v. Talcott</a:t>
            </a:r>
            <a:r>
              <a:rPr lang="en-US" altLang="en-US" sz="3500" dirty="0"/>
              <a:t> </a:t>
            </a:r>
            <a:r>
              <a:rPr lang="en-US" altLang="en-US" sz="2400" dirty="0"/>
              <a:t>[Del. 2004]</a:t>
            </a:r>
          </a:p>
        </p:txBody>
      </p:sp>
      <p:sp>
        <p:nvSpPr>
          <p:cNvPr id="90115" name="Oval 3"/>
          <p:cNvSpPr>
            <a:spLocks noChangeArrowheads="1"/>
          </p:cNvSpPr>
          <p:nvPr/>
        </p:nvSpPr>
        <p:spPr bwMode="auto">
          <a:xfrm>
            <a:off x="1371600" y="3124200"/>
            <a:ext cx="762000" cy="762000"/>
          </a:xfrm>
          <a:prstGeom prst="ellipse">
            <a:avLst/>
          </a:prstGeom>
          <a:solidFill>
            <a:srgbClr val="FFC000"/>
          </a:solidFill>
          <a:ln w="9525">
            <a:solidFill>
              <a:schemeClr val="tx1"/>
            </a:solidFill>
            <a:round/>
            <a:headEnd/>
            <a:tailEnd/>
          </a:ln>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charset="0"/>
            </a:endParaRPr>
          </a:p>
        </p:txBody>
      </p:sp>
      <p:sp>
        <p:nvSpPr>
          <p:cNvPr id="90116" name="Text Box 4"/>
          <p:cNvSpPr txBox="1">
            <a:spLocks noChangeArrowheads="1"/>
          </p:cNvSpPr>
          <p:nvPr/>
        </p:nvSpPr>
        <p:spPr bwMode="auto">
          <a:xfrm>
            <a:off x="1371600" y="3228975"/>
            <a:ext cx="7620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50000"/>
              </a:spcBef>
              <a:buFontTx/>
              <a:buNone/>
            </a:pPr>
            <a:r>
              <a:rPr lang="en-US" altLang="en-US" sz="1600" dirty="0">
                <a:latin typeface="Arial" charset="0"/>
              </a:rPr>
              <a:t>Matt Haley</a:t>
            </a:r>
          </a:p>
        </p:txBody>
      </p:sp>
      <p:sp>
        <p:nvSpPr>
          <p:cNvPr id="90117" name="Oval 5"/>
          <p:cNvSpPr>
            <a:spLocks noChangeArrowheads="1"/>
          </p:cNvSpPr>
          <p:nvPr/>
        </p:nvSpPr>
        <p:spPr bwMode="auto">
          <a:xfrm>
            <a:off x="6553200" y="3124200"/>
            <a:ext cx="762000" cy="762000"/>
          </a:xfrm>
          <a:prstGeom prst="ellipse">
            <a:avLst/>
          </a:prstGeom>
          <a:solidFill>
            <a:srgbClr val="FFC000"/>
          </a:solidFill>
          <a:ln w="9525">
            <a:solidFill>
              <a:schemeClr val="tx1"/>
            </a:solidFill>
            <a:round/>
            <a:headEnd/>
            <a:tailEnd/>
          </a:ln>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charset="0"/>
            </a:endParaRPr>
          </a:p>
        </p:txBody>
      </p:sp>
      <p:sp>
        <p:nvSpPr>
          <p:cNvPr id="90118" name="Text Box 6"/>
          <p:cNvSpPr txBox="1">
            <a:spLocks noChangeArrowheads="1"/>
          </p:cNvSpPr>
          <p:nvPr/>
        </p:nvSpPr>
        <p:spPr bwMode="auto">
          <a:xfrm>
            <a:off x="6477000" y="3228975"/>
            <a:ext cx="9144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50000"/>
              </a:spcBef>
              <a:buFontTx/>
              <a:buNone/>
            </a:pPr>
            <a:r>
              <a:rPr lang="en-US" altLang="en-US" sz="1600">
                <a:latin typeface="Arial" charset="0"/>
              </a:rPr>
              <a:t>Greg Talcott</a:t>
            </a:r>
          </a:p>
        </p:txBody>
      </p:sp>
      <p:sp>
        <p:nvSpPr>
          <p:cNvPr id="90119" name="Rectangle 7"/>
          <p:cNvSpPr>
            <a:spLocks noChangeArrowheads="1"/>
          </p:cNvSpPr>
          <p:nvPr/>
        </p:nvSpPr>
        <p:spPr bwMode="auto">
          <a:xfrm>
            <a:off x="3276600" y="5181600"/>
            <a:ext cx="2590800" cy="1143000"/>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charset="0"/>
            </a:endParaRPr>
          </a:p>
        </p:txBody>
      </p:sp>
      <p:sp>
        <p:nvSpPr>
          <p:cNvPr id="90120" name="Text Box 8"/>
          <p:cNvSpPr txBox="1">
            <a:spLocks noChangeArrowheads="1"/>
          </p:cNvSpPr>
          <p:nvPr/>
        </p:nvSpPr>
        <p:spPr bwMode="auto">
          <a:xfrm>
            <a:off x="3581400" y="5410200"/>
            <a:ext cx="2057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50000"/>
              </a:spcBef>
              <a:buFontTx/>
              <a:buNone/>
            </a:pPr>
            <a:r>
              <a:rPr lang="en-US" altLang="en-US" sz="1800">
                <a:latin typeface="Arial" charset="0"/>
              </a:rPr>
              <a:t>Matt &amp; Greg</a:t>
            </a:r>
            <a:br>
              <a:rPr lang="en-US" altLang="en-US" sz="1800">
                <a:latin typeface="Arial" charset="0"/>
              </a:rPr>
            </a:br>
            <a:r>
              <a:rPr lang="en-US" altLang="en-US" sz="1800">
                <a:latin typeface="Arial" charset="0"/>
              </a:rPr>
              <a:t>Real Estate, LLC</a:t>
            </a:r>
          </a:p>
        </p:txBody>
      </p:sp>
      <p:sp>
        <p:nvSpPr>
          <p:cNvPr id="90121" name="Rectangle 9"/>
          <p:cNvSpPr>
            <a:spLocks noChangeArrowheads="1"/>
          </p:cNvSpPr>
          <p:nvPr/>
        </p:nvSpPr>
        <p:spPr bwMode="auto">
          <a:xfrm>
            <a:off x="3276600" y="1524000"/>
            <a:ext cx="2590800" cy="1143000"/>
          </a:xfrm>
          <a:prstGeom prst="rect">
            <a:avLst/>
          </a:prstGeom>
          <a:solidFill>
            <a:schemeClr val="accent1"/>
          </a:solidFill>
          <a:ln w="9525">
            <a:solidFill>
              <a:schemeClr val="tx1"/>
            </a:solidFill>
            <a:miter lim="800000"/>
            <a:headEnd/>
            <a:tailEnd/>
          </a:ln>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charset="0"/>
            </a:endParaRPr>
          </a:p>
        </p:txBody>
      </p:sp>
      <p:sp>
        <p:nvSpPr>
          <p:cNvPr id="90122" name="Text Box 10"/>
          <p:cNvSpPr txBox="1">
            <a:spLocks noChangeArrowheads="1"/>
          </p:cNvSpPr>
          <p:nvPr/>
        </p:nvSpPr>
        <p:spPr bwMode="auto">
          <a:xfrm>
            <a:off x="3581400" y="1752600"/>
            <a:ext cx="2057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50000"/>
              </a:spcBef>
              <a:buFontTx/>
              <a:buNone/>
            </a:pPr>
            <a:r>
              <a:rPr lang="en-US" altLang="en-US" sz="1800">
                <a:latin typeface="Arial" charset="0"/>
              </a:rPr>
              <a:t>Redfin Seafood Grill</a:t>
            </a:r>
          </a:p>
        </p:txBody>
      </p:sp>
      <p:cxnSp>
        <p:nvCxnSpPr>
          <p:cNvPr id="90123" name="AutoShape 11"/>
          <p:cNvCxnSpPr>
            <a:cxnSpLocks noChangeShapeType="1"/>
            <a:stCxn id="90117" idx="0"/>
            <a:endCxn id="90121" idx="3"/>
          </p:cNvCxnSpPr>
          <p:nvPr/>
        </p:nvCxnSpPr>
        <p:spPr bwMode="auto">
          <a:xfrm flipH="1" flipV="1">
            <a:off x="5867400" y="2095500"/>
            <a:ext cx="1066800" cy="1028700"/>
          </a:xfrm>
          <a:prstGeom prst="straightConnector1">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90124" name="AutoShape 12"/>
          <p:cNvCxnSpPr>
            <a:cxnSpLocks noChangeShapeType="1"/>
            <a:stCxn id="90121" idx="1"/>
            <a:endCxn id="90115" idx="0"/>
          </p:cNvCxnSpPr>
          <p:nvPr/>
        </p:nvCxnSpPr>
        <p:spPr bwMode="auto">
          <a:xfrm flipH="1">
            <a:off x="1752600" y="2095500"/>
            <a:ext cx="1524000" cy="1028700"/>
          </a:xfrm>
          <a:prstGeom prst="straightConnector1">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90125" name="Text Box 13"/>
          <p:cNvSpPr txBox="1">
            <a:spLocks noChangeArrowheads="1"/>
          </p:cNvSpPr>
          <p:nvPr/>
        </p:nvSpPr>
        <p:spPr bwMode="auto">
          <a:xfrm>
            <a:off x="6248400" y="2209800"/>
            <a:ext cx="1447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US" altLang="en-US" sz="1800" dirty="0">
                <a:latin typeface="Arial" charset="0"/>
              </a:rPr>
              <a:t>Owns 100%</a:t>
            </a:r>
          </a:p>
        </p:txBody>
      </p:sp>
      <p:sp>
        <p:nvSpPr>
          <p:cNvPr id="90126" name="Text Box 14"/>
          <p:cNvSpPr txBox="1">
            <a:spLocks noChangeArrowheads="1"/>
          </p:cNvSpPr>
          <p:nvPr/>
        </p:nvSpPr>
        <p:spPr bwMode="auto">
          <a:xfrm>
            <a:off x="1143000" y="1949450"/>
            <a:ext cx="1600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50000"/>
              </a:spcBef>
              <a:buFontTx/>
              <a:buNone/>
            </a:pPr>
            <a:r>
              <a:rPr lang="en-US" altLang="en-US" sz="1800">
                <a:latin typeface="Arial" charset="0"/>
              </a:rPr>
              <a:t>Employment Agreement</a:t>
            </a:r>
          </a:p>
        </p:txBody>
      </p:sp>
      <p:cxnSp>
        <p:nvCxnSpPr>
          <p:cNvPr id="90127" name="AutoShape 15"/>
          <p:cNvCxnSpPr>
            <a:cxnSpLocks noChangeShapeType="1"/>
            <a:stCxn id="90115" idx="4"/>
            <a:endCxn id="90119" idx="0"/>
          </p:cNvCxnSpPr>
          <p:nvPr/>
        </p:nvCxnSpPr>
        <p:spPr bwMode="auto">
          <a:xfrm>
            <a:off x="1752600" y="3886200"/>
            <a:ext cx="2819400" cy="1295400"/>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90128" name="AutoShape 16"/>
          <p:cNvCxnSpPr>
            <a:cxnSpLocks noChangeShapeType="1"/>
            <a:stCxn id="90117" idx="4"/>
            <a:endCxn id="90119" idx="0"/>
          </p:cNvCxnSpPr>
          <p:nvPr/>
        </p:nvCxnSpPr>
        <p:spPr bwMode="auto">
          <a:xfrm flipH="1">
            <a:off x="4572000" y="3886200"/>
            <a:ext cx="2362200" cy="1295400"/>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90129" name="Text Box 17"/>
          <p:cNvSpPr txBox="1">
            <a:spLocks noChangeArrowheads="1"/>
          </p:cNvSpPr>
          <p:nvPr/>
        </p:nvSpPr>
        <p:spPr bwMode="auto">
          <a:xfrm>
            <a:off x="3352800" y="4814888"/>
            <a:ext cx="762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50000"/>
              </a:spcBef>
              <a:buFontTx/>
              <a:buNone/>
            </a:pPr>
            <a:r>
              <a:rPr lang="en-US" altLang="en-US" sz="1800">
                <a:latin typeface="Arial" charset="0"/>
              </a:rPr>
              <a:t>50%</a:t>
            </a:r>
          </a:p>
        </p:txBody>
      </p:sp>
      <p:sp>
        <p:nvSpPr>
          <p:cNvPr id="90130" name="Text Box 18"/>
          <p:cNvSpPr txBox="1">
            <a:spLocks noChangeArrowheads="1"/>
          </p:cNvSpPr>
          <p:nvPr/>
        </p:nvSpPr>
        <p:spPr bwMode="auto">
          <a:xfrm>
            <a:off x="5029200" y="4814888"/>
            <a:ext cx="762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50000"/>
              </a:spcBef>
              <a:buFontTx/>
              <a:buNone/>
            </a:pPr>
            <a:r>
              <a:rPr lang="en-US" altLang="en-US" sz="1800">
                <a:latin typeface="Arial" charset="0"/>
              </a:rPr>
              <a:t>50%</a:t>
            </a:r>
          </a:p>
        </p:txBody>
      </p:sp>
      <p:sp>
        <p:nvSpPr>
          <p:cNvPr id="90131" name="Rectangle 19"/>
          <p:cNvSpPr>
            <a:spLocks noChangeArrowheads="1"/>
          </p:cNvSpPr>
          <p:nvPr/>
        </p:nvSpPr>
        <p:spPr bwMode="auto">
          <a:xfrm>
            <a:off x="3886200" y="3200400"/>
            <a:ext cx="1371600" cy="609600"/>
          </a:xfrm>
          <a:prstGeom prst="rect">
            <a:avLst/>
          </a:prstGeom>
          <a:solidFill>
            <a:schemeClr val="bg2"/>
          </a:solidFill>
          <a:ln w="9525">
            <a:solidFill>
              <a:schemeClr val="tx1"/>
            </a:solidFill>
            <a:miter lim="800000"/>
            <a:headEnd/>
            <a:tailEnd/>
          </a:ln>
        </p:spPr>
        <p:txBody>
          <a:bodyPr wrap="none" anchor="ct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en-US" altLang="en-US" sz="1800">
              <a:latin typeface="Arial" charset="0"/>
            </a:endParaRPr>
          </a:p>
        </p:txBody>
      </p:sp>
      <p:sp>
        <p:nvSpPr>
          <p:cNvPr id="90132" name="Text Box 20"/>
          <p:cNvSpPr txBox="1">
            <a:spLocks noChangeArrowheads="1"/>
          </p:cNvSpPr>
          <p:nvPr/>
        </p:nvSpPr>
        <p:spPr bwMode="auto">
          <a:xfrm>
            <a:off x="4038600" y="3290888"/>
            <a:ext cx="9144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50000"/>
              </a:spcBef>
              <a:buFontTx/>
              <a:buNone/>
            </a:pPr>
            <a:r>
              <a:rPr lang="en-US" altLang="en-US" sz="1800">
                <a:latin typeface="Arial" charset="0"/>
              </a:rPr>
              <a:t>Bank</a:t>
            </a:r>
          </a:p>
        </p:txBody>
      </p:sp>
      <p:cxnSp>
        <p:nvCxnSpPr>
          <p:cNvPr id="90133" name="AutoShape 21"/>
          <p:cNvCxnSpPr>
            <a:cxnSpLocks noChangeShapeType="1"/>
            <a:stCxn id="90116" idx="3"/>
            <a:endCxn id="90131" idx="1"/>
          </p:cNvCxnSpPr>
          <p:nvPr/>
        </p:nvCxnSpPr>
        <p:spPr bwMode="auto">
          <a:xfrm flipV="1">
            <a:off x="2133600" y="3505200"/>
            <a:ext cx="1752600" cy="14288"/>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cxnSp>
        <p:nvCxnSpPr>
          <p:cNvPr id="90134" name="AutoShape 22"/>
          <p:cNvCxnSpPr>
            <a:cxnSpLocks noChangeShapeType="1"/>
          </p:cNvCxnSpPr>
          <p:nvPr/>
        </p:nvCxnSpPr>
        <p:spPr bwMode="auto">
          <a:xfrm flipH="1" flipV="1">
            <a:off x="5257800" y="3505200"/>
            <a:ext cx="1295400" cy="14288"/>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90135" name="Text Box 23"/>
          <p:cNvSpPr txBox="1">
            <a:spLocks noChangeArrowheads="1"/>
          </p:cNvSpPr>
          <p:nvPr/>
        </p:nvSpPr>
        <p:spPr bwMode="auto">
          <a:xfrm>
            <a:off x="5376863" y="2971800"/>
            <a:ext cx="1144587"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600">
                <a:latin typeface="Arial" charset="0"/>
              </a:rPr>
              <a:t>Personal</a:t>
            </a:r>
            <a:br>
              <a:rPr lang="en-US" altLang="en-US" sz="1600">
                <a:latin typeface="Arial" charset="0"/>
              </a:rPr>
            </a:br>
            <a:r>
              <a:rPr lang="en-US" altLang="en-US" sz="1600">
                <a:latin typeface="Arial" charset="0"/>
              </a:rPr>
              <a:t>Guarantee</a:t>
            </a:r>
          </a:p>
        </p:txBody>
      </p:sp>
      <p:sp>
        <p:nvSpPr>
          <p:cNvPr id="90136" name="Text Box 24"/>
          <p:cNvSpPr txBox="1">
            <a:spLocks noChangeArrowheads="1"/>
          </p:cNvSpPr>
          <p:nvPr/>
        </p:nvSpPr>
        <p:spPr bwMode="auto">
          <a:xfrm>
            <a:off x="2362200" y="2971800"/>
            <a:ext cx="1144588"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sz="1600">
                <a:latin typeface="Arial" charset="0"/>
              </a:rPr>
              <a:t>Personal</a:t>
            </a:r>
            <a:br>
              <a:rPr lang="en-US" altLang="en-US" sz="1600">
                <a:latin typeface="Arial" charset="0"/>
              </a:rPr>
            </a:br>
            <a:r>
              <a:rPr lang="en-US" altLang="en-US" sz="1600">
                <a:latin typeface="Arial" charset="0"/>
              </a:rPr>
              <a:t>Guarantee</a:t>
            </a:r>
          </a:p>
        </p:txBody>
      </p:sp>
      <p:cxnSp>
        <p:nvCxnSpPr>
          <p:cNvPr id="90137" name="AutoShape 25"/>
          <p:cNvCxnSpPr>
            <a:cxnSpLocks noChangeShapeType="1"/>
            <a:stCxn id="90131" idx="2"/>
            <a:endCxn id="90119" idx="0"/>
          </p:cNvCxnSpPr>
          <p:nvPr/>
        </p:nvCxnSpPr>
        <p:spPr bwMode="auto">
          <a:xfrm>
            <a:off x="4572000" y="3810000"/>
            <a:ext cx="0" cy="1371600"/>
          </a:xfrm>
          <a:prstGeom prst="straightConnector1">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90138" name="Text Box 26"/>
          <p:cNvSpPr txBox="1">
            <a:spLocks noChangeArrowheads="1"/>
          </p:cNvSpPr>
          <p:nvPr/>
        </p:nvSpPr>
        <p:spPr bwMode="auto">
          <a:xfrm>
            <a:off x="3505200" y="3990975"/>
            <a:ext cx="12954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50000"/>
              </a:spcBef>
              <a:buFontTx/>
              <a:buNone/>
            </a:pPr>
            <a:r>
              <a:rPr lang="en-US" altLang="en-US" sz="1600">
                <a:latin typeface="Arial" charset="0"/>
              </a:rPr>
              <a:t>Loan/</a:t>
            </a:r>
            <a:br>
              <a:rPr lang="en-US" altLang="en-US" sz="1600">
                <a:latin typeface="Arial" charset="0"/>
              </a:rPr>
            </a:br>
            <a:r>
              <a:rPr lang="en-US" altLang="en-US" sz="1600">
                <a:latin typeface="Arial" charset="0"/>
              </a:rPr>
              <a:t>Mortgage</a:t>
            </a:r>
          </a:p>
        </p:txBody>
      </p:sp>
    </p:spTree>
    <p:extLst>
      <p:ext uri="{BB962C8B-B14F-4D97-AF65-F5344CB8AC3E}">
        <p14:creationId xmlns:p14="http://schemas.microsoft.com/office/powerpoint/2010/main" val="116073783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0" y="0"/>
            <a:ext cx="9144000" cy="1295400"/>
          </a:xfrm>
        </p:spPr>
        <p:txBody>
          <a:bodyPr/>
          <a:lstStyle/>
          <a:p>
            <a:r>
              <a:rPr lang="en-US" altLang="en-US" dirty="0"/>
              <a:t>Relationship between dissociation &amp; buyout</a:t>
            </a:r>
            <a:br>
              <a:rPr lang="en-US" altLang="en-US" dirty="0"/>
            </a:br>
            <a:r>
              <a:rPr lang="en-US" altLang="en-US" sz="3500" i="1" dirty="0"/>
              <a:t>Haley v. Talcott</a:t>
            </a:r>
          </a:p>
        </p:txBody>
      </p:sp>
      <p:sp>
        <p:nvSpPr>
          <p:cNvPr id="91140" name="Rectangle 4"/>
          <p:cNvSpPr>
            <a:spLocks noGrp="1" noChangeArrowheads="1"/>
          </p:cNvSpPr>
          <p:nvPr>
            <p:ph type="body" idx="1"/>
          </p:nvPr>
        </p:nvSpPr>
        <p:spPr>
          <a:xfrm>
            <a:off x="0" y="1447800"/>
            <a:ext cx="9144000" cy="5410200"/>
          </a:xfrm>
        </p:spPr>
        <p:txBody>
          <a:bodyPr/>
          <a:lstStyle/>
          <a:p>
            <a:pPr>
              <a:spcBef>
                <a:spcPts val="0"/>
              </a:spcBef>
            </a:pPr>
            <a:r>
              <a:rPr lang="en-US" altLang="en-US" sz="2400" dirty="0"/>
              <a:t>Talcott owns Delaware Seafood (aka </a:t>
            </a:r>
            <a:r>
              <a:rPr lang="en-US" altLang="en-US" sz="2400" dirty="0" err="1"/>
              <a:t>Redfin</a:t>
            </a:r>
            <a:r>
              <a:rPr lang="en-US" altLang="en-US" sz="2400" dirty="0"/>
              <a:t> Seafood Grill), a restaurant operated by Haley</a:t>
            </a:r>
          </a:p>
          <a:p>
            <a:pPr>
              <a:spcBef>
                <a:spcPts val="0"/>
              </a:spcBef>
            </a:pPr>
            <a:r>
              <a:rPr lang="en-US" altLang="en-US" sz="2400" dirty="0"/>
              <a:t>Haley’s employment contract gives him a “bonus” of 50% of the restaurant’s profits, after the loan from Talcott was repaid</a:t>
            </a:r>
          </a:p>
          <a:p>
            <a:pPr lvl="1">
              <a:spcBef>
                <a:spcPts val="0"/>
              </a:spcBef>
            </a:pPr>
            <a:r>
              <a:rPr lang="en-US" altLang="en-US" sz="2000" dirty="0">
                <a:solidFill>
                  <a:srgbClr val="FF0000"/>
                </a:solidFill>
              </a:rPr>
              <a:t>Why pay Talcott’s loan first?</a:t>
            </a:r>
          </a:p>
          <a:p>
            <a:pPr>
              <a:spcBef>
                <a:spcPts val="0"/>
              </a:spcBef>
            </a:pPr>
            <a:r>
              <a:rPr lang="en-US" altLang="en-US" sz="2400" dirty="0"/>
              <a:t>Is this a partnership?</a:t>
            </a:r>
          </a:p>
          <a:p>
            <a:pPr lvl="1">
              <a:spcBef>
                <a:spcPts val="0"/>
              </a:spcBef>
            </a:pPr>
            <a:r>
              <a:rPr lang="en-US" altLang="en-US" sz="2000" dirty="0">
                <a:solidFill>
                  <a:srgbClr val="FF0000"/>
                </a:solidFill>
              </a:rPr>
              <a:t>What do the parties do to avoid framing this as a partnership?</a:t>
            </a:r>
          </a:p>
          <a:p>
            <a:pPr>
              <a:spcBef>
                <a:spcPts val="0"/>
              </a:spcBef>
            </a:pPr>
            <a:r>
              <a:rPr lang="en-US" altLang="en-US" sz="2400" dirty="0"/>
              <a:t>How is Haley vulnerable to misappropriation?</a:t>
            </a:r>
          </a:p>
          <a:p>
            <a:pPr lvl="1">
              <a:spcBef>
                <a:spcPts val="0"/>
              </a:spcBef>
            </a:pPr>
            <a:r>
              <a:rPr lang="en-US" altLang="en-US" sz="2000" dirty="0"/>
              <a:t>Firing Haley</a:t>
            </a:r>
          </a:p>
          <a:p>
            <a:pPr lvl="2">
              <a:spcBef>
                <a:spcPts val="0"/>
              </a:spcBef>
            </a:pPr>
            <a:r>
              <a:rPr lang="en-US" altLang="en-US" sz="1900" dirty="0">
                <a:solidFill>
                  <a:srgbClr val="FF0000"/>
                </a:solidFill>
              </a:rPr>
              <a:t>What does Haley do to protect himself?</a:t>
            </a:r>
          </a:p>
          <a:p>
            <a:pPr lvl="1">
              <a:spcBef>
                <a:spcPts val="0"/>
              </a:spcBef>
            </a:pPr>
            <a:r>
              <a:rPr lang="en-US" altLang="en-US" sz="2000" dirty="0"/>
              <a:t>Siphoning the profits out of the company</a:t>
            </a:r>
          </a:p>
          <a:p>
            <a:pPr lvl="2">
              <a:spcBef>
                <a:spcPts val="0"/>
              </a:spcBef>
            </a:pPr>
            <a:r>
              <a:rPr lang="en-US" altLang="en-US" sz="1900" dirty="0">
                <a:solidFill>
                  <a:srgbClr val="FF0000"/>
                </a:solidFill>
              </a:rPr>
              <a:t>How can Talcott siphon money out of the </a:t>
            </a:r>
            <a:r>
              <a:rPr lang="en-US" altLang="en-US" sz="1900" dirty="0" err="1">
                <a:solidFill>
                  <a:srgbClr val="FF0000"/>
                </a:solidFill>
              </a:rPr>
              <a:t>Redfin</a:t>
            </a:r>
            <a:r>
              <a:rPr lang="en-US" altLang="en-US" sz="1900" dirty="0">
                <a:solidFill>
                  <a:srgbClr val="FF0000"/>
                </a:solidFill>
              </a:rPr>
              <a:t> Grill?</a:t>
            </a:r>
          </a:p>
          <a:p>
            <a:pPr lvl="2">
              <a:spcBef>
                <a:spcPts val="0"/>
              </a:spcBef>
            </a:pPr>
            <a:r>
              <a:rPr lang="en-US" altLang="en-US" sz="1900" dirty="0">
                <a:solidFill>
                  <a:srgbClr val="FF0000"/>
                </a:solidFill>
              </a:rPr>
              <a:t>What does Haley do to protect himself?</a:t>
            </a:r>
          </a:p>
        </p:txBody>
      </p:sp>
    </p:spTree>
    <p:extLst>
      <p:ext uri="{BB962C8B-B14F-4D97-AF65-F5344CB8AC3E}">
        <p14:creationId xmlns:p14="http://schemas.microsoft.com/office/powerpoint/2010/main" val="3888174708"/>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0" y="0"/>
            <a:ext cx="9144000" cy="1295400"/>
          </a:xfrm>
        </p:spPr>
        <p:txBody>
          <a:bodyPr/>
          <a:lstStyle/>
          <a:p>
            <a:r>
              <a:rPr lang="en-US" altLang="en-US" dirty="0"/>
              <a:t>Relationship between dissociation &amp; buyout</a:t>
            </a:r>
            <a:br>
              <a:rPr lang="en-US" altLang="en-US" dirty="0"/>
            </a:br>
            <a:r>
              <a:rPr lang="en-US" altLang="en-US" sz="3500" i="1" dirty="0"/>
              <a:t>Haley v. Talcott</a:t>
            </a:r>
          </a:p>
        </p:txBody>
      </p:sp>
      <p:sp>
        <p:nvSpPr>
          <p:cNvPr id="94211" name="Rectangle 3"/>
          <p:cNvSpPr>
            <a:spLocks noGrp="1" noChangeArrowheads="1"/>
          </p:cNvSpPr>
          <p:nvPr>
            <p:ph type="body" idx="1"/>
          </p:nvPr>
        </p:nvSpPr>
        <p:spPr>
          <a:xfrm>
            <a:off x="0" y="1447800"/>
            <a:ext cx="9144000" cy="5410200"/>
          </a:xfrm>
        </p:spPr>
        <p:txBody>
          <a:bodyPr/>
          <a:lstStyle/>
          <a:p>
            <a:pPr>
              <a:spcBef>
                <a:spcPts val="0"/>
              </a:spcBef>
            </a:pPr>
            <a:r>
              <a:rPr lang="en-US" altLang="en-US" sz="2400" dirty="0"/>
              <a:t>Haley exercises the option; owns 50% of Matt &amp; Greg Real Estate, LLC</a:t>
            </a:r>
          </a:p>
          <a:p>
            <a:pPr lvl="1">
              <a:spcBef>
                <a:spcPts val="0"/>
              </a:spcBef>
            </a:pPr>
            <a:r>
              <a:rPr lang="en-US" altLang="en-US" sz="2000" dirty="0"/>
              <a:t>LLC purchases the property, financing it through a mortgage from County Bank</a:t>
            </a:r>
          </a:p>
          <a:p>
            <a:pPr lvl="2">
              <a:spcBef>
                <a:spcPts val="0"/>
              </a:spcBef>
            </a:pPr>
            <a:r>
              <a:rPr lang="en-US" altLang="en-US" sz="1900" dirty="0"/>
              <a:t>Both Haley &amp; Talcott sign personal guarantees for the mortgage</a:t>
            </a:r>
          </a:p>
          <a:p>
            <a:pPr lvl="1">
              <a:spcBef>
                <a:spcPts val="0"/>
              </a:spcBef>
            </a:pPr>
            <a:r>
              <a:rPr lang="en-US" altLang="en-US" sz="2000" dirty="0" err="1"/>
              <a:t>Redfin</a:t>
            </a:r>
            <a:r>
              <a:rPr lang="en-US" altLang="en-US" sz="2000" dirty="0"/>
              <a:t> Grill leases the property from the LLC for $6,000/month – enough to pay the mortgage but probably below market rent</a:t>
            </a:r>
          </a:p>
          <a:p>
            <a:pPr>
              <a:spcBef>
                <a:spcPts val="0"/>
              </a:spcBef>
            </a:pPr>
            <a:r>
              <a:rPr lang="en-US" altLang="en-US" sz="2400" dirty="0"/>
              <a:t>Relationship deteriorates</a:t>
            </a:r>
          </a:p>
          <a:p>
            <a:pPr lvl="1">
              <a:spcBef>
                <a:spcPts val="0"/>
              </a:spcBef>
            </a:pPr>
            <a:r>
              <a:rPr lang="en-US" altLang="en-US" sz="2000" dirty="0"/>
              <a:t>Haley expects to receive equity interest in the </a:t>
            </a:r>
            <a:r>
              <a:rPr lang="en-US" altLang="en-US" sz="2000" dirty="0" err="1"/>
              <a:t>Redfin</a:t>
            </a:r>
            <a:r>
              <a:rPr lang="en-US" altLang="en-US" sz="2000" dirty="0"/>
              <a:t> Grill</a:t>
            </a:r>
          </a:p>
          <a:p>
            <a:pPr lvl="1">
              <a:spcBef>
                <a:spcPts val="0"/>
              </a:spcBef>
            </a:pPr>
            <a:r>
              <a:rPr lang="en-US" altLang="en-US" sz="2000" dirty="0"/>
              <a:t>Talcott refuses, and eventually sends Haley a letter purporting to accept Haley’s resignation &amp; forbidding Haley from entering the premises of the </a:t>
            </a:r>
            <a:r>
              <a:rPr lang="en-US" altLang="en-US" sz="2000" dirty="0" err="1"/>
              <a:t>Redfin</a:t>
            </a:r>
            <a:r>
              <a:rPr lang="en-US" altLang="en-US" sz="2000" dirty="0"/>
              <a:t> Grill</a:t>
            </a:r>
          </a:p>
          <a:p>
            <a:pPr lvl="1">
              <a:spcBef>
                <a:spcPts val="0"/>
              </a:spcBef>
            </a:pPr>
            <a:r>
              <a:rPr lang="en-US" altLang="en-US" sz="2000" dirty="0">
                <a:solidFill>
                  <a:srgbClr val="FF0000"/>
                </a:solidFill>
              </a:rPr>
              <a:t>What right does Talcott have if Haley resigns?</a:t>
            </a:r>
            <a:endParaRPr lang="en-US" altLang="en-US" sz="2000" dirty="0"/>
          </a:p>
        </p:txBody>
      </p:sp>
    </p:spTree>
    <p:extLst>
      <p:ext uri="{BB962C8B-B14F-4D97-AF65-F5344CB8AC3E}">
        <p14:creationId xmlns:p14="http://schemas.microsoft.com/office/powerpoint/2010/main" val="416956780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0" y="0"/>
            <a:ext cx="9144000" cy="1295400"/>
          </a:xfrm>
        </p:spPr>
        <p:txBody>
          <a:bodyPr/>
          <a:lstStyle/>
          <a:p>
            <a:r>
              <a:rPr lang="en-US" altLang="en-US" dirty="0"/>
              <a:t>Relationship between dissociation &amp; buyout</a:t>
            </a:r>
            <a:br>
              <a:rPr lang="en-US" altLang="en-US" dirty="0"/>
            </a:br>
            <a:r>
              <a:rPr lang="en-US" altLang="en-US" sz="3500" i="1" dirty="0"/>
              <a:t>Haley v. Talcott</a:t>
            </a:r>
          </a:p>
        </p:txBody>
      </p:sp>
      <p:sp>
        <p:nvSpPr>
          <p:cNvPr id="96259" name="Rectangle 3"/>
          <p:cNvSpPr>
            <a:spLocks noGrp="1" noChangeArrowheads="1"/>
          </p:cNvSpPr>
          <p:nvPr>
            <p:ph type="body" idx="1"/>
          </p:nvPr>
        </p:nvSpPr>
        <p:spPr>
          <a:xfrm>
            <a:off x="0" y="1447800"/>
            <a:ext cx="9144000" cy="5410200"/>
          </a:xfrm>
        </p:spPr>
        <p:txBody>
          <a:bodyPr/>
          <a:lstStyle/>
          <a:p>
            <a:pPr>
              <a:spcBef>
                <a:spcPts val="0"/>
              </a:spcBef>
            </a:pPr>
            <a:r>
              <a:rPr lang="en-US" altLang="en-US" sz="2400" dirty="0"/>
              <a:t>LLC Agreement has an exit mechanism</a:t>
            </a:r>
          </a:p>
          <a:p>
            <a:pPr lvl="1">
              <a:spcBef>
                <a:spcPts val="0"/>
              </a:spcBef>
            </a:pPr>
            <a:r>
              <a:rPr lang="en-US" altLang="en-US" sz="2000" dirty="0"/>
              <a:t>If a member elects to “quit” the LLC, the other member may elect to purchase the departing member’s interest for fair market value.</a:t>
            </a:r>
          </a:p>
          <a:p>
            <a:pPr lvl="1">
              <a:spcBef>
                <a:spcPts val="0"/>
              </a:spcBef>
            </a:pPr>
            <a:r>
              <a:rPr lang="en-US" altLang="en-US" sz="2000" dirty="0"/>
              <a:t>If other member does not elect to purchase, LLC is dissolved</a:t>
            </a:r>
          </a:p>
          <a:p>
            <a:pPr>
              <a:spcBef>
                <a:spcPts val="0"/>
              </a:spcBef>
            </a:pPr>
            <a:r>
              <a:rPr lang="en-US" altLang="en-US" sz="2400" dirty="0">
                <a:solidFill>
                  <a:srgbClr val="FF0000"/>
                </a:solidFill>
              </a:rPr>
              <a:t>Why does Haley want to dissolve rather than exercise the contractual exit mechanism?</a:t>
            </a:r>
          </a:p>
          <a:p>
            <a:pPr lvl="1">
              <a:spcBef>
                <a:spcPts val="0"/>
              </a:spcBef>
            </a:pPr>
            <a:r>
              <a:rPr lang="en-US" altLang="en-US" sz="2000" dirty="0">
                <a:solidFill>
                  <a:srgbClr val="FF0000"/>
                </a:solidFill>
              </a:rPr>
              <a:t>How does Haley respond to Talcott’s letter?</a:t>
            </a:r>
          </a:p>
          <a:p>
            <a:pPr>
              <a:spcBef>
                <a:spcPts val="0"/>
              </a:spcBef>
            </a:pPr>
            <a:r>
              <a:rPr lang="en-US" altLang="en-US" sz="2400" dirty="0">
                <a:solidFill>
                  <a:srgbClr val="FF0000"/>
                </a:solidFill>
              </a:rPr>
              <a:t>What’s Delaware law’s general attitude regarding judicial dissolution when a contractual exit mechanism exists?</a:t>
            </a:r>
          </a:p>
          <a:p>
            <a:pPr lvl="1">
              <a:spcBef>
                <a:spcPts val="0"/>
              </a:spcBef>
            </a:pPr>
            <a:r>
              <a:rPr lang="en-US" altLang="en-US" sz="2000" dirty="0">
                <a:solidFill>
                  <a:srgbClr val="FF0000"/>
                </a:solidFill>
              </a:rPr>
              <a:t>How does it rule in this case?</a:t>
            </a:r>
            <a:endParaRPr lang="en-US" altLang="en-US" sz="2000" dirty="0"/>
          </a:p>
        </p:txBody>
      </p:sp>
    </p:spTree>
    <p:extLst>
      <p:ext uri="{BB962C8B-B14F-4D97-AF65-F5344CB8AC3E}">
        <p14:creationId xmlns:p14="http://schemas.microsoft.com/office/powerpoint/2010/main" val="138571105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4" name="Rectangle 2"/>
          <p:cNvSpPr>
            <a:spLocks noGrp="1" noChangeArrowheads="1"/>
          </p:cNvSpPr>
          <p:nvPr>
            <p:ph type="title"/>
          </p:nvPr>
        </p:nvSpPr>
        <p:spPr>
          <a:xfrm>
            <a:off x="0" y="0"/>
            <a:ext cx="9144000" cy="1295400"/>
          </a:xfrm>
        </p:spPr>
        <p:txBody>
          <a:bodyPr/>
          <a:lstStyle/>
          <a:p>
            <a:pPr algn="ctr" eaLnBrk="1" hangingPunct="1"/>
            <a:r>
              <a:rPr lang="en-US" altLang="en-US" dirty="0"/>
              <a:t>Internal governance</a:t>
            </a:r>
            <a:br>
              <a:rPr lang="en-US" altLang="en-US" dirty="0"/>
            </a:br>
            <a:r>
              <a:rPr lang="en-US" altLang="en-US" sz="3500" dirty="0"/>
              <a:t>Overview of Chapter 3</a:t>
            </a:r>
          </a:p>
        </p:txBody>
      </p:sp>
      <p:sp>
        <p:nvSpPr>
          <p:cNvPr id="87045" name="Rectangle 3"/>
          <p:cNvSpPr>
            <a:spLocks noGrp="1" noChangeArrowheads="1"/>
          </p:cNvSpPr>
          <p:nvPr>
            <p:ph type="body" idx="1"/>
          </p:nvPr>
        </p:nvSpPr>
        <p:spPr>
          <a:xfrm>
            <a:off x="0" y="1447800"/>
            <a:ext cx="9144000" cy="5410200"/>
          </a:xfrm>
        </p:spPr>
        <p:txBody>
          <a:bodyPr/>
          <a:lstStyle/>
          <a:p>
            <a:pPr marL="514350" indent="-514350" eaLnBrk="1" hangingPunct="1">
              <a:spcBef>
                <a:spcPct val="0"/>
              </a:spcBef>
              <a:buFont typeface="+mj-lt"/>
              <a:buAutoNum type="alphaLcPeriod"/>
            </a:pPr>
            <a:r>
              <a:rPr lang="en-US" altLang="en-US" sz="2800" dirty="0"/>
              <a:t>Fiduciary duty</a:t>
            </a:r>
          </a:p>
          <a:p>
            <a:pPr marL="514350" indent="-514350" eaLnBrk="1" hangingPunct="1">
              <a:spcBef>
                <a:spcPct val="0"/>
              </a:spcBef>
              <a:buFont typeface="Arial" charset="0"/>
              <a:buAutoNum type="alphaLcPeriod"/>
            </a:pPr>
            <a:r>
              <a:rPr lang="en-US" altLang="en-US" sz="2800" dirty="0"/>
              <a:t>Customizing the firm</a:t>
            </a:r>
          </a:p>
          <a:p>
            <a:pPr marL="514350" indent="-514350" eaLnBrk="1" hangingPunct="1">
              <a:spcBef>
                <a:spcPct val="0"/>
              </a:spcBef>
              <a:buFont typeface="Arial" charset="0"/>
              <a:buAutoNum type="alphaLcPeriod"/>
            </a:pPr>
            <a:r>
              <a:rPr lang="en-US" altLang="en-US" sz="2800" dirty="0">
                <a:solidFill>
                  <a:srgbClr val="0070C0"/>
                </a:solidFill>
              </a:rPr>
              <a:t>Exit solutions</a:t>
            </a:r>
          </a:p>
          <a:p>
            <a:pPr marL="914400" lvl="1" indent="-514350" eaLnBrk="1" hangingPunct="1">
              <a:spcBef>
                <a:spcPct val="0"/>
              </a:spcBef>
              <a:buFont typeface="+mj-lt"/>
              <a:buAutoNum type="arabicPeriod"/>
            </a:pPr>
            <a:r>
              <a:rPr lang="en-US" altLang="en-US" sz="2400" dirty="0"/>
              <a:t>Alienability</a:t>
            </a:r>
          </a:p>
          <a:p>
            <a:pPr marL="914400" lvl="1" indent="-514350" eaLnBrk="1" hangingPunct="1">
              <a:spcBef>
                <a:spcPct val="0"/>
              </a:spcBef>
              <a:buFont typeface="+mj-lt"/>
              <a:buAutoNum type="arabicPeriod"/>
            </a:pPr>
            <a:r>
              <a:rPr lang="en-US" altLang="en-US" sz="2400" dirty="0"/>
              <a:t>Dissociation</a:t>
            </a:r>
          </a:p>
          <a:p>
            <a:pPr marL="914400" lvl="1" indent="-514350" eaLnBrk="1" hangingPunct="1">
              <a:spcBef>
                <a:spcPct val="0"/>
              </a:spcBef>
              <a:buFont typeface="+mj-lt"/>
              <a:buAutoNum type="arabicPeriod"/>
            </a:pPr>
            <a:r>
              <a:rPr lang="en-US" altLang="en-US" sz="2400" dirty="0">
                <a:solidFill>
                  <a:srgbClr val="0070C0"/>
                </a:solidFill>
              </a:rPr>
              <a:t>Termination (dissolution)</a:t>
            </a:r>
          </a:p>
          <a:p>
            <a:pPr marL="1314450" lvl="2" indent="-514350" eaLnBrk="1" hangingPunct="1">
              <a:spcBef>
                <a:spcPct val="0"/>
              </a:spcBef>
            </a:pPr>
            <a:r>
              <a:rPr lang="en-US" altLang="en-US" sz="2000" dirty="0">
                <a:solidFill>
                  <a:srgbClr val="0070C0"/>
                </a:solidFill>
              </a:rPr>
              <a:t>Termination in agency</a:t>
            </a:r>
          </a:p>
          <a:p>
            <a:pPr marL="1314450" lvl="2" indent="-514350" eaLnBrk="1" hangingPunct="1">
              <a:spcBef>
                <a:spcPct val="0"/>
              </a:spcBef>
            </a:pPr>
            <a:r>
              <a:rPr lang="en-US" altLang="en-US" sz="2000" dirty="0">
                <a:solidFill>
                  <a:srgbClr val="0070C0"/>
                </a:solidFill>
              </a:rPr>
              <a:t>Forced dissolution</a:t>
            </a:r>
          </a:p>
          <a:p>
            <a:pPr marL="1314450" lvl="2" indent="-514350" eaLnBrk="1" hangingPunct="1">
              <a:spcBef>
                <a:spcPct val="0"/>
              </a:spcBef>
            </a:pPr>
            <a:r>
              <a:rPr lang="en-US" altLang="en-US" sz="2000" dirty="0">
                <a:solidFill>
                  <a:srgbClr val="0070C0"/>
                </a:solidFill>
              </a:rPr>
              <a:t>Statutory dissolution</a:t>
            </a:r>
          </a:p>
          <a:p>
            <a:pPr marL="1314450" lvl="2" indent="-514350" eaLnBrk="1" hangingPunct="1">
              <a:spcBef>
                <a:spcPct val="0"/>
              </a:spcBef>
            </a:pPr>
            <a:r>
              <a:rPr lang="en-US" altLang="en-US" sz="2000" dirty="0">
                <a:solidFill>
                  <a:srgbClr val="0070C0"/>
                </a:solidFill>
              </a:rPr>
              <a:t>Process of dissolution</a:t>
            </a:r>
          </a:p>
        </p:txBody>
      </p:sp>
    </p:spTree>
    <p:extLst>
      <p:ext uri="{BB962C8B-B14F-4D97-AF65-F5344CB8AC3E}">
        <p14:creationId xmlns:p14="http://schemas.microsoft.com/office/powerpoint/2010/main" val="270058458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a:xfrm>
            <a:off x="0" y="0"/>
            <a:ext cx="9144000" cy="1295400"/>
          </a:xfrm>
        </p:spPr>
        <p:txBody>
          <a:bodyPr/>
          <a:lstStyle/>
          <a:p>
            <a:pPr algn="ctr" eaLnBrk="1" hangingPunct="1"/>
            <a:r>
              <a:rPr lang="en-US" altLang="en-US" dirty="0"/>
              <a:t>Termination in agency</a:t>
            </a:r>
            <a:br>
              <a:rPr lang="en-US" altLang="en-US" dirty="0"/>
            </a:br>
            <a:r>
              <a:rPr lang="en-US" altLang="en-US" sz="3500" dirty="0"/>
              <a:t>Terminating agent’s actual authority </a:t>
            </a:r>
            <a:r>
              <a:rPr lang="en-US" altLang="en-US" sz="2400" dirty="0"/>
              <a:t>[R3A §3.06]</a:t>
            </a:r>
          </a:p>
        </p:txBody>
      </p:sp>
      <p:sp>
        <p:nvSpPr>
          <p:cNvPr id="17413" name="Rectangle 3"/>
          <p:cNvSpPr>
            <a:spLocks noGrp="1" noChangeArrowheads="1"/>
          </p:cNvSpPr>
          <p:nvPr>
            <p:ph type="body" idx="1"/>
          </p:nvPr>
        </p:nvSpPr>
        <p:spPr>
          <a:xfrm>
            <a:off x="0" y="1447800"/>
            <a:ext cx="9144000" cy="5410200"/>
          </a:xfrm>
        </p:spPr>
        <p:txBody>
          <a:bodyPr/>
          <a:lstStyle/>
          <a:p>
            <a:pPr eaLnBrk="1" hangingPunct="1">
              <a:spcBef>
                <a:spcPts val="0"/>
              </a:spcBef>
            </a:pPr>
            <a:r>
              <a:rPr lang="en-US" altLang="en-US" sz="2400" b="1" u="sng" dirty="0"/>
              <a:t>Agreement</a:t>
            </a:r>
            <a:r>
              <a:rPr lang="en-US" altLang="en-US" sz="2400" dirty="0"/>
              <a:t> between P &amp; A</a:t>
            </a:r>
          </a:p>
          <a:p>
            <a:pPr eaLnBrk="1" hangingPunct="1">
              <a:spcBef>
                <a:spcPts val="0"/>
              </a:spcBef>
            </a:pPr>
            <a:r>
              <a:rPr lang="en-US" altLang="en-US" sz="2400" b="1" u="sng" dirty="0"/>
              <a:t>Law</a:t>
            </a:r>
            <a:r>
              <a:rPr lang="en-US" altLang="en-US" sz="2400" dirty="0"/>
              <a:t> (“the occurrence of circumstances specified by statute”)</a:t>
            </a:r>
          </a:p>
          <a:p>
            <a:pPr eaLnBrk="1" hangingPunct="1">
              <a:spcBef>
                <a:spcPts val="0"/>
              </a:spcBef>
            </a:pPr>
            <a:r>
              <a:rPr lang="en-US" altLang="en-US" sz="2400" b="1" u="sng" dirty="0"/>
              <a:t>Changed circumstances</a:t>
            </a:r>
            <a:r>
              <a:rPr lang="en-US" altLang="en-US" sz="2400" dirty="0"/>
              <a:t> (“the occurrence of circumstances on the basis of which [A] should reasonably conclude that [P] no longer would assent to [A’s] taking action on [P’s] behalf.”)</a:t>
            </a:r>
          </a:p>
          <a:p>
            <a:pPr eaLnBrk="1" hangingPunct="1">
              <a:spcBef>
                <a:spcPts val="0"/>
              </a:spcBef>
            </a:pPr>
            <a:r>
              <a:rPr lang="en-US" altLang="en-US" sz="2400" dirty="0"/>
              <a:t>A’s or P’s </a:t>
            </a:r>
            <a:r>
              <a:rPr lang="en-US" altLang="en-US" sz="2400" b="1" u="sng" dirty="0"/>
              <a:t>death</a:t>
            </a:r>
            <a:r>
              <a:rPr lang="en-US" altLang="en-US" sz="2400" dirty="0"/>
              <a:t>/cessation of existence/suspension of powers</a:t>
            </a:r>
          </a:p>
          <a:p>
            <a:pPr eaLnBrk="1" hangingPunct="1">
              <a:spcBef>
                <a:spcPts val="0"/>
              </a:spcBef>
            </a:pPr>
            <a:r>
              <a:rPr lang="en-US" altLang="en-US" sz="2400" dirty="0"/>
              <a:t>P’s </a:t>
            </a:r>
            <a:r>
              <a:rPr lang="en-US" altLang="en-US" sz="2400" b="1" u="sng" dirty="0"/>
              <a:t>loss of capacity</a:t>
            </a:r>
          </a:p>
          <a:p>
            <a:pPr eaLnBrk="1" hangingPunct="1">
              <a:spcBef>
                <a:spcPts val="0"/>
              </a:spcBef>
            </a:pPr>
            <a:r>
              <a:rPr lang="en-US" altLang="en-US" sz="2400" dirty="0"/>
              <a:t>P’s and A’s </a:t>
            </a:r>
            <a:r>
              <a:rPr lang="en-US" altLang="en-US" sz="2400" b="1" u="sng" dirty="0"/>
              <a:t>power to terminate</a:t>
            </a:r>
            <a:endParaRPr lang="en-US" altLang="en-US" sz="2400" dirty="0">
              <a:solidFill>
                <a:srgbClr val="FF0000"/>
              </a:solidFill>
            </a:endParaRPr>
          </a:p>
        </p:txBody>
      </p:sp>
    </p:spTree>
    <p:extLst>
      <p:ext uri="{BB962C8B-B14F-4D97-AF65-F5344CB8AC3E}">
        <p14:creationId xmlns:p14="http://schemas.microsoft.com/office/powerpoint/2010/main" val="381447328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a:xfrm>
            <a:off x="0" y="0"/>
            <a:ext cx="9144000" cy="1295400"/>
          </a:xfrm>
        </p:spPr>
        <p:txBody>
          <a:bodyPr/>
          <a:lstStyle/>
          <a:p>
            <a:pPr algn="ctr" eaLnBrk="1" hangingPunct="1"/>
            <a:r>
              <a:rPr lang="en-US" altLang="en-US" dirty="0"/>
              <a:t>Termination in agency</a:t>
            </a:r>
            <a:br>
              <a:rPr lang="en-US" altLang="en-US" dirty="0"/>
            </a:br>
            <a:r>
              <a:rPr lang="en-US" altLang="en-US" sz="3500" dirty="0"/>
              <a:t>Death</a:t>
            </a:r>
            <a:r>
              <a:rPr lang="en-US" altLang="en-US" sz="3300" dirty="0"/>
              <a:t> </a:t>
            </a:r>
            <a:r>
              <a:rPr lang="en-US" altLang="en-US" sz="2400" dirty="0"/>
              <a:t>[R3A §3.07]</a:t>
            </a:r>
          </a:p>
        </p:txBody>
      </p:sp>
      <p:sp>
        <p:nvSpPr>
          <p:cNvPr id="18437" name="Rectangle 3"/>
          <p:cNvSpPr>
            <a:spLocks noGrp="1" noChangeArrowheads="1"/>
          </p:cNvSpPr>
          <p:nvPr>
            <p:ph type="body" idx="1"/>
          </p:nvPr>
        </p:nvSpPr>
        <p:spPr>
          <a:xfrm>
            <a:off x="0" y="1447800"/>
            <a:ext cx="9144000" cy="5410200"/>
          </a:xfrm>
        </p:spPr>
        <p:txBody>
          <a:bodyPr/>
          <a:lstStyle/>
          <a:p>
            <a:pPr eaLnBrk="1" hangingPunct="1">
              <a:spcBef>
                <a:spcPts val="0"/>
              </a:spcBef>
            </a:pPr>
            <a:r>
              <a:rPr lang="en-US" altLang="en-US" sz="2400" dirty="0"/>
              <a:t>A’s death/cessation of existence/suspension of powers → Terminates actual authority</a:t>
            </a:r>
          </a:p>
          <a:p>
            <a:pPr eaLnBrk="1" hangingPunct="1">
              <a:spcBef>
                <a:spcPts val="0"/>
              </a:spcBef>
            </a:pPr>
            <a:r>
              <a:rPr lang="en-US" altLang="en-US" sz="2400" dirty="0"/>
              <a:t>P’s death/cessation of existence/suspension of powers → Terminates actual authority:</a:t>
            </a:r>
          </a:p>
          <a:p>
            <a:pPr lvl="1" eaLnBrk="1" hangingPunct="1">
              <a:spcBef>
                <a:spcPts val="0"/>
              </a:spcBef>
            </a:pPr>
            <a:r>
              <a:rPr lang="en-US" altLang="en-US" sz="2000" dirty="0"/>
              <a:t>Immediately (except as provided by law) – if P is </a:t>
            </a:r>
            <a:r>
              <a:rPr lang="en-US" altLang="en-US" sz="2000" b="1" u="sng" dirty="0"/>
              <a:t>not an individual</a:t>
            </a:r>
          </a:p>
          <a:p>
            <a:pPr lvl="1" eaLnBrk="1" hangingPunct="1">
              <a:spcBef>
                <a:spcPts val="0"/>
              </a:spcBef>
            </a:pPr>
            <a:r>
              <a:rPr lang="en-US" altLang="en-US" sz="2000" dirty="0"/>
              <a:t>Only when A has notice of P’s death – if P is an </a:t>
            </a:r>
            <a:r>
              <a:rPr lang="en-US" altLang="en-US" sz="2000" b="1" u="sng" dirty="0"/>
              <a:t>individual</a:t>
            </a:r>
          </a:p>
          <a:p>
            <a:pPr lvl="1" eaLnBrk="1" hangingPunct="1">
              <a:spcBef>
                <a:spcPts val="0"/>
              </a:spcBef>
            </a:pPr>
            <a:r>
              <a:rPr lang="en-US" altLang="en-US" sz="2000" dirty="0"/>
              <a:t>Termination effective vs. T if T has notice of P’s death (even if A doesn’t know)</a:t>
            </a:r>
          </a:p>
        </p:txBody>
      </p:sp>
    </p:spTree>
    <p:extLst>
      <p:ext uri="{BB962C8B-B14F-4D97-AF65-F5344CB8AC3E}">
        <p14:creationId xmlns:p14="http://schemas.microsoft.com/office/powerpoint/2010/main" val="3067828963"/>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a:xfrm>
            <a:off x="0" y="0"/>
            <a:ext cx="9144000" cy="1295400"/>
          </a:xfrm>
        </p:spPr>
        <p:txBody>
          <a:bodyPr/>
          <a:lstStyle/>
          <a:p>
            <a:pPr algn="ctr" eaLnBrk="1" hangingPunct="1"/>
            <a:r>
              <a:rPr lang="en-US" altLang="en-US" dirty="0"/>
              <a:t>Termination in agency</a:t>
            </a:r>
            <a:br>
              <a:rPr lang="en-US" altLang="en-US" dirty="0"/>
            </a:br>
            <a:r>
              <a:rPr lang="en-US" altLang="en-US" sz="3500" dirty="0"/>
              <a:t>P’s loss of capacity</a:t>
            </a:r>
            <a:r>
              <a:rPr lang="en-US" altLang="en-US" sz="3300" dirty="0"/>
              <a:t> </a:t>
            </a:r>
            <a:r>
              <a:rPr lang="en-US" altLang="en-US" sz="2400" dirty="0"/>
              <a:t>[R3A §3.08]</a:t>
            </a:r>
          </a:p>
        </p:txBody>
      </p:sp>
      <p:sp>
        <p:nvSpPr>
          <p:cNvPr id="19461" name="Rectangle 3"/>
          <p:cNvSpPr>
            <a:spLocks noGrp="1" noChangeArrowheads="1"/>
          </p:cNvSpPr>
          <p:nvPr>
            <p:ph type="body" idx="1"/>
          </p:nvPr>
        </p:nvSpPr>
        <p:spPr>
          <a:xfrm>
            <a:off x="0" y="1447800"/>
            <a:ext cx="9144000" cy="5410200"/>
          </a:xfrm>
        </p:spPr>
        <p:txBody>
          <a:bodyPr/>
          <a:lstStyle/>
          <a:p>
            <a:pPr eaLnBrk="1" hangingPunct="1">
              <a:spcBef>
                <a:spcPts val="0"/>
              </a:spcBef>
            </a:pPr>
            <a:r>
              <a:rPr lang="en-US" altLang="en-US" sz="2400" dirty="0"/>
              <a:t>P’s loss of capacity terminates actual authority:</a:t>
            </a:r>
          </a:p>
          <a:p>
            <a:pPr lvl="1" eaLnBrk="1" hangingPunct="1">
              <a:spcBef>
                <a:spcPts val="0"/>
              </a:spcBef>
            </a:pPr>
            <a:r>
              <a:rPr lang="en-US" altLang="en-US" sz="2000" dirty="0"/>
              <a:t>Immediately – if P is not an individual</a:t>
            </a:r>
          </a:p>
          <a:p>
            <a:pPr lvl="1" eaLnBrk="1" hangingPunct="1">
              <a:spcBef>
                <a:spcPts val="0"/>
              </a:spcBef>
            </a:pPr>
            <a:r>
              <a:rPr lang="en-US" altLang="en-US" sz="2000" dirty="0"/>
              <a:t>Only when A has notice of P’s permanent/adjudicated loss of capacity – if P is an individual</a:t>
            </a:r>
          </a:p>
          <a:p>
            <a:pPr lvl="1" eaLnBrk="1" hangingPunct="1">
              <a:spcBef>
                <a:spcPts val="0"/>
              </a:spcBef>
            </a:pPr>
            <a:r>
              <a:rPr lang="en-US" altLang="en-US" sz="2000" dirty="0"/>
              <a:t>Termination effective vs. T if T has notice of P’s permanent/adjudicated loss of capacity (even if A doesn’t know)</a:t>
            </a:r>
          </a:p>
          <a:p>
            <a:pPr eaLnBrk="1" hangingPunct="1">
              <a:spcBef>
                <a:spcPts val="0"/>
              </a:spcBef>
            </a:pPr>
            <a:r>
              <a:rPr lang="en-US" altLang="en-US" sz="2400" dirty="0"/>
              <a:t>P can agree in writing that actual authority will become effective upon P’s loss of capacity, or not be revoked by loss of capacity</a:t>
            </a:r>
          </a:p>
          <a:p>
            <a:pPr lvl="1" eaLnBrk="1" hangingPunct="1">
              <a:spcBef>
                <a:spcPts val="0"/>
              </a:spcBef>
            </a:pPr>
            <a:r>
              <a:rPr lang="en-US" altLang="en-US" sz="2000" dirty="0">
                <a:solidFill>
                  <a:srgbClr val="FF0000"/>
                </a:solidFill>
              </a:rPr>
              <a:t>Why allow this exception with loss of capacity?</a:t>
            </a:r>
          </a:p>
        </p:txBody>
      </p:sp>
    </p:spTree>
    <p:extLst>
      <p:ext uri="{BB962C8B-B14F-4D97-AF65-F5344CB8AC3E}">
        <p14:creationId xmlns:p14="http://schemas.microsoft.com/office/powerpoint/2010/main" val="233204294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Rectangle 2"/>
          <p:cNvSpPr>
            <a:spLocks noGrp="1" noChangeArrowheads="1"/>
          </p:cNvSpPr>
          <p:nvPr>
            <p:ph type="title"/>
          </p:nvPr>
        </p:nvSpPr>
        <p:spPr>
          <a:xfrm>
            <a:off x="0" y="0"/>
            <a:ext cx="9144000" cy="1295400"/>
          </a:xfrm>
        </p:spPr>
        <p:txBody>
          <a:bodyPr/>
          <a:lstStyle/>
          <a:p>
            <a:pPr algn="ctr" eaLnBrk="1" hangingPunct="1"/>
            <a:r>
              <a:rPr lang="en-US" altLang="en-US" dirty="0"/>
              <a:t>Termination in agency</a:t>
            </a:r>
            <a:br>
              <a:rPr lang="en-US" altLang="en-US" dirty="0"/>
            </a:br>
            <a:r>
              <a:rPr lang="en-US" altLang="en-US" sz="3500" dirty="0"/>
              <a:t>Power to terminate</a:t>
            </a:r>
            <a:r>
              <a:rPr lang="en-US" altLang="en-US" sz="3300" dirty="0"/>
              <a:t> </a:t>
            </a:r>
            <a:r>
              <a:rPr lang="en-US" altLang="en-US" sz="2400" dirty="0"/>
              <a:t>[R3A §3.10]</a:t>
            </a:r>
          </a:p>
        </p:txBody>
      </p:sp>
      <p:sp>
        <p:nvSpPr>
          <p:cNvPr id="20485" name="Rectangle 3"/>
          <p:cNvSpPr>
            <a:spLocks noGrp="1" noChangeArrowheads="1"/>
          </p:cNvSpPr>
          <p:nvPr>
            <p:ph type="body" idx="1"/>
          </p:nvPr>
        </p:nvSpPr>
        <p:spPr>
          <a:xfrm>
            <a:off x="0" y="1447800"/>
            <a:ext cx="9144000" cy="5410200"/>
          </a:xfrm>
        </p:spPr>
        <p:txBody>
          <a:bodyPr/>
          <a:lstStyle/>
          <a:p>
            <a:pPr eaLnBrk="1" hangingPunct="1">
              <a:spcBef>
                <a:spcPts val="0"/>
              </a:spcBef>
            </a:pPr>
            <a:r>
              <a:rPr lang="en-US" altLang="en-US" sz="2400" dirty="0"/>
              <a:t>Regardless of any agreement between P&amp;A, actual authority is terminated if:</a:t>
            </a:r>
          </a:p>
          <a:p>
            <a:pPr lvl="1" eaLnBrk="1" hangingPunct="1">
              <a:spcBef>
                <a:spcPts val="0"/>
              </a:spcBef>
            </a:pPr>
            <a:r>
              <a:rPr lang="en-US" altLang="en-US" sz="2000" dirty="0"/>
              <a:t>A renounces authority by manifestation to P; or</a:t>
            </a:r>
          </a:p>
          <a:p>
            <a:pPr lvl="1" eaLnBrk="1" hangingPunct="1">
              <a:spcBef>
                <a:spcPts val="0"/>
              </a:spcBef>
            </a:pPr>
            <a:r>
              <a:rPr lang="en-US" altLang="en-US" sz="2000" dirty="0"/>
              <a:t>P revokes authority by manifestation to A</a:t>
            </a:r>
          </a:p>
          <a:p>
            <a:pPr eaLnBrk="1" hangingPunct="1">
              <a:spcBef>
                <a:spcPts val="0"/>
              </a:spcBef>
            </a:pPr>
            <a:r>
              <a:rPr lang="en-US" altLang="en-US" sz="2400" dirty="0"/>
              <a:t>Authority is terminated when the other party has notice</a:t>
            </a:r>
          </a:p>
          <a:p>
            <a:pPr eaLnBrk="1" hangingPunct="1">
              <a:spcBef>
                <a:spcPts val="0"/>
              </a:spcBef>
            </a:pPr>
            <a:r>
              <a:rPr lang="en-US" altLang="en-US" sz="2400" dirty="0"/>
              <a:t>If an agreement between P&amp;A does not allow termination of the agency (or specifies a term beyond the time the agency was terminated), the agency is still terminated, but the terminating party might be liable for breach of contract</a:t>
            </a:r>
          </a:p>
        </p:txBody>
      </p:sp>
    </p:spTree>
    <p:extLst>
      <p:ext uri="{BB962C8B-B14F-4D97-AF65-F5344CB8AC3E}">
        <p14:creationId xmlns:p14="http://schemas.microsoft.com/office/powerpoint/2010/main" val="10846375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5062</TotalTime>
  <Words>14863</Words>
  <Application>Microsoft Office PowerPoint</Application>
  <PresentationFormat>On-screen Show (4:3)</PresentationFormat>
  <Paragraphs>1194</Paragraphs>
  <Slides>113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113</vt:i4>
      </vt:variant>
    </vt:vector>
  </HeadingPairs>
  <TitlesOfParts>
    <vt:vector size="119" baseType="lpstr">
      <vt:lpstr>Arial</vt:lpstr>
      <vt:lpstr>Calibri</vt:lpstr>
      <vt:lpstr>Tahoma</vt:lpstr>
      <vt:lpstr>Times New Roman</vt:lpstr>
      <vt:lpstr>Wingdings</vt:lpstr>
      <vt:lpstr>Office Theme</vt:lpstr>
      <vt:lpstr>Business associations Chapter 3: Internal governance (corporate governance)</vt:lpstr>
      <vt:lpstr>Internal governance Overview of Chapter 3</vt:lpstr>
      <vt:lpstr>Private paternalism Chapter 3: The big picture</vt:lpstr>
      <vt:lpstr>Private paternalism Chapter 3: The big picture</vt:lpstr>
      <vt:lpstr>Private paternalism Chapter 3: The big picture</vt:lpstr>
      <vt:lpstr>Private paternalism Solutions to minimizing the agency problem</vt:lpstr>
      <vt:lpstr>Private paternalism Solutions to minimizing the agency problem</vt:lpstr>
      <vt:lpstr>Private paternalism Solutions to minimizing the agency problem</vt:lpstr>
      <vt:lpstr>Private paternalism Solutions to minimizing the agency problem</vt:lpstr>
      <vt:lpstr>Private paternalism Challenging an actor’s behavior</vt:lpstr>
      <vt:lpstr>Private paternalism The norm-generating rule</vt:lpstr>
      <vt:lpstr>Private paternalism Norm-generating rule: private ordering</vt:lpstr>
      <vt:lpstr>Private paternalism Norm-generating rule: public paternalism</vt:lpstr>
      <vt:lpstr>Private paternalism Norm-generating rule: private paternalism</vt:lpstr>
      <vt:lpstr>Private paternalism Three modes of private paternalism</vt:lpstr>
      <vt:lpstr>Private paternalism Three modes of private paternalism</vt:lpstr>
      <vt:lpstr>Private paternalism Three modes of private paternalism</vt:lpstr>
      <vt:lpstr>Private paternalism SH wealth maximization norm</vt:lpstr>
      <vt:lpstr>Internal governance Overview of Chapter 3</vt:lpstr>
      <vt:lpstr>Classification What is a fiduciary duty?</vt:lpstr>
      <vt:lpstr>Classification Duty</vt:lpstr>
      <vt:lpstr>Classification SoR</vt:lpstr>
      <vt:lpstr>Classification SoR</vt:lpstr>
      <vt:lpstr>Classification SoR selection flowchart</vt:lpstr>
      <vt:lpstr>Classification SoR: when does entire fairness apply?</vt:lpstr>
      <vt:lpstr>Classification SoR: when does enhanced scrutiny apply?</vt:lpstr>
      <vt:lpstr>Internal governance Overview of Chapter 3</vt:lpstr>
      <vt:lpstr>Application Flaws in an actor’s behavior</vt:lpstr>
      <vt:lpstr>Application Flaws: bad faith</vt:lpstr>
      <vt:lpstr>Application Fiduciary duty of disclosure</vt:lpstr>
      <vt:lpstr>Internal governance Overview of Chapter 3</vt:lpstr>
      <vt:lpstr>Agency SoR Negligence</vt:lpstr>
      <vt:lpstr>Agency SoR Self-dealing: Conflict of interest</vt:lpstr>
      <vt:lpstr>Agency SoR Self-dealing: fairness (is not a defense)</vt:lpstr>
      <vt:lpstr>Agency SoR Self-dealing: Unauthorized benefit (from fid. position)</vt:lpstr>
      <vt:lpstr>Agency SoR Approval</vt:lpstr>
      <vt:lpstr>Agency SoR Summary</vt:lpstr>
      <vt:lpstr>Internal governance Overview of Chapter 3</vt:lpstr>
      <vt:lpstr>BJR Applying the BJR SoR</vt:lpstr>
      <vt:lpstr>BJR Applying the BJR SoR</vt:lpstr>
      <vt:lpstr>BJR Reasonable investigation (negligence)</vt:lpstr>
      <vt:lpstr>BJR Exceptions to legitimate purpose (bad faith)</vt:lpstr>
      <vt:lpstr>Internal governance Overview of Chapter 3</vt:lpstr>
      <vt:lpstr>Entire fairness The fairness test</vt:lpstr>
      <vt:lpstr>Internal governance Overview of Chapter 3</vt:lpstr>
      <vt:lpstr>Enhanced scrutiny Why enhanced scrutiny?</vt:lpstr>
      <vt:lpstr>Enhanced scrutiny Applying enhanced scrutiny</vt:lpstr>
      <vt:lpstr>Enhanced scrutiny Applying enhanced scrutiny: example</vt:lpstr>
      <vt:lpstr>Enhanced scrutiny Applying enhanced scrutiny: example</vt:lpstr>
      <vt:lpstr>Internal governance Overview of Chapter 3</vt:lpstr>
      <vt:lpstr>Customizing the firm Customizing in public &amp; private firms</vt:lpstr>
      <vt:lpstr>Customizing via constitutional docs Limits on bylaws</vt:lpstr>
      <vt:lpstr>Customizing via constitutional docs Limits on bylaws</vt:lpstr>
      <vt:lpstr>Customizing via constitutional docs Limits on bylaws</vt:lpstr>
      <vt:lpstr>Customizing via constitutional docs Stock specifications</vt:lpstr>
      <vt:lpstr>Customizing via constitutional docs Stock specifications</vt:lpstr>
      <vt:lpstr>Customizing via constitutional docs Policy on customizing control rights</vt:lpstr>
      <vt:lpstr>Customizing via constitutional docs Policy on customizing control rights</vt:lpstr>
      <vt:lpstr>Customizing via constitutional docs Policy on customizing control rights</vt:lpstr>
      <vt:lpstr>Customizing via constitutional docs Policy on customizing control rights</vt:lpstr>
      <vt:lpstr>Customizing via constitutional docs Addressing SH right misappropriation</vt:lpstr>
      <vt:lpstr>Customizing via constitutional docs Addressing creditor right misappropriation</vt:lpstr>
      <vt:lpstr>Customizing via SH agreements Why is agreement enforcement a major issue?</vt:lpstr>
      <vt:lpstr>Customizing via SH agreements 1. Voting trust</vt:lpstr>
      <vt:lpstr>Customizing via SH agreements 2. Contractual enforcement</vt:lpstr>
      <vt:lpstr>Customizing via SH agreements McQuade v. Stoneham [NY 1934]</vt:lpstr>
      <vt:lpstr>Customizing via SH agreements McQuade v. Stoneham</vt:lpstr>
      <vt:lpstr>Customizing via SH agreements Clark v. Dodge [NY 1936]</vt:lpstr>
      <vt:lpstr>Customizing via SH agreements Clark v. Dodge</vt:lpstr>
      <vt:lpstr>Customizing via SH agreements “Homemade McQuade”</vt:lpstr>
      <vt:lpstr>Customizing via SH agreements “Homemade McQuade”</vt:lpstr>
      <vt:lpstr>Customizing via SH agreements Caselaw summary</vt:lpstr>
      <vt:lpstr>Customizing the firm Review</vt:lpstr>
      <vt:lpstr>Customizing the firm Review: Method 1 (voting trust)</vt:lpstr>
      <vt:lpstr>Customizing the firm Review: Method 2 (voting agreement)</vt:lpstr>
      <vt:lpstr>Customizing the firm Review: Method 3 (dual-class; 1 share, 1 vote)</vt:lpstr>
      <vt:lpstr>Customizing the firm Review: Method 4 (dual-class; voting/non-voting)</vt:lpstr>
      <vt:lpstr>Customizing the firm Review: Method 5 (class-specific rights)</vt:lpstr>
      <vt:lpstr>Internal governance Overview of Chapter 3</vt:lpstr>
      <vt:lpstr>Exit solutions Types of exit solutions</vt:lpstr>
      <vt:lpstr>Alienability Rules on alienability in corporate law</vt:lpstr>
      <vt:lpstr>Alienability Rules on alienability in partnership law</vt:lpstr>
      <vt:lpstr>Internal governance Overview of Chapter 3</vt:lpstr>
      <vt:lpstr>Dissociation Dissociation in corporations &amp; partnerships</vt:lpstr>
      <vt:lpstr>Dissociation Implied terms may limit dissociation</vt:lpstr>
      <vt:lpstr>Dissociation Statutory dissociation under UPA</vt:lpstr>
      <vt:lpstr>Buyout agreements Some key considerations</vt:lpstr>
      <vt:lpstr>Buyout agreements Some key considerations</vt:lpstr>
      <vt:lpstr>Buyout agreements Some key considerations (price)</vt:lpstr>
      <vt:lpstr>Buyout agreements Some key considerations (price)</vt:lpstr>
      <vt:lpstr>Relationship between dissociation &amp; buyout Haley v. Talcott [Del. 2004]</vt:lpstr>
      <vt:lpstr>Relationship between dissociation &amp; buyout Haley v. Talcott</vt:lpstr>
      <vt:lpstr>Relationship between dissociation &amp; buyout Haley v. Talcott</vt:lpstr>
      <vt:lpstr>Relationship between dissociation &amp; buyout Haley v. Talcott</vt:lpstr>
      <vt:lpstr>Internal governance Overview of Chapter 3</vt:lpstr>
      <vt:lpstr>Termination in agency Terminating agent’s actual authority [R3A §3.06]</vt:lpstr>
      <vt:lpstr>Termination in agency Death [R3A §3.07]</vt:lpstr>
      <vt:lpstr>Termination in agency P’s loss of capacity [R3A §3.08]</vt:lpstr>
      <vt:lpstr>Termination in agency Power to terminate [R3A §3.10]</vt:lpstr>
      <vt:lpstr>Termination in agency Terminating agent’s apparent authority [R3A §3.11]</vt:lpstr>
      <vt:lpstr>Termination in firms Types of dissolution</vt:lpstr>
      <vt:lpstr>Termination in firms Delaware corporations</vt:lpstr>
      <vt:lpstr>Termination in firms Tradeoff between liberal &amp; restrictive dissolution</vt:lpstr>
      <vt:lpstr>Forced dissolution UPA</vt:lpstr>
      <vt:lpstr>Statutory dissolution MBCA</vt:lpstr>
      <vt:lpstr>Statutory dissolution Meiselman v. Meiselman [NC 1983]</vt:lpstr>
      <vt:lpstr>Statutory dissolution Stuparich [Cal. App. 2000]</vt:lpstr>
      <vt:lpstr>Statutory dissolution Stuparich v. Harbor Furniture Mfg.</vt:lpstr>
      <vt:lpstr>Process of dissolution Hypo</vt:lpstr>
      <vt:lpstr>Process of dissolution Terminology</vt:lpstr>
      <vt:lpstr>Process of dissolution Division of profits &amp; losses</vt:lpstr>
      <vt:lpstr>Process of dissolution Capital account</vt:lpstr>
      <vt:lpstr>Process of dissolution Dissolution as an incentive</vt:lpstr>
    </vt:vector>
  </TitlesOfParts>
  <Company>University of Illinois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associations 3: Iinternal governance (corporate governance)</dc:title>
  <dc:creator>Aviram, Amitai</dc:creator>
  <cp:lastModifiedBy>Amitai Aviram</cp:lastModifiedBy>
  <cp:revision>534</cp:revision>
  <cp:lastPrinted>2015-09-22T21:58:59Z</cp:lastPrinted>
  <dcterms:created xsi:type="dcterms:W3CDTF">2013-06-10T20:53:57Z</dcterms:created>
  <dcterms:modified xsi:type="dcterms:W3CDTF">2021-05-04T06:05:10Z</dcterms:modified>
</cp:coreProperties>
</file>